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8"/>
  </p:notesMasterIdLst>
  <p:handoutMasterIdLst>
    <p:handoutMasterId r:id="rId19"/>
  </p:handoutMasterIdLst>
  <p:sldIdLst>
    <p:sldId id="256" r:id="rId7"/>
    <p:sldId id="266" r:id="rId8"/>
    <p:sldId id="282" r:id="rId9"/>
    <p:sldId id="291" r:id="rId10"/>
    <p:sldId id="292" r:id="rId11"/>
    <p:sldId id="293" r:id="rId12"/>
    <p:sldId id="294" r:id="rId13"/>
    <p:sldId id="295" r:id="rId14"/>
    <p:sldId id="257" r:id="rId15"/>
    <p:sldId id="296" r:id="rId16"/>
    <p:sldId id="27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deiro, Carlos" initials="CC" lastIdx="5" clrIdx="0">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4980" autoAdjust="0"/>
    <p:restoredTop sz="92251" autoAdjust="0"/>
  </p:normalViewPr>
  <p:slideViewPr>
    <p:cSldViewPr>
      <p:cViewPr varScale="1">
        <p:scale>
          <a:sx n="81" d="100"/>
          <a:sy n="81" d="100"/>
        </p:scale>
        <p:origin x="884" y="68"/>
      </p:cViewPr>
      <p:guideLst>
        <p:guide orient="horz" pos="2160"/>
        <p:guide pos="2880"/>
      </p:guideLst>
    </p:cSldViewPr>
  </p:slideViewPr>
  <p:outlineViewPr>
    <p:cViewPr varScale="1">
      <p:scale>
        <a:sx n="170" d="200"/>
        <a:sy n="170" d="2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90" d="100"/>
          <a:sy n="90" d="100"/>
        </p:scale>
        <p:origin x="2592" y="-34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7/8/2017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7/8/2017</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Oren Kedem,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7/8/2017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7/8/2017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9735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7/8/2017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7/8/2017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574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7/8/2017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280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7/8/2017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7/8/2017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7/8/2017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dirty="0" smtClean="0"/>
              <a:t>September 2016</a:t>
            </a:r>
            <a:endParaRPr lang="en-GB" dirty="0"/>
          </a:p>
        </p:txBody>
      </p:sp>
      <p:sp>
        <p:nvSpPr>
          <p:cNvPr id="6" name="Footer Placeholder 5"/>
          <p:cNvSpPr>
            <a:spLocks noGrp="1"/>
          </p:cNvSpPr>
          <p:nvPr>
            <p:ph type="ftr" idx="11"/>
          </p:nvPr>
        </p:nvSpPr>
        <p:spPr/>
        <p:txBody>
          <a:bodyPr/>
          <a:lstStyle/>
          <a:p>
            <a:r>
              <a:rPr lang="fr-FR" dirty="0" smtClean="0"/>
              <a:t>Kedem Oren, Intel et al</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7/8/2017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7/8/2017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7/8/2017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7/8/2017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7/8/2017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7/8/2017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fr-FR" dirty="0" smtClean="0"/>
              <a:t>Kedem Oren, Intel et 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7/8/2017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7/8/2017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7/8/2017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dirty="0" smtClean="0"/>
              <a:t>Kedem Oren,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7/8/2017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7/8/2017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fr-FR" dirty="0" smtClean="0"/>
              <a:t>Kedem Oren, Intel et 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7/8/2017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7/8/2017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7/8/2017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7/8/2017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2017</a:t>
            </a:r>
            <a:endParaRPr lang="en-GB" dirty="0"/>
          </a:p>
        </p:txBody>
      </p:sp>
      <p:sp>
        <p:nvSpPr>
          <p:cNvPr id="3" name="Footer Placeholder 2"/>
          <p:cNvSpPr>
            <a:spLocks noGrp="1"/>
          </p:cNvSpPr>
          <p:nvPr>
            <p:ph type="ftr" idx="11"/>
          </p:nvPr>
        </p:nvSpPr>
        <p:spPr/>
        <p:txBody>
          <a:bodyPr/>
          <a:lstStyle>
            <a:lvl1pPr>
              <a:defRPr/>
            </a:lvl1p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Kedem Oren,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802.11-17/TBD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7/8/2017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7/8/2017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7/8/2017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7/8/2017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7/8/2017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smtClean="0"/>
              <a:t>May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dirty="0" smtClean="0"/>
              <a:t>Oren Kedem,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EDMG BlockAck Retransmission</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2017-05-2</a:t>
            </a:r>
            <a:endParaRPr lang="en-GB" sz="2000" b="0" dirty="0"/>
          </a:p>
        </p:txBody>
      </p:sp>
      <p:sp>
        <p:nvSpPr>
          <p:cNvPr id="3076" name="Rectangle 4"/>
          <p:cNvSpPr>
            <a:spLocks noChangeArrowheads="1"/>
          </p:cNvSpPr>
          <p:nvPr/>
        </p:nvSpPr>
        <p:spPr bwMode="auto">
          <a:xfrm>
            <a:off x="683568" y="198884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p:cNvGraphicFramePr>
            <a:graphicFrameLocks noGrp="1"/>
          </p:cNvGraphicFramePr>
          <p:nvPr>
            <p:extLst>
              <p:ext uri="{D42A27DB-BD31-4B8C-83A1-F6EECF244321}">
                <p14:modId xmlns:p14="http://schemas.microsoft.com/office/powerpoint/2010/main" val="2419685451"/>
              </p:ext>
            </p:extLst>
          </p:nvPr>
        </p:nvGraphicFramePr>
        <p:xfrm>
          <a:off x="539553" y="2492896"/>
          <a:ext cx="8208911" cy="3663027"/>
        </p:xfrm>
        <a:graphic>
          <a:graphicData uri="http://schemas.openxmlformats.org/drawingml/2006/table">
            <a:tbl>
              <a:tblPr firstRow="1" bandRow="1">
                <a:tableStyleId>{5940675A-B579-460E-94D1-54222C63F5DA}</a:tableStyleId>
              </a:tblPr>
              <a:tblGrid>
                <a:gridCol w="1825250"/>
                <a:gridCol w="1521041"/>
                <a:gridCol w="912626"/>
                <a:gridCol w="1213691"/>
                <a:gridCol w="2736303"/>
              </a:tblGrid>
              <a:tr h="369849">
                <a:tc>
                  <a:txBody>
                    <a:bodyPr/>
                    <a:lstStyle/>
                    <a:p>
                      <a:r>
                        <a:rPr lang="en-US" sz="1400" b="1" dirty="0" smtClean="0"/>
                        <a:t>Name</a:t>
                      </a:r>
                      <a:endParaRPr lang="en-US" sz="1400" b="1" dirty="0"/>
                    </a:p>
                  </a:txBody>
                  <a:tcPr/>
                </a:tc>
                <a:tc>
                  <a:txBody>
                    <a:bodyPr/>
                    <a:lstStyle/>
                    <a:p>
                      <a:r>
                        <a:rPr lang="en-US" sz="1400" b="1" dirty="0" smtClean="0"/>
                        <a:t>Affiliation</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69849">
                <a:tc>
                  <a:txBody>
                    <a:bodyPr/>
                    <a:lstStyle/>
                    <a:p>
                      <a:r>
                        <a:rPr lang="en-US" sz="1400" dirty="0" smtClean="0"/>
                        <a:t>Oren Kedem</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kern="1200" dirty="0">
                        <a:solidFill>
                          <a:schemeClr val="tx1"/>
                        </a:solidFill>
                        <a:latin typeface="+mn-lt"/>
                        <a:ea typeface="+mn-ea"/>
                        <a:cs typeface="+mn-cs"/>
                      </a:endParaRPr>
                    </a:p>
                  </a:txBody>
                  <a:tcPr/>
                </a:tc>
                <a:tc>
                  <a:txBody>
                    <a:bodyPr/>
                    <a:lstStyle/>
                    <a:p>
                      <a:r>
                        <a:rPr lang="en-US" sz="1400" kern="1200" dirty="0" smtClean="0">
                          <a:solidFill>
                            <a:schemeClr val="tx1"/>
                          </a:solidFill>
                          <a:latin typeface="+mn-lt"/>
                          <a:ea typeface="+mn-ea"/>
                          <a:cs typeface="+mn-cs"/>
                        </a:rPr>
                        <a:t>oren.kedem@intel.com</a:t>
                      </a:r>
                    </a:p>
                  </a:txBody>
                  <a:tcPr/>
                </a:tc>
              </a:tr>
              <a:tr h="369849">
                <a:tc>
                  <a:txBody>
                    <a:bodyPr/>
                    <a:lstStyle/>
                    <a:p>
                      <a:r>
                        <a:rPr lang="en-US" sz="1400" dirty="0" smtClean="0"/>
                        <a:t>Carlos Cordeiro</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solidFill>
                            <a:schemeClr val="tx1"/>
                          </a:solidFill>
                        </a:rPr>
                        <a:t>carlos.cordeiro@intel.com</a:t>
                      </a:r>
                    </a:p>
                  </a:txBody>
                  <a:tcPr/>
                </a:tc>
              </a:tr>
              <a:tr h="425580">
                <a:tc>
                  <a:txBody>
                    <a:bodyPr/>
                    <a:lstStyle/>
                    <a:p>
                      <a:pPr marL="0" marR="457200" algn="l" defTabSz="914400" rtl="0" eaLnBrk="1" latinLnBrk="0" hangingPunct="1">
                        <a:spcAft>
                          <a:spcPts val="0"/>
                        </a:spcAft>
                      </a:pPr>
                      <a:r>
                        <a:rPr lang="en-GB" sz="1400" b="0" kern="1200" dirty="0">
                          <a:solidFill>
                            <a:schemeClr val="tx1"/>
                          </a:solidFill>
                          <a:latin typeface="+mn-lt"/>
                          <a:ea typeface="+mn-ea"/>
                          <a:cs typeface="+mn-cs"/>
                        </a:rPr>
                        <a:t>Solomon </a:t>
                      </a:r>
                      <a:r>
                        <a:rPr lang="en-GB" sz="1400" b="0" kern="1200" dirty="0" err="1">
                          <a:solidFill>
                            <a:schemeClr val="tx1"/>
                          </a:solidFill>
                          <a:latin typeface="+mn-lt"/>
                          <a:ea typeface="+mn-ea"/>
                          <a:cs typeface="+mn-cs"/>
                        </a:rPr>
                        <a:t>Trainin</a:t>
                      </a:r>
                      <a:endParaRPr lang="en-US" sz="1400" b="0" kern="1200" dirty="0">
                        <a:solidFill>
                          <a:schemeClr val="tx1"/>
                        </a:solidFill>
                        <a:latin typeface="+mn-lt"/>
                        <a:ea typeface="+mn-ea"/>
                        <a:cs typeface="+mn-cs"/>
                      </a:endParaRPr>
                    </a:p>
                  </a:txBody>
                  <a:tcPr marL="68580" marR="68580" marT="0" marB="0" anchor="ctr"/>
                </a:tc>
                <a:tc>
                  <a:txBody>
                    <a:bodyPr/>
                    <a:lstStyle/>
                    <a:p>
                      <a:pPr marL="0" marR="457200" algn="l" defTabSz="914400" rtl="0" eaLnBrk="1" latinLnBrk="0" hangingPunct="1">
                        <a:spcAft>
                          <a:spcPts val="0"/>
                        </a:spcAft>
                      </a:pPr>
                      <a:r>
                        <a:rPr lang="en-GB" sz="1400" b="0" kern="1200" dirty="0">
                          <a:solidFill>
                            <a:schemeClr val="tx1"/>
                          </a:solidFill>
                          <a:latin typeface="+mn-lt"/>
                          <a:ea typeface="+mn-ea"/>
                          <a:cs typeface="+mn-cs"/>
                        </a:rPr>
                        <a:t>Qualcomm</a:t>
                      </a:r>
                      <a:endParaRPr lang="en-US" sz="1400" b="0" kern="1200" dirty="0">
                        <a:solidFill>
                          <a:schemeClr val="tx1"/>
                        </a:solidFill>
                        <a:latin typeface="+mn-lt"/>
                        <a:ea typeface="+mn-ea"/>
                        <a:cs typeface="+mn-cs"/>
                      </a:endParaRPr>
                    </a:p>
                  </a:txBody>
                  <a:tcPr marL="68580" marR="68580" marT="0" marB="0" anchor="ctr"/>
                </a:tc>
                <a:tc>
                  <a:txBody>
                    <a:bodyPr/>
                    <a:lstStyle/>
                    <a:p>
                      <a:pPr marL="0" marR="457200" algn="l" defTabSz="914400" rtl="0" eaLnBrk="1" latinLnBrk="0" hangingPunct="1">
                        <a:spcAft>
                          <a:spcPts val="0"/>
                        </a:spcAft>
                      </a:pPr>
                      <a:r>
                        <a:rPr lang="en-GB" sz="1400" b="0" kern="1200" dirty="0">
                          <a:solidFill>
                            <a:schemeClr val="tx1"/>
                          </a:solidFill>
                          <a:latin typeface="+mn-lt"/>
                          <a:ea typeface="+mn-ea"/>
                          <a:cs typeface="+mn-cs"/>
                        </a:rPr>
                        <a:t> </a:t>
                      </a:r>
                      <a:endParaRPr lang="en-US" sz="1400" b="0" kern="1200" dirty="0">
                        <a:solidFill>
                          <a:schemeClr val="tx1"/>
                        </a:solidFill>
                        <a:latin typeface="+mn-lt"/>
                        <a:ea typeface="+mn-ea"/>
                        <a:cs typeface="+mn-cs"/>
                      </a:endParaRPr>
                    </a:p>
                  </a:txBody>
                  <a:tcPr marL="68580" marR="68580" marT="0" marB="0" anchor="ctr"/>
                </a:tc>
                <a:tc>
                  <a:txBody>
                    <a:bodyPr/>
                    <a:lstStyle/>
                    <a:p>
                      <a:pPr marL="0" marR="457200" algn="l" defTabSz="914400" rtl="0" eaLnBrk="1" latinLnBrk="0" hangingPunct="1">
                        <a:spcAft>
                          <a:spcPts val="0"/>
                        </a:spcAft>
                      </a:pPr>
                      <a:r>
                        <a:rPr lang="en-GB" sz="1400" b="0" kern="1200" dirty="0">
                          <a:solidFill>
                            <a:schemeClr val="tx1"/>
                          </a:solidFill>
                          <a:latin typeface="+mn-lt"/>
                          <a:ea typeface="+mn-ea"/>
                          <a:cs typeface="+mn-cs"/>
                        </a:rPr>
                        <a:t> </a:t>
                      </a:r>
                      <a:endParaRPr lang="en-US" sz="1400" b="0" kern="1200" dirty="0">
                        <a:solidFill>
                          <a:schemeClr val="tx1"/>
                        </a:solidFill>
                        <a:latin typeface="+mn-lt"/>
                        <a:ea typeface="+mn-ea"/>
                        <a:cs typeface="+mn-cs"/>
                      </a:endParaRPr>
                    </a:p>
                  </a:txBody>
                  <a:tcPr marL="68580" marR="68580" marT="0" marB="0" anchor="ctr"/>
                </a:tc>
                <a:tc>
                  <a:txBody>
                    <a:bodyPr/>
                    <a:lstStyle/>
                    <a:p>
                      <a:pPr marL="0" marR="457200" algn="l" defTabSz="914400" rtl="0" eaLnBrk="1" latinLnBrk="0" hangingPunct="1">
                        <a:spcAft>
                          <a:spcPts val="0"/>
                        </a:spcAft>
                      </a:pPr>
                      <a:r>
                        <a:rPr lang="en-US" sz="1400" b="0" kern="1200" dirty="0" smtClean="0">
                          <a:solidFill>
                            <a:schemeClr val="tx1"/>
                          </a:solidFill>
                          <a:latin typeface="+mn-lt"/>
                          <a:ea typeface="+mn-ea"/>
                          <a:cs typeface="+mn-cs"/>
                        </a:rPr>
                        <a:t>strainin@qti.qualcomm.com</a:t>
                      </a:r>
                    </a:p>
                  </a:txBody>
                  <a:tcPr marL="68580" marR="68580" marT="0" marB="0" anchor="ctr"/>
                </a:tc>
              </a:tr>
              <a:tr h="425580">
                <a:tc>
                  <a:txBody>
                    <a:bodyPr/>
                    <a:lstStyle/>
                    <a:p>
                      <a:r>
                        <a:rPr lang="en-US" sz="1400" dirty="0" err="1" smtClean="0"/>
                        <a:t>Nir</a:t>
                      </a:r>
                      <a:r>
                        <a:rPr lang="en-US" sz="1400" baseline="0" dirty="0" smtClean="0"/>
                        <a:t> Paz</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solidFill>
                            <a:schemeClr val="tx1"/>
                          </a:solidFill>
                        </a:rPr>
                        <a:t>nir.paz</a:t>
                      </a:r>
                      <a:r>
                        <a:rPr lang="en-US" sz="1400" kern="1200" dirty="0" smtClean="0">
                          <a:solidFill>
                            <a:schemeClr val="tx1"/>
                          </a:solidFill>
                          <a:latin typeface="+mn-lt"/>
                          <a:ea typeface="+mn-ea"/>
                          <a:cs typeface="+mn-cs"/>
                        </a:rPr>
                        <a:t>@intel.com</a:t>
                      </a:r>
                    </a:p>
                  </a:txBody>
                  <a:tcPr/>
                </a:tc>
              </a:tr>
              <a:tr h="425580">
                <a:tc>
                  <a:txBody>
                    <a:bodyPr/>
                    <a:lstStyle/>
                    <a:p>
                      <a:r>
                        <a:rPr lang="en-US" sz="1400" dirty="0" smtClean="0"/>
                        <a:t>Ran</a:t>
                      </a:r>
                      <a:r>
                        <a:rPr lang="en-US" sz="1400" baseline="0" dirty="0" smtClean="0"/>
                        <a:t> </a:t>
                      </a:r>
                      <a:r>
                        <a:rPr lang="en-US" sz="1400" baseline="0" dirty="0" err="1" smtClean="0"/>
                        <a:t>Mor</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kern="1200" dirty="0" smtClean="0">
                          <a:solidFill>
                            <a:schemeClr val="tx1"/>
                          </a:solidFill>
                          <a:latin typeface="+mn-lt"/>
                          <a:ea typeface="+mn-ea"/>
                          <a:cs typeface="+mn-cs"/>
                        </a:rPr>
                        <a:t>ran.mor@intel.com</a:t>
                      </a:r>
                    </a:p>
                  </a:txBody>
                  <a:tcPr/>
                </a:tc>
              </a:tr>
              <a:tr h="425580">
                <a:tc>
                  <a:txBody>
                    <a:bodyPr/>
                    <a:lstStyle/>
                    <a:p>
                      <a:r>
                        <a:rPr lang="en-US" sz="1400" dirty="0" err="1" smtClean="0"/>
                        <a:t>Alon</a:t>
                      </a:r>
                      <a:r>
                        <a:rPr lang="en-US" sz="1400" dirty="0" smtClean="0"/>
                        <a:t> </a:t>
                      </a:r>
                      <a:r>
                        <a:rPr lang="en-US" sz="1400" dirty="0" err="1" smtClean="0"/>
                        <a:t>Pais</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alon.pais</a:t>
                      </a:r>
                      <a:r>
                        <a:rPr lang="en-US" sz="1400" kern="1200" dirty="0" smtClean="0">
                          <a:solidFill>
                            <a:schemeClr val="tx1"/>
                          </a:solidFill>
                          <a:latin typeface="+mn-lt"/>
                          <a:ea typeface="+mn-ea"/>
                          <a:cs typeface="+mn-cs"/>
                        </a:rPr>
                        <a:t>@intel.com</a:t>
                      </a:r>
                    </a:p>
                  </a:txBody>
                  <a:tcPr/>
                </a:tc>
              </a:tr>
              <a:tr h="425580">
                <a:tc>
                  <a:txBody>
                    <a:bodyPr/>
                    <a:lstStyle/>
                    <a:p>
                      <a:r>
                        <a:rPr lang="en-US" sz="1400" dirty="0" smtClean="0"/>
                        <a:t>Igor </a:t>
                      </a:r>
                      <a:r>
                        <a:rPr lang="en-US" sz="1400" dirty="0" err="1" smtClean="0"/>
                        <a:t>Brainman</a:t>
                      </a:r>
                      <a:endParaRPr lang="en-US" sz="1400" dirty="0"/>
                    </a:p>
                  </a:txBody>
                  <a:tcPr/>
                </a:tc>
                <a:tc>
                  <a:txBody>
                    <a:bodyPr/>
                    <a:lstStyle/>
                    <a:p>
                      <a:r>
                        <a:rPr lang="en-US" sz="140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igor.brainman</a:t>
                      </a:r>
                      <a:r>
                        <a:rPr lang="en-US" sz="1400" kern="1200" dirty="0" smtClean="0">
                          <a:solidFill>
                            <a:schemeClr val="tx1"/>
                          </a:solidFill>
                          <a:latin typeface="+mn-lt"/>
                          <a:ea typeface="+mn-ea"/>
                          <a:cs typeface="+mn-cs"/>
                        </a:rPr>
                        <a:t>@intel.com</a:t>
                      </a:r>
                    </a:p>
                  </a:txBody>
                  <a:tcPr/>
                </a:tc>
              </a:tr>
              <a:tr h="425580">
                <a:tc>
                  <a:txBody>
                    <a:bodyPr/>
                    <a:lstStyle/>
                    <a:p>
                      <a:r>
                        <a:rPr lang="en-US" sz="1400" dirty="0" smtClean="0"/>
                        <a:t>Dror Markovich</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dror.markovich</a:t>
                      </a:r>
                      <a:r>
                        <a:rPr lang="en-US" sz="1400" kern="1200" dirty="0" smtClean="0">
                          <a:solidFill>
                            <a:schemeClr val="tx1"/>
                          </a:solidFill>
                          <a:latin typeface="+mn-lt"/>
                          <a:ea typeface="+mn-ea"/>
                          <a:cs typeface="+mn-cs"/>
                        </a:rPr>
                        <a:t>@intel.com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May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10</a:t>
            </a:fld>
            <a:endParaRPr lang="en-GB"/>
          </a:p>
        </p:txBody>
      </p:sp>
      <p:sp>
        <p:nvSpPr>
          <p:cNvPr id="4098" name="Rectangle 2"/>
          <p:cNvSpPr>
            <a:spLocks noGrp="1" noChangeArrowheads="1"/>
          </p:cNvSpPr>
          <p:nvPr>
            <p:ph type="body" idx="1"/>
          </p:nvPr>
        </p:nvSpPr>
        <p:spPr>
          <a:xfrm>
            <a:off x="251520" y="908720"/>
            <a:ext cx="8640960" cy="5544616"/>
          </a:xfrm>
          <a:ln/>
        </p:spPr>
        <p:txBody>
          <a:bodyPr/>
          <a:lstStyle/>
          <a:p>
            <a:r>
              <a:rPr lang="en-US" sz="1400" dirty="0" smtClean="0"/>
              <a:t> </a:t>
            </a:r>
            <a:r>
              <a:rPr lang="en-US" sz="1400" dirty="0"/>
              <a:t>10.24.7.6.2 Operation for each received Data </a:t>
            </a:r>
            <a:r>
              <a:rPr lang="en-US" sz="1400" dirty="0" smtClean="0"/>
              <a:t>frame</a:t>
            </a:r>
          </a:p>
          <a:p>
            <a:r>
              <a:rPr lang="en-US" sz="1400" dirty="0"/>
              <a:t/>
            </a:r>
            <a:br>
              <a:rPr lang="en-US" sz="1400" dirty="0"/>
            </a:br>
            <a:r>
              <a:rPr lang="en-US" sz="1400" b="0" dirty="0"/>
              <a:t>2) Pass MSDUs or A-MSDUs up to the next MAC process if they are stored in the buffer in order of increasing value of the Sequence Number subfield starting with the MSDU or A-MSDU that</a:t>
            </a:r>
            <a:r>
              <a:rPr lang="en-US" sz="1400" dirty="0"/>
              <a:t/>
            </a:r>
            <a:br>
              <a:rPr lang="en-US" sz="1400" dirty="0"/>
            </a:br>
            <a:r>
              <a:rPr lang="en-US" sz="1400" b="0" dirty="0"/>
              <a:t>has </a:t>
            </a:r>
            <a:r>
              <a:rPr lang="en-US" sz="1400" b="0" i="1" dirty="0"/>
              <a:t>SN</a:t>
            </a:r>
            <a:r>
              <a:rPr lang="en-US" sz="1400" b="0" dirty="0"/>
              <a:t>=</a:t>
            </a:r>
            <a:r>
              <a:rPr lang="en-US" sz="1400" b="0" i="1" dirty="0" err="1"/>
              <a:t>WinStartB</a:t>
            </a:r>
            <a:r>
              <a:rPr lang="en-US" sz="1400" b="0" i="1" dirty="0"/>
              <a:t> </a:t>
            </a:r>
            <a:r>
              <a:rPr lang="en-US" sz="1400" b="0" dirty="0"/>
              <a:t>or if </a:t>
            </a:r>
            <a:r>
              <a:rPr lang="en-US" sz="1400" b="0" i="1" dirty="0"/>
              <a:t>SN&gt;</a:t>
            </a:r>
            <a:r>
              <a:rPr lang="en-US" sz="1400" b="0" i="1" dirty="0" err="1"/>
              <a:t>WinStartB</a:t>
            </a:r>
            <a:r>
              <a:rPr lang="en-US" sz="1400" b="0" dirty="0"/>
              <a:t>, the STA is </a:t>
            </a:r>
            <a:r>
              <a:rPr lang="en-US" sz="1400" b="0" dirty="0">
                <a:solidFill>
                  <a:schemeClr val="tx1"/>
                </a:solidFill>
              </a:rPr>
              <a:t>a</a:t>
            </a:r>
            <a:r>
              <a:rPr lang="en-US" sz="1400" b="0" dirty="0">
                <a:solidFill>
                  <a:srgbClr val="FF0000"/>
                </a:solidFill>
              </a:rPr>
              <a:t> non-E</a:t>
            </a:r>
            <a:r>
              <a:rPr lang="en-US" sz="1400" b="0" dirty="0">
                <a:solidFill>
                  <a:schemeClr val="tx1"/>
                </a:solidFill>
              </a:rPr>
              <a:t>DMG</a:t>
            </a:r>
            <a:r>
              <a:rPr lang="en-US" sz="1400" b="0" dirty="0">
                <a:solidFill>
                  <a:srgbClr val="FF0000"/>
                </a:solidFill>
              </a:rPr>
              <a:t> </a:t>
            </a:r>
            <a:r>
              <a:rPr lang="en-US" sz="1400" b="0" dirty="0"/>
              <a:t>STA, and one of the following conditions is met</a:t>
            </a:r>
            <a:r>
              <a:rPr lang="en-US" sz="1400" b="0" dirty="0" smtClean="0"/>
              <a:t>:</a:t>
            </a:r>
            <a:endParaRPr lang="en-US" sz="1400" dirty="0" smtClean="0"/>
          </a:p>
          <a:p>
            <a:pPr lvl="1"/>
            <a:r>
              <a:rPr lang="en-US" sz="1200" dirty="0" smtClean="0"/>
              <a:t/>
            </a:r>
            <a:br>
              <a:rPr lang="en-US" sz="1200" dirty="0" smtClean="0"/>
            </a:br>
            <a:r>
              <a:rPr lang="en-US" sz="1200" b="0" dirty="0" err="1" smtClean="0"/>
              <a:t>i</a:t>
            </a:r>
            <a:r>
              <a:rPr lang="en-US" sz="1200" b="0" dirty="0" smtClean="0"/>
              <a:t>) The MPDU is received as non-first frame in the A-MPDU; the bit at position </a:t>
            </a:r>
            <a:r>
              <a:rPr lang="en-US" sz="1200" b="0" i="1" dirty="0" smtClean="0"/>
              <a:t>SN=</a:t>
            </a:r>
            <a:r>
              <a:rPr lang="en-US" sz="1200" b="0" i="1" dirty="0" err="1" smtClean="0"/>
              <a:t>WinStartR</a:t>
            </a:r>
            <a:r>
              <a:rPr lang="en-US" sz="1200" b="0" i="1" dirty="0" smtClean="0"/>
              <a:t> </a:t>
            </a:r>
            <a:r>
              <a:rPr lang="en-US" sz="1200" b="0" dirty="0" smtClean="0"/>
              <a:t>– 1 is set to 1; and all delimiters between the received MPDU and the preceding MPDU (</a:t>
            </a:r>
            <a:r>
              <a:rPr lang="en-US" sz="1200" b="0" i="1" dirty="0" smtClean="0"/>
              <a:t>SN=</a:t>
            </a:r>
            <a:r>
              <a:rPr lang="en-US" sz="1200" b="0" i="1" dirty="0" err="1" smtClean="0"/>
              <a:t>WinStartR</a:t>
            </a:r>
            <a:r>
              <a:rPr lang="en-US" sz="1200" b="0" i="1" dirty="0" smtClean="0"/>
              <a:t> </a:t>
            </a:r>
            <a:r>
              <a:rPr lang="en-US" sz="1200" b="0" dirty="0" smtClean="0"/>
              <a:t>– 1) are valid.</a:t>
            </a:r>
            <a:endParaRPr lang="en-US" sz="1200" dirty="0" smtClean="0"/>
          </a:p>
          <a:p>
            <a:pPr lvl="1"/>
            <a:r>
              <a:rPr lang="en-US" sz="1200" b="0" dirty="0"/>
              <a:t> </a:t>
            </a:r>
            <a:endParaRPr lang="en-US" sz="1200" dirty="0"/>
          </a:p>
          <a:p>
            <a:pPr lvl="1"/>
            <a:r>
              <a:rPr lang="en-US" sz="1200" b="0" dirty="0" smtClean="0"/>
              <a:t>	ii</a:t>
            </a:r>
            <a:r>
              <a:rPr lang="en-US" sz="1200" b="0" dirty="0"/>
              <a:t>) The MPDU is received as first frame in the A-MPDU; the A-MPDU is received in SIFS or RIFS after an A-MPDU or in SIFS after transmission of a BlockAck frame; the bit at position </a:t>
            </a:r>
            <a:r>
              <a:rPr lang="en-US" sz="1200" b="0" i="1" dirty="0"/>
              <a:t>SN=</a:t>
            </a:r>
            <a:r>
              <a:rPr lang="en-US" sz="1200" b="0" i="1" dirty="0" err="1"/>
              <a:t>WinStartR</a:t>
            </a:r>
            <a:r>
              <a:rPr lang="en-US" sz="1200" b="0" i="1" dirty="0"/>
              <a:t> </a:t>
            </a:r>
            <a:r>
              <a:rPr lang="en-US" sz="1200" b="0" dirty="0"/>
              <a:t>– 1 is set to 1; and all delimiters after the MPDU(</a:t>
            </a:r>
            <a:r>
              <a:rPr lang="en-US" sz="1200" b="0" i="1" dirty="0"/>
              <a:t>SN=</a:t>
            </a:r>
            <a:r>
              <a:rPr lang="en-US" sz="1200" b="0" i="1" dirty="0" err="1"/>
              <a:t>WinStartR</a:t>
            </a:r>
            <a:r>
              <a:rPr lang="en-US" sz="1200" b="0" i="1" dirty="0"/>
              <a:t> </a:t>
            </a:r>
            <a:r>
              <a:rPr lang="en-US" sz="1200" b="0" dirty="0"/>
              <a:t>– 1) in the preceding A-MPDU are valid.</a:t>
            </a:r>
            <a:endParaRPr lang="en-US" sz="1200" dirty="0"/>
          </a:p>
          <a:p>
            <a:pPr lvl="1"/>
            <a:r>
              <a:rPr lang="en-US" sz="1200" dirty="0"/>
              <a:t/>
            </a:r>
            <a:br>
              <a:rPr lang="en-US" sz="1200" dirty="0"/>
            </a:br>
            <a:r>
              <a:rPr lang="en-US" sz="1200" b="0" dirty="0"/>
              <a:t>iii) The MPDU is received in SIFS or RIFS after an A-MPDU or in SIFS after transmission of a BlockAck frame; the bit at position </a:t>
            </a:r>
            <a:r>
              <a:rPr lang="en-US" sz="1200" b="0" i="1" dirty="0"/>
              <a:t>SN=</a:t>
            </a:r>
            <a:r>
              <a:rPr lang="en-US" sz="1200" b="0" i="1" dirty="0" err="1"/>
              <a:t>WinStartR</a:t>
            </a:r>
            <a:r>
              <a:rPr lang="en-US" sz="1200" b="0" i="1" dirty="0"/>
              <a:t> </a:t>
            </a:r>
            <a:r>
              <a:rPr lang="en-US" sz="1200" b="0" dirty="0"/>
              <a:t>– 1 is set to 1; and all delimiters after</a:t>
            </a:r>
            <a:r>
              <a:rPr lang="en-US" sz="1200" dirty="0"/>
              <a:t/>
            </a:r>
            <a:br>
              <a:rPr lang="en-US" sz="1200" dirty="0"/>
            </a:br>
            <a:r>
              <a:rPr lang="en-US" sz="1200" b="0" dirty="0"/>
              <a:t>the MPDU (</a:t>
            </a:r>
            <a:r>
              <a:rPr lang="en-US" sz="1200" b="0" i="1" dirty="0"/>
              <a:t>SN=</a:t>
            </a:r>
            <a:r>
              <a:rPr lang="en-US" sz="1200" b="0" i="1" dirty="0" err="1"/>
              <a:t>WinStartR</a:t>
            </a:r>
            <a:r>
              <a:rPr lang="en-US" sz="1200" b="0" i="1" dirty="0"/>
              <a:t> </a:t>
            </a:r>
            <a:r>
              <a:rPr lang="en-US" sz="1200" b="0" dirty="0"/>
              <a:t>– 1) in the preceding A-MPDU are valid.</a:t>
            </a:r>
            <a:endParaRPr lang="en-US" sz="1200" dirty="0"/>
          </a:p>
          <a:p>
            <a:pPr lvl="1"/>
            <a:r>
              <a:rPr lang="en-US" sz="1200" dirty="0"/>
              <a:t/>
            </a:r>
            <a:br>
              <a:rPr lang="en-US" sz="1200" dirty="0"/>
            </a:br>
            <a:r>
              <a:rPr lang="en-US" sz="1200" b="0" dirty="0"/>
              <a:t>iv) The MPDU is received as first frame in the A-MPDU; the A-MPDU is received in SIFS or RIFS after an MPDU or in SIFS after transmission of an </a:t>
            </a:r>
            <a:r>
              <a:rPr lang="en-US" sz="1200" b="0" dirty="0" err="1"/>
              <a:t>Ack</a:t>
            </a:r>
            <a:r>
              <a:rPr lang="en-US" sz="1200" b="0" dirty="0"/>
              <a:t> frame; and the bit at position</a:t>
            </a:r>
            <a:r>
              <a:rPr lang="en-US" sz="1200" dirty="0"/>
              <a:t/>
            </a:r>
            <a:br>
              <a:rPr lang="en-US" sz="1200" dirty="0"/>
            </a:br>
            <a:r>
              <a:rPr lang="en-US" sz="1200" b="0" i="1" dirty="0"/>
              <a:t>SN=</a:t>
            </a:r>
            <a:r>
              <a:rPr lang="en-US" sz="1200" b="0" i="1" dirty="0" err="1"/>
              <a:t>WinStartR</a:t>
            </a:r>
            <a:r>
              <a:rPr lang="en-US" sz="1200" b="0" i="1" dirty="0"/>
              <a:t> </a:t>
            </a:r>
            <a:r>
              <a:rPr lang="en-US" sz="1200" b="0" dirty="0"/>
              <a:t>– 1 is set to 1.</a:t>
            </a:r>
            <a:endParaRPr lang="en-US" sz="1200" dirty="0"/>
          </a:p>
          <a:p>
            <a:pPr lvl="1"/>
            <a:r>
              <a:rPr lang="en-US" sz="1200" dirty="0"/>
              <a:t/>
            </a:r>
            <a:br>
              <a:rPr lang="en-US" sz="1200" dirty="0"/>
            </a:br>
            <a:r>
              <a:rPr lang="en-US" sz="1200" b="0" dirty="0"/>
              <a:t>v) The MPDU is received in SIFS or RIFS after the preceding MPDU or in SIFS after transmission of an </a:t>
            </a:r>
            <a:r>
              <a:rPr lang="en-US" sz="1200" b="0" dirty="0" err="1"/>
              <a:t>Ack</a:t>
            </a:r>
            <a:r>
              <a:rPr lang="en-US" sz="1200" b="0" dirty="0"/>
              <a:t> frame; and the bit at position </a:t>
            </a:r>
            <a:r>
              <a:rPr lang="en-US" sz="1200" b="0" i="1" dirty="0"/>
              <a:t>SN=</a:t>
            </a:r>
            <a:r>
              <a:rPr lang="en-US" sz="1200" b="0" i="1" dirty="0" err="1"/>
              <a:t>WinStartR</a:t>
            </a:r>
            <a:r>
              <a:rPr lang="en-US" sz="1200" b="0" i="1" dirty="0"/>
              <a:t> </a:t>
            </a:r>
            <a:r>
              <a:rPr lang="en-US" sz="1200" b="0" dirty="0"/>
              <a:t>– 1 is set to 1.</a:t>
            </a:r>
            <a:r>
              <a:rPr lang="en-US" sz="1200" dirty="0"/>
              <a:t/>
            </a:r>
            <a:br>
              <a:rPr lang="en-US" sz="1200" dirty="0"/>
            </a:br>
            <a:r>
              <a:rPr lang="en-US" sz="1200" b="0" dirty="0"/>
              <a:t>This process is continued sequentially until there is no buffered MSDU or A-MSDU for the next sequential value of the Sequence Number subfield</a:t>
            </a:r>
            <a:endParaRPr lang="en-US" sz="1200" dirty="0"/>
          </a:p>
          <a:p>
            <a:pPr marL="400050" lvl="1" indent="0">
              <a:spcBef>
                <a:spcPts val="0"/>
              </a:spcBef>
            </a:pPr>
            <a:endParaRPr lang="en-US" sz="1300" dirty="0"/>
          </a:p>
          <a:p>
            <a:pPr>
              <a:buFont typeface="Arial" panose="020B0604020202020204" pitchFamily="34" charset="0"/>
              <a:buChar char="•"/>
            </a:pPr>
            <a:endParaRPr lang="en-US" b="0" dirty="0" smtClean="0"/>
          </a:p>
          <a:p>
            <a:pPr marL="914400" lvl="1" indent="-457200">
              <a:buFont typeface="+mj-lt"/>
              <a:buAutoNum type="alphaUcPeriod"/>
            </a:pPr>
            <a:endParaRPr lang="en-US" b="0" dirty="0"/>
          </a:p>
        </p:txBody>
      </p:sp>
    </p:spTree>
    <p:extLst>
      <p:ext uri="{BB962C8B-B14F-4D97-AF65-F5344CB8AC3E}">
        <p14:creationId xmlns:p14="http://schemas.microsoft.com/office/powerpoint/2010/main" val="1173518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May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92100" y="23488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a:t>
            </a:r>
            <a:endParaRPr lang="en-GB" dirty="0"/>
          </a:p>
        </p:txBody>
      </p:sp>
    </p:spTree>
    <p:extLst>
      <p:ext uri="{BB962C8B-B14F-4D97-AF65-F5344CB8AC3E}">
        <p14:creationId xmlns:p14="http://schemas.microsoft.com/office/powerpoint/2010/main" val="5351505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smtClean="0"/>
              <a:t>Purpose relaxation to EDMG retransmission rules to allow more throughput and reduce device cost</a:t>
            </a:r>
            <a:endParaRPr lang="en-US" b="0" dirty="0"/>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5" name="Title 3"/>
          <p:cNvSpPr txBox="1">
            <a:spLocks/>
          </p:cNvSpPr>
          <p:nvPr/>
        </p:nvSpPr>
        <p:spPr>
          <a:xfrm>
            <a:off x="494506" y="606425"/>
            <a:ext cx="8229600" cy="590327"/>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DMG retransmission rules</a:t>
            </a:r>
            <a:endParaRPr lang="en-US" kern="0" dirty="0"/>
          </a:p>
        </p:txBody>
      </p:sp>
      <p:sp>
        <p:nvSpPr>
          <p:cNvPr id="7" name="Content Placeholder 2"/>
          <p:cNvSpPr txBox="1">
            <a:spLocks/>
          </p:cNvSpPr>
          <p:nvPr/>
        </p:nvSpPr>
        <p:spPr>
          <a:xfrm>
            <a:off x="467544" y="1628800"/>
            <a:ext cx="8229600" cy="4536504"/>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Below is DMG retransmission rules as indicated in </a:t>
            </a:r>
            <a:r>
              <a:rPr lang="en-US" sz="1800" kern="0" dirty="0" err="1" smtClean="0"/>
              <a:t>REVmc</a:t>
            </a:r>
            <a:endParaRPr lang="en-US" sz="1800" kern="0" dirty="0" smtClean="0"/>
          </a:p>
          <a:p>
            <a:pPr>
              <a:spcBef>
                <a:spcPts val="0"/>
              </a:spcBef>
              <a:buFont typeface="Arial" panose="020B0604020202020204" pitchFamily="34" charset="0"/>
              <a:buChar char="•"/>
            </a:pPr>
            <a:endParaRPr lang="en-US" sz="1800" kern="0" dirty="0" smtClean="0"/>
          </a:p>
          <a:p>
            <a:pPr>
              <a:spcBef>
                <a:spcPts val="0"/>
              </a:spcBef>
              <a:buFont typeface="Arial" panose="020B0604020202020204" pitchFamily="34" charset="0"/>
              <a:buChar char="•"/>
            </a:pPr>
            <a:endParaRPr lang="en-US" sz="1300" b="0" dirty="0" smtClean="0"/>
          </a:p>
          <a:p>
            <a:pPr marL="0" indent="0">
              <a:spcBef>
                <a:spcPts val="0"/>
              </a:spcBef>
            </a:pPr>
            <a:r>
              <a:rPr lang="en-US" sz="1400" b="0" dirty="0" smtClean="0"/>
              <a:t>	</a:t>
            </a:r>
            <a:r>
              <a:rPr lang="en-US" sz="1400" dirty="0"/>
              <a:t> 10.24.7.7 Originator’s behavior </a:t>
            </a:r>
            <a:endParaRPr lang="en-US" sz="1400" dirty="0" smtClean="0"/>
          </a:p>
          <a:p>
            <a:pPr marL="0" indent="0">
              <a:spcBef>
                <a:spcPts val="0"/>
              </a:spcBef>
            </a:pPr>
            <a:r>
              <a:rPr lang="en-US" sz="1400" dirty="0"/>
              <a:t/>
            </a:r>
            <a:br>
              <a:rPr lang="en-US" sz="1400" dirty="0"/>
            </a:br>
            <a:r>
              <a:rPr lang="en-US" sz="1400" dirty="0"/>
              <a:t> </a:t>
            </a:r>
            <a:r>
              <a:rPr lang="en-US" sz="1400" dirty="0" smtClean="0"/>
              <a:t>	</a:t>
            </a:r>
            <a:r>
              <a:rPr lang="en-US" sz="1400" b="0" dirty="0" smtClean="0"/>
              <a:t>An </a:t>
            </a:r>
            <a:r>
              <a:rPr lang="en-US" sz="1400" b="0" dirty="0"/>
              <a:t>originator that is a DMG STA shall transmit MPDUs sent under a BA agreement such that</a:t>
            </a:r>
            <a:r>
              <a:rPr lang="en-US" sz="1400" b="0" dirty="0" smtClean="0"/>
              <a:t>:</a:t>
            </a:r>
          </a:p>
          <a:p>
            <a:pPr marL="0" indent="0">
              <a:spcBef>
                <a:spcPts val="0"/>
              </a:spcBef>
            </a:pPr>
            <a:endParaRPr lang="en-US" sz="1300" b="0" dirty="0" smtClean="0"/>
          </a:p>
          <a:p>
            <a:pPr marL="685800" lvl="1">
              <a:spcBef>
                <a:spcPts val="0"/>
              </a:spcBef>
              <a:buFont typeface="Times New Roman" panose="02020603050405020304" pitchFamily="18" charset="0"/>
              <a:buChar char="–"/>
            </a:pPr>
            <a:r>
              <a:rPr lang="en-US" sz="1400" b="1" dirty="0" smtClean="0"/>
              <a:t>MPDUs </a:t>
            </a:r>
            <a:r>
              <a:rPr lang="en-US" sz="1400" b="1" dirty="0"/>
              <a:t>that need to be retransmitted are transmitted first, in sequential order of sequence </a:t>
            </a:r>
            <a:r>
              <a:rPr lang="en-US" sz="1400" b="1" dirty="0" smtClean="0"/>
              <a:t>number, starting </a:t>
            </a:r>
            <a:r>
              <a:rPr lang="en-US" sz="1400" b="1" dirty="0"/>
              <a:t>from </a:t>
            </a:r>
            <a:r>
              <a:rPr lang="en-US" sz="1400" b="1" dirty="0" smtClean="0"/>
              <a:t>the oldest </a:t>
            </a:r>
            <a:r>
              <a:rPr lang="en-US" sz="1400" b="1" dirty="0"/>
              <a:t>MPDU that needs to be </a:t>
            </a:r>
            <a:r>
              <a:rPr lang="en-US" sz="1400" b="1" dirty="0" smtClean="0"/>
              <a:t>retransmitted</a:t>
            </a:r>
          </a:p>
          <a:p>
            <a:pPr marL="685800" lvl="1">
              <a:spcBef>
                <a:spcPts val="0"/>
              </a:spcBef>
              <a:buFont typeface="Times New Roman" panose="02020603050405020304" pitchFamily="18" charset="0"/>
              <a:buChar char="–"/>
            </a:pPr>
            <a:endParaRPr lang="en-US" sz="1400" b="1" dirty="0" smtClean="0"/>
          </a:p>
          <a:p>
            <a:pPr marL="685800" lvl="1">
              <a:spcBef>
                <a:spcPts val="0"/>
              </a:spcBef>
              <a:buFont typeface="Times New Roman" panose="02020603050405020304" pitchFamily="18" charset="0"/>
              <a:buChar char="–"/>
            </a:pPr>
            <a:r>
              <a:rPr lang="en-US" sz="1400" b="1" dirty="0" smtClean="0"/>
              <a:t>MPDUs </a:t>
            </a:r>
            <a:r>
              <a:rPr lang="en-US" sz="1400" b="1" dirty="0"/>
              <a:t>that are being transmitted for the first time are sent after any MPDUs that need to </a:t>
            </a:r>
            <a:r>
              <a:rPr lang="en-US" sz="1400" b="1" dirty="0" smtClean="0"/>
              <a:t>be retransmitted</a:t>
            </a:r>
            <a:r>
              <a:rPr lang="en-US" sz="1400" b="1" dirty="0"/>
              <a:t>, in sequential order of sequence number, starting from the oldest MPDU that has </a:t>
            </a:r>
            <a:r>
              <a:rPr lang="en-US" sz="1400" b="1" dirty="0" smtClean="0"/>
              <a:t>not been transmitted</a:t>
            </a:r>
          </a:p>
          <a:p>
            <a:pPr marL="685800" lvl="1">
              <a:spcBef>
                <a:spcPts val="0"/>
              </a:spcBef>
              <a:buFont typeface="Times New Roman" panose="02020603050405020304" pitchFamily="18" charset="0"/>
              <a:buChar char="–"/>
            </a:pPr>
            <a:endParaRPr lang="en-US" sz="1400" b="0" dirty="0" smtClean="0"/>
          </a:p>
          <a:p>
            <a:pPr marL="685800" lvl="1">
              <a:spcBef>
                <a:spcPts val="0"/>
              </a:spcBef>
              <a:buFont typeface="Times New Roman" panose="02020603050405020304" pitchFamily="18" charset="0"/>
              <a:buChar char="–"/>
            </a:pPr>
            <a:r>
              <a:rPr lang="en-US" sz="1400" b="0" dirty="0" smtClean="0"/>
              <a:t>MPDUs </a:t>
            </a:r>
            <a:r>
              <a:rPr lang="en-US" sz="1400" b="0" dirty="0"/>
              <a:t>are transmitted with the </a:t>
            </a:r>
            <a:r>
              <a:rPr lang="en-US" sz="1400" b="0" dirty="0" err="1"/>
              <a:t>Ack</a:t>
            </a:r>
            <a:r>
              <a:rPr lang="en-US" sz="1400" b="0" dirty="0"/>
              <a:t> Policy subfield set to Block </a:t>
            </a:r>
            <a:r>
              <a:rPr lang="en-US" sz="1400" b="0" dirty="0" err="1"/>
              <a:t>Ack</a:t>
            </a:r>
            <a:r>
              <a:rPr lang="en-US" sz="1400" b="0" dirty="0"/>
              <a:t> if the A-MPDU that contains</a:t>
            </a:r>
            <a:br>
              <a:rPr lang="en-US" sz="1400" b="0" dirty="0"/>
            </a:br>
            <a:r>
              <a:rPr lang="en-US" sz="1400" b="0" dirty="0"/>
              <a:t>them is followed after SIFS or RIFS by another </a:t>
            </a:r>
            <a:r>
              <a:rPr lang="en-US" sz="1400" b="0" dirty="0" smtClean="0"/>
              <a:t>A-MPDU</a:t>
            </a:r>
          </a:p>
          <a:p>
            <a:pPr marL="400050" lvl="1" indent="0">
              <a:spcBef>
                <a:spcPts val="0"/>
              </a:spcBef>
            </a:pPr>
            <a:endParaRPr lang="en-US" sz="1300" dirty="0" smtClean="0"/>
          </a:p>
          <a:p>
            <a:pPr>
              <a:spcBef>
                <a:spcPts val="0"/>
              </a:spcBef>
              <a:buFont typeface="Arial" panose="020B0604020202020204" pitchFamily="34" charset="0"/>
              <a:buChar char="•"/>
            </a:pPr>
            <a:endParaRPr lang="en-US" sz="1800" kern="0" dirty="0" smtClean="0"/>
          </a:p>
          <a:p>
            <a:pPr marL="457200" lvl="1" indent="0">
              <a:spcBef>
                <a:spcPts val="0"/>
              </a:spcBef>
            </a:pPr>
            <a:endParaRPr lang="en-US" sz="1400" kern="0" dirty="0" smtClean="0"/>
          </a:p>
        </p:txBody>
      </p:sp>
      <p:sp>
        <p:nvSpPr>
          <p:cNvPr id="6" name="Rectangle 5"/>
          <p:cNvSpPr/>
          <p:nvPr/>
        </p:nvSpPr>
        <p:spPr bwMode="auto">
          <a:xfrm>
            <a:off x="696912" y="2204864"/>
            <a:ext cx="8027194" cy="338437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44104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5" name="Title 3"/>
          <p:cNvSpPr txBox="1">
            <a:spLocks/>
          </p:cNvSpPr>
          <p:nvPr/>
        </p:nvSpPr>
        <p:spPr>
          <a:xfrm>
            <a:off x="494506" y="606425"/>
            <a:ext cx="8229600" cy="590327"/>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Problem Statement </a:t>
            </a:r>
            <a:endParaRPr lang="en-US" kern="0" dirty="0"/>
          </a:p>
        </p:txBody>
      </p:sp>
      <p:sp>
        <p:nvSpPr>
          <p:cNvPr id="7" name="Content Placeholder 2"/>
          <p:cNvSpPr txBox="1">
            <a:spLocks/>
          </p:cNvSpPr>
          <p:nvPr/>
        </p:nvSpPr>
        <p:spPr>
          <a:xfrm>
            <a:off x="467544" y="1628800"/>
            <a:ext cx="8229600" cy="4536504"/>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pPr>
            <a:r>
              <a:rPr lang="en-US" sz="1400" b="0" dirty="0" smtClean="0"/>
              <a:t>	</a:t>
            </a:r>
            <a:endParaRPr lang="en-US" sz="1300" dirty="0" smtClean="0"/>
          </a:p>
          <a:p>
            <a:pPr>
              <a:spcBef>
                <a:spcPts val="0"/>
              </a:spcBef>
              <a:buFont typeface="Arial" panose="020B0604020202020204" pitchFamily="34" charset="0"/>
              <a:buChar char="•"/>
            </a:pPr>
            <a:r>
              <a:rPr lang="en-US" sz="1800" kern="0" dirty="0" smtClean="0"/>
              <a:t>MPDUs retransmission typically occur SIFS after BACK is received</a:t>
            </a:r>
          </a:p>
          <a:p>
            <a:pPr>
              <a:spcBef>
                <a:spcPts val="0"/>
              </a:spcBef>
              <a:buFont typeface="Arial" panose="020B0604020202020204" pitchFamily="34" charset="0"/>
              <a:buChar char="•"/>
            </a:pPr>
            <a:endParaRPr lang="en-US" sz="1800" kern="0" dirty="0" smtClean="0"/>
          </a:p>
          <a:p>
            <a:pPr>
              <a:spcBef>
                <a:spcPts val="0"/>
              </a:spcBef>
              <a:buFont typeface="Arial" panose="020B0604020202020204" pitchFamily="34" charset="0"/>
              <a:buChar char="•"/>
            </a:pPr>
            <a:r>
              <a:rPr lang="en-US" sz="1800" kern="0" dirty="0" smtClean="0"/>
              <a:t>Since device is not capable to retrieve all retransmitted MPDUs from host, common implementation is to store it in device memory. </a:t>
            </a:r>
          </a:p>
          <a:p>
            <a:pPr>
              <a:spcBef>
                <a:spcPts val="0"/>
              </a:spcBef>
              <a:buFont typeface="Arial" panose="020B0604020202020204" pitchFamily="34" charset="0"/>
              <a:buChar char="•"/>
            </a:pPr>
            <a:endParaRPr lang="en-US" sz="1800" kern="0" dirty="0" smtClean="0"/>
          </a:p>
          <a:p>
            <a:pPr>
              <a:spcBef>
                <a:spcPts val="0"/>
              </a:spcBef>
              <a:buFont typeface="Arial" panose="020B0604020202020204" pitchFamily="34" charset="0"/>
              <a:buChar char="•"/>
            </a:pPr>
            <a:r>
              <a:rPr lang="en-US" sz="1800" kern="0" dirty="0" smtClean="0"/>
              <a:t>To achieve high throughput, large memory is required. EDMG throughput is increased compared to DMG, hence higher memory size will be required. Large memory increase the device cost.</a:t>
            </a:r>
          </a:p>
          <a:p>
            <a:pPr>
              <a:spcBef>
                <a:spcPts val="0"/>
              </a:spcBef>
              <a:buFont typeface="Arial" panose="020B0604020202020204" pitchFamily="34" charset="0"/>
              <a:buChar char="•"/>
            </a:pPr>
            <a:endParaRPr lang="en-US" sz="1800" kern="0" dirty="0"/>
          </a:p>
          <a:p>
            <a:pPr>
              <a:spcBef>
                <a:spcPts val="0"/>
              </a:spcBef>
              <a:buFont typeface="Arial" panose="020B0604020202020204" pitchFamily="34" charset="0"/>
              <a:buChar char="•"/>
            </a:pPr>
            <a:r>
              <a:rPr lang="en-US" sz="1800" kern="0" dirty="0" smtClean="0"/>
              <a:t>This limitation is only for DMG STA. HT/VHT STA doesn’t need to comply with the above rules. Receiver can handle the reordering without this limitation </a:t>
            </a:r>
          </a:p>
          <a:p>
            <a:pPr>
              <a:spcBef>
                <a:spcPts val="0"/>
              </a:spcBef>
              <a:buFont typeface="Arial" panose="020B0604020202020204" pitchFamily="34" charset="0"/>
              <a:buChar char="•"/>
            </a:pPr>
            <a:endParaRPr lang="en-US" sz="1800" kern="0" dirty="0"/>
          </a:p>
          <a:p>
            <a:pPr marL="457200" lvl="1" indent="0">
              <a:spcBef>
                <a:spcPts val="0"/>
              </a:spcBef>
            </a:pPr>
            <a:endParaRPr lang="en-US" sz="1400" kern="0" dirty="0" smtClean="0"/>
          </a:p>
        </p:txBody>
      </p:sp>
    </p:spTree>
    <p:extLst>
      <p:ext uri="{BB962C8B-B14F-4D97-AF65-F5344CB8AC3E}">
        <p14:creationId xmlns:p14="http://schemas.microsoft.com/office/powerpoint/2010/main" val="2196665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5" name="Title 3"/>
          <p:cNvSpPr txBox="1">
            <a:spLocks/>
          </p:cNvSpPr>
          <p:nvPr/>
        </p:nvSpPr>
        <p:spPr>
          <a:xfrm>
            <a:off x="494506" y="606425"/>
            <a:ext cx="8229600" cy="590327"/>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Suggested Improvement </a:t>
            </a:r>
            <a:endParaRPr lang="en-US" kern="0" dirty="0"/>
          </a:p>
        </p:txBody>
      </p:sp>
      <p:sp>
        <p:nvSpPr>
          <p:cNvPr id="7" name="Content Placeholder 2"/>
          <p:cNvSpPr txBox="1">
            <a:spLocks/>
          </p:cNvSpPr>
          <p:nvPr/>
        </p:nvSpPr>
        <p:spPr>
          <a:xfrm>
            <a:off x="467544" y="1628800"/>
            <a:ext cx="8229600" cy="4536504"/>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0"/>
              </a:spcBef>
            </a:pPr>
            <a:r>
              <a:rPr lang="en-US" sz="1400" b="0" dirty="0" smtClean="0"/>
              <a:t>	</a:t>
            </a:r>
            <a:endParaRPr lang="en-US" sz="1300" dirty="0" smtClean="0"/>
          </a:p>
          <a:p>
            <a:pPr>
              <a:spcBef>
                <a:spcPts val="0"/>
              </a:spcBef>
              <a:buFont typeface="Arial" panose="020B0604020202020204" pitchFamily="34" charset="0"/>
              <a:buChar char="•"/>
            </a:pPr>
            <a:r>
              <a:rPr lang="en-US" sz="1800" kern="0" dirty="0" smtClean="0"/>
              <a:t>Like HT/VHT STA, EDMG STA could </a:t>
            </a:r>
            <a:r>
              <a:rPr lang="en-US" sz="1800" kern="0" smtClean="0"/>
              <a:t>transmit to another </a:t>
            </a:r>
            <a:r>
              <a:rPr lang="en-US" sz="1800" kern="0" dirty="0" smtClean="0"/>
              <a:t>EDMG STA new transmitted MPDUs before retransmitted MPDUs while keeping the Window Size agreement</a:t>
            </a:r>
          </a:p>
          <a:p>
            <a:pPr>
              <a:spcBef>
                <a:spcPts val="0"/>
              </a:spcBef>
              <a:buFont typeface="Arial" panose="020B0604020202020204" pitchFamily="34" charset="0"/>
              <a:buChar char="•"/>
            </a:pPr>
            <a:endParaRPr lang="en-US" sz="1800" kern="0" dirty="0"/>
          </a:p>
          <a:p>
            <a:pPr>
              <a:spcBef>
                <a:spcPts val="0"/>
              </a:spcBef>
              <a:buFont typeface="Arial" panose="020B0604020202020204" pitchFamily="34" charset="0"/>
              <a:buChar char="•"/>
            </a:pPr>
            <a:r>
              <a:rPr lang="en-US" sz="1800" kern="0" dirty="0" smtClean="0"/>
              <a:t>In case EDMG STA is originator that sent MPDUs to DMG Responder STA, it shall follow the DMG retransmission rules. </a:t>
            </a:r>
          </a:p>
          <a:p>
            <a:pPr>
              <a:spcBef>
                <a:spcPts val="0"/>
              </a:spcBef>
              <a:buFont typeface="Arial" panose="020B0604020202020204" pitchFamily="34" charset="0"/>
              <a:buChar char="•"/>
            </a:pPr>
            <a:endParaRPr lang="en-US" sz="1800" kern="0" dirty="0" smtClean="0"/>
          </a:p>
          <a:p>
            <a:pPr marL="457200" lvl="1" indent="0">
              <a:spcBef>
                <a:spcPts val="0"/>
              </a:spcBef>
            </a:pPr>
            <a:endParaRPr lang="en-US" sz="1400" kern="0" dirty="0" smtClean="0"/>
          </a:p>
        </p:txBody>
      </p:sp>
    </p:spTree>
    <p:extLst>
      <p:ext uri="{BB962C8B-B14F-4D97-AF65-F5344CB8AC3E}">
        <p14:creationId xmlns:p14="http://schemas.microsoft.com/office/powerpoint/2010/main" val="424041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5" name="Title 3"/>
          <p:cNvSpPr txBox="1">
            <a:spLocks/>
          </p:cNvSpPr>
          <p:nvPr/>
        </p:nvSpPr>
        <p:spPr>
          <a:xfrm>
            <a:off x="494506" y="606425"/>
            <a:ext cx="8229600" cy="590327"/>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Example1 – current behavior </a:t>
            </a:r>
            <a:endParaRPr lang="en-US" kern="0" dirty="0"/>
          </a:p>
        </p:txBody>
      </p:sp>
      <p:pic>
        <p:nvPicPr>
          <p:cNvPr id="6" name="Picture 5"/>
          <p:cNvPicPr>
            <a:picLocks noChangeAspect="1"/>
          </p:cNvPicPr>
          <p:nvPr/>
        </p:nvPicPr>
        <p:blipFill>
          <a:blip r:embed="rId2"/>
          <a:stretch>
            <a:fillRect/>
          </a:stretch>
        </p:blipFill>
        <p:spPr>
          <a:xfrm>
            <a:off x="192893" y="1268760"/>
            <a:ext cx="8304189" cy="4947480"/>
          </a:xfrm>
          <a:prstGeom prst="rect">
            <a:avLst/>
          </a:prstGeom>
        </p:spPr>
      </p:pic>
    </p:spTree>
    <p:extLst>
      <p:ext uri="{BB962C8B-B14F-4D97-AF65-F5344CB8AC3E}">
        <p14:creationId xmlns:p14="http://schemas.microsoft.com/office/powerpoint/2010/main" val="3967159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5" name="Title 3"/>
          <p:cNvSpPr txBox="1">
            <a:spLocks/>
          </p:cNvSpPr>
          <p:nvPr/>
        </p:nvSpPr>
        <p:spPr>
          <a:xfrm>
            <a:off x="494506" y="606425"/>
            <a:ext cx="8229600" cy="590327"/>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Example2 – Suggested improvement  </a:t>
            </a:r>
            <a:endParaRPr lang="en-US" kern="0" dirty="0"/>
          </a:p>
        </p:txBody>
      </p:sp>
      <p:pic>
        <p:nvPicPr>
          <p:cNvPr id="7" name="Picture 6"/>
          <p:cNvPicPr>
            <a:picLocks noChangeAspect="1"/>
          </p:cNvPicPr>
          <p:nvPr/>
        </p:nvPicPr>
        <p:blipFill>
          <a:blip r:embed="rId2"/>
          <a:stretch>
            <a:fillRect/>
          </a:stretch>
        </p:blipFill>
        <p:spPr>
          <a:xfrm>
            <a:off x="415049" y="1497920"/>
            <a:ext cx="8313901" cy="4811400"/>
          </a:xfrm>
          <a:prstGeom prst="rect">
            <a:avLst/>
          </a:prstGeom>
        </p:spPr>
      </p:pic>
    </p:spTree>
    <p:extLst>
      <p:ext uri="{BB962C8B-B14F-4D97-AF65-F5344CB8AC3E}">
        <p14:creationId xmlns:p14="http://schemas.microsoft.com/office/powerpoint/2010/main" val="893933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May 2017</a:t>
            </a:r>
            <a:endParaRPr lang="en-GB" dirty="0"/>
          </a:p>
        </p:txBody>
      </p:sp>
      <p:sp>
        <p:nvSpPr>
          <p:cNvPr id="5" name="Footer Placeholder 4"/>
          <p:cNvSpPr>
            <a:spLocks noGrp="1"/>
          </p:cNvSpPr>
          <p:nvPr>
            <p:ph type="ftr" idx="11"/>
          </p:nvPr>
        </p:nvSpPr>
        <p:spPr>
          <a:xfrm>
            <a:off x="5500694" y="6488385"/>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Impact on Receiver</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sz="1800" b="0" dirty="0" smtClean="0"/>
              <a:t>DMG receiver should be ready for the worse case in which retransmitted MPDUs were dropped.</a:t>
            </a:r>
          </a:p>
          <a:p>
            <a:pPr>
              <a:buFont typeface="Arial" panose="020B0604020202020204" pitchFamily="34" charset="0"/>
              <a:buChar char="•"/>
            </a:pPr>
            <a:r>
              <a:rPr lang="en-US" sz="1800" b="0" dirty="0" smtClean="0"/>
              <a:t>Hence there shouldn’t be functional impact on receiver capabilities.</a:t>
            </a:r>
          </a:p>
          <a:p>
            <a:pPr>
              <a:buFont typeface="Arial" panose="020B0604020202020204" pitchFamily="34" charset="0"/>
              <a:buChar char="•"/>
            </a:pPr>
            <a:r>
              <a:rPr lang="en-US" sz="1800" b="0" dirty="0" smtClean="0"/>
              <a:t>In below example, the receiver capabilities in DMG/EDMG retransmission are the same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r>
              <a:rPr lang="en-US" sz="1800" b="0" dirty="0" smtClean="0"/>
              <a:t>There </a:t>
            </a:r>
            <a:r>
              <a:rPr lang="en-US" sz="1800" b="0" dirty="0"/>
              <a:t>might be </a:t>
            </a:r>
            <a:r>
              <a:rPr lang="en-US" sz="1800" b="0" dirty="0" smtClean="0"/>
              <a:t>additional latency of forwarding MPDU 4,5,6,7 until MPDU3 is received</a:t>
            </a: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b="0" dirty="0" smtClean="0"/>
          </a:p>
        </p:txBody>
      </p:sp>
      <p:pic>
        <p:nvPicPr>
          <p:cNvPr id="2" name="Picture 1"/>
          <p:cNvPicPr>
            <a:picLocks noChangeAspect="1"/>
          </p:cNvPicPr>
          <p:nvPr/>
        </p:nvPicPr>
        <p:blipFill>
          <a:blip r:embed="rId3"/>
          <a:stretch>
            <a:fillRect/>
          </a:stretch>
        </p:blipFill>
        <p:spPr>
          <a:xfrm>
            <a:off x="0" y="3212976"/>
            <a:ext cx="4235953" cy="1656184"/>
          </a:xfrm>
          <a:prstGeom prst="rect">
            <a:avLst/>
          </a:prstGeom>
        </p:spPr>
      </p:pic>
      <p:sp>
        <p:nvSpPr>
          <p:cNvPr id="3" name="TextBox 2"/>
          <p:cNvSpPr txBox="1"/>
          <p:nvPr/>
        </p:nvSpPr>
        <p:spPr>
          <a:xfrm>
            <a:off x="1115616" y="2924944"/>
            <a:ext cx="2034531" cy="338554"/>
          </a:xfrm>
          <a:prstGeom prst="rect">
            <a:avLst/>
          </a:prstGeom>
          <a:noFill/>
        </p:spPr>
        <p:txBody>
          <a:bodyPr wrap="none" rtlCol="0">
            <a:spAutoFit/>
          </a:bodyPr>
          <a:lstStyle/>
          <a:p>
            <a:r>
              <a:rPr lang="en-US" sz="1600" dirty="0" smtClean="0">
                <a:solidFill>
                  <a:schemeClr val="tx1"/>
                </a:solidFill>
              </a:rPr>
              <a:t>DMG Retransmission </a:t>
            </a:r>
            <a:endParaRPr lang="en-US" sz="1600" dirty="0">
              <a:solidFill>
                <a:schemeClr val="tx1"/>
              </a:solidFill>
            </a:endParaRPr>
          </a:p>
        </p:txBody>
      </p:sp>
      <p:sp>
        <p:nvSpPr>
          <p:cNvPr id="9" name="TextBox 8"/>
          <p:cNvSpPr txBox="1"/>
          <p:nvPr/>
        </p:nvSpPr>
        <p:spPr>
          <a:xfrm>
            <a:off x="4972739" y="2924944"/>
            <a:ext cx="3055645" cy="338554"/>
          </a:xfrm>
          <a:prstGeom prst="rect">
            <a:avLst/>
          </a:prstGeom>
          <a:noFill/>
        </p:spPr>
        <p:txBody>
          <a:bodyPr wrap="none" rtlCol="0">
            <a:spAutoFit/>
          </a:bodyPr>
          <a:lstStyle/>
          <a:p>
            <a:r>
              <a:rPr lang="en-US" sz="1600" dirty="0" smtClean="0">
                <a:solidFill>
                  <a:schemeClr val="tx1"/>
                </a:solidFill>
              </a:rPr>
              <a:t>Suggested EDMG Retransmission </a:t>
            </a:r>
            <a:endParaRPr lang="en-US" sz="1600" dirty="0">
              <a:solidFill>
                <a:schemeClr val="tx1"/>
              </a:solidFill>
            </a:endParaRPr>
          </a:p>
        </p:txBody>
      </p:sp>
      <p:pic>
        <p:nvPicPr>
          <p:cNvPr id="7" name="Picture 6"/>
          <p:cNvPicPr>
            <a:picLocks noChangeAspect="1"/>
          </p:cNvPicPr>
          <p:nvPr/>
        </p:nvPicPr>
        <p:blipFill>
          <a:blip r:embed="rId4"/>
          <a:stretch>
            <a:fillRect/>
          </a:stretch>
        </p:blipFill>
        <p:spPr>
          <a:xfrm>
            <a:off x="4427984" y="3212976"/>
            <a:ext cx="4235954" cy="1656184"/>
          </a:xfrm>
          <a:prstGeom prst="rect">
            <a:avLst/>
          </a:prstGeom>
        </p:spPr>
      </p:pic>
    </p:spTree>
    <p:extLst>
      <p:ext uri="{BB962C8B-B14F-4D97-AF65-F5344CB8AC3E}">
        <p14:creationId xmlns:p14="http://schemas.microsoft.com/office/powerpoint/2010/main" val="1798165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May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b="0" dirty="0" smtClean="0"/>
              <a:t>Do you agree with the following changes:</a:t>
            </a:r>
          </a:p>
          <a:p>
            <a:pPr>
              <a:buFont typeface="Arial" panose="020B0604020202020204" pitchFamily="34" charset="0"/>
              <a:buChar char="•"/>
            </a:pPr>
            <a:endParaRPr lang="en-US" b="0" dirty="0"/>
          </a:p>
          <a:p>
            <a:pPr marL="0" indent="0">
              <a:spcBef>
                <a:spcPts val="0"/>
              </a:spcBef>
            </a:pPr>
            <a:r>
              <a:rPr lang="en-US" sz="1400" dirty="0"/>
              <a:t> 10.24.7.7 Originator’s behavior </a:t>
            </a:r>
          </a:p>
          <a:p>
            <a:pPr marL="0" indent="0">
              <a:spcBef>
                <a:spcPts val="0"/>
              </a:spcBef>
            </a:pPr>
            <a:endParaRPr lang="en-US" sz="1400" dirty="0" smtClean="0"/>
          </a:p>
          <a:p>
            <a:pPr marL="0" indent="0">
              <a:spcBef>
                <a:spcPts val="0"/>
              </a:spcBef>
            </a:pPr>
            <a:r>
              <a:rPr lang="en-US" sz="1400" b="0" i="1" dirty="0" smtClean="0"/>
              <a:t>Change the second to last paragraph as follows</a:t>
            </a:r>
            <a:endParaRPr lang="en-US" sz="1400" b="0" i="1" dirty="0"/>
          </a:p>
          <a:p>
            <a:pPr marL="0" indent="0">
              <a:spcBef>
                <a:spcPts val="0"/>
              </a:spcBef>
            </a:pPr>
            <a:r>
              <a:rPr lang="en-US" sz="1400" dirty="0"/>
              <a:t/>
            </a:r>
            <a:br>
              <a:rPr lang="en-US" sz="1400" dirty="0"/>
            </a:br>
            <a:r>
              <a:rPr lang="en-US" sz="1400" dirty="0"/>
              <a:t> 	</a:t>
            </a:r>
            <a:r>
              <a:rPr lang="en-US" sz="1400" b="0" dirty="0"/>
              <a:t>An originator that is a DMG STA shall transmit MPDUs sent under a BA agreement such that:</a:t>
            </a:r>
          </a:p>
          <a:p>
            <a:pPr marL="0" indent="0">
              <a:spcBef>
                <a:spcPts val="0"/>
              </a:spcBef>
            </a:pPr>
            <a:endParaRPr lang="en-US" sz="1300" b="0" dirty="0"/>
          </a:p>
          <a:p>
            <a:pPr marL="685800" lvl="1">
              <a:spcBef>
                <a:spcPts val="0"/>
              </a:spcBef>
              <a:buFont typeface="Times New Roman" panose="02020603050405020304" pitchFamily="18" charset="0"/>
              <a:buChar char="–"/>
            </a:pPr>
            <a:r>
              <a:rPr lang="en-US" sz="1400" u="sng" dirty="0" smtClean="0">
                <a:solidFill>
                  <a:srgbClr val="FF0000"/>
                </a:solidFill>
              </a:rPr>
              <a:t>If the originator or the recipient are a non-EDMG STA:</a:t>
            </a:r>
          </a:p>
          <a:p>
            <a:pPr marL="1085850" lvl="2">
              <a:spcBef>
                <a:spcPts val="0"/>
              </a:spcBef>
              <a:buFont typeface="Times New Roman" panose="02020603050405020304" pitchFamily="18" charset="0"/>
              <a:buChar char="–"/>
            </a:pPr>
            <a:r>
              <a:rPr lang="en-US" sz="1400" dirty="0" smtClean="0"/>
              <a:t>MPDUs </a:t>
            </a:r>
            <a:r>
              <a:rPr lang="en-US" sz="1400" dirty="0"/>
              <a:t>that need to be retransmitted are transmitted first, in sequential order of sequence number, starting from the oldest MPDU that needs to be retransmitted</a:t>
            </a:r>
          </a:p>
          <a:p>
            <a:pPr marL="1085850" lvl="2">
              <a:spcBef>
                <a:spcPts val="0"/>
              </a:spcBef>
              <a:buFont typeface="Times New Roman" panose="02020603050405020304" pitchFamily="18" charset="0"/>
              <a:buChar char="–"/>
            </a:pPr>
            <a:r>
              <a:rPr lang="en-US" sz="1400" dirty="0" smtClean="0"/>
              <a:t>MPDUs </a:t>
            </a:r>
            <a:r>
              <a:rPr lang="en-US" sz="1400" dirty="0"/>
              <a:t>that are being transmitted for the first time are sent after any MPDUs that need to be retransmitted, in sequential order of sequence number, starting from the oldest MPDU that has not been transmitted</a:t>
            </a:r>
          </a:p>
          <a:p>
            <a:pPr marL="685800" lvl="1">
              <a:spcBef>
                <a:spcPts val="0"/>
              </a:spcBef>
              <a:buFont typeface="Times New Roman" panose="02020603050405020304" pitchFamily="18" charset="0"/>
              <a:buChar char="–"/>
            </a:pPr>
            <a:endParaRPr lang="en-US" sz="1400" dirty="0"/>
          </a:p>
          <a:p>
            <a:pPr marL="685800" lvl="1">
              <a:spcBef>
                <a:spcPts val="0"/>
              </a:spcBef>
              <a:buFont typeface="Times New Roman" panose="02020603050405020304" pitchFamily="18" charset="0"/>
              <a:buChar char="–"/>
            </a:pPr>
            <a:r>
              <a:rPr lang="en-US" sz="1400" dirty="0"/>
              <a:t>MPDUs are transmitted with the </a:t>
            </a:r>
            <a:r>
              <a:rPr lang="en-US" sz="1400" dirty="0" err="1"/>
              <a:t>Ack</a:t>
            </a:r>
            <a:r>
              <a:rPr lang="en-US" sz="1400" dirty="0"/>
              <a:t> Policy subfield set to Block </a:t>
            </a:r>
            <a:r>
              <a:rPr lang="en-US" sz="1400" dirty="0" err="1"/>
              <a:t>Ack</a:t>
            </a:r>
            <a:r>
              <a:rPr lang="en-US" sz="1400" dirty="0"/>
              <a:t> if the A-MPDU that contains</a:t>
            </a:r>
            <a:br>
              <a:rPr lang="en-US" sz="1400" dirty="0"/>
            </a:br>
            <a:r>
              <a:rPr lang="en-US" sz="1400" dirty="0"/>
              <a:t>them is followed after SIFS or RIFS by another A-MPDU</a:t>
            </a:r>
          </a:p>
          <a:p>
            <a:pPr marL="685800" lvl="1">
              <a:spcBef>
                <a:spcPts val="0"/>
              </a:spcBef>
              <a:buFont typeface="Times New Roman" panose="02020603050405020304" pitchFamily="18" charset="0"/>
              <a:buChar char="–"/>
            </a:pPr>
            <a:endParaRPr lang="en-US" sz="1400" dirty="0"/>
          </a:p>
          <a:p>
            <a:pPr marL="400050" lvl="1" indent="0">
              <a:spcBef>
                <a:spcPts val="0"/>
              </a:spcBef>
            </a:pPr>
            <a:endParaRPr lang="en-US" sz="1300" dirty="0"/>
          </a:p>
          <a:p>
            <a:pPr>
              <a:buFont typeface="Arial" panose="020B0604020202020204" pitchFamily="34" charset="0"/>
              <a:buChar char="•"/>
            </a:pPr>
            <a:endParaRPr lang="en-US" b="0" dirty="0" smtClean="0"/>
          </a:p>
          <a:p>
            <a:pPr marL="914400" lvl="1" indent="-457200">
              <a:buFont typeface="+mj-lt"/>
              <a:buAutoNum type="alphaUcPeriod"/>
            </a:pP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1598</TotalTime>
  <Words>347</Words>
  <Application>Microsoft Office PowerPoint</Application>
  <PresentationFormat>On-screen Show (4:3)</PresentationFormat>
  <Paragraphs>158</Paragraphs>
  <Slides>11</Slides>
  <Notes>5</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11</vt:i4>
      </vt:variant>
    </vt:vector>
  </HeadingPairs>
  <TitlesOfParts>
    <vt:vector size="23" baseType="lpstr">
      <vt:lpstr>Arial Unicode MS</vt:lpstr>
      <vt:lpstr>MS Gothic</vt:lpstr>
      <vt:lpstr>Arial</vt:lpstr>
      <vt:lpstr>Calibri</vt:lpstr>
      <vt:lpstr>Calibri Light</vt:lpstr>
      <vt:lpstr>Times New Roman</vt:lpstr>
      <vt:lpstr>Office Theme</vt:lpstr>
      <vt:lpstr>4_Custom Design</vt:lpstr>
      <vt:lpstr>3_Custom Design</vt:lpstr>
      <vt:lpstr>2_Custom Design</vt:lpstr>
      <vt:lpstr>1_Custom Design</vt:lpstr>
      <vt:lpstr>Custom Design</vt:lpstr>
      <vt:lpstr>EDMG BlockAck Retransmission</vt:lpstr>
      <vt:lpstr>PowerPoint Presentation</vt:lpstr>
      <vt:lpstr>PowerPoint Presentation</vt:lpstr>
      <vt:lpstr>PowerPoint Presentation</vt:lpstr>
      <vt:lpstr>PowerPoint Presentation</vt:lpstr>
      <vt:lpstr>PowerPoint Presentation</vt:lpstr>
      <vt:lpstr>PowerPoint Presentation</vt:lpstr>
      <vt:lpstr>Impact on Receiver</vt:lpstr>
      <vt:lpstr>Straw Poll</vt:lpstr>
      <vt:lpstr>PowerPoint Presentation</vt:lpstr>
      <vt:lpstr>BACKUP</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and Block Ack Transmission in bonded channels</dc:title>
  <dc:creator>Trainin, Solomon</dc:creator>
  <cp:keywords>CTPClassification=CTP_PUBLIC:VisualMarkings=</cp:keywords>
  <cp:lastModifiedBy>Kedem, Oren</cp:lastModifiedBy>
  <cp:revision>164</cp:revision>
  <cp:lastPrinted>1601-01-01T00:00:00Z</cp:lastPrinted>
  <dcterms:created xsi:type="dcterms:W3CDTF">2016-09-11T14:22:53Z</dcterms:created>
  <dcterms:modified xsi:type="dcterms:W3CDTF">2017-07-08T09:45:13Z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2016-11-10 20:35:16Z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