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6"/>
  </p:sldMasterIdLst>
  <p:notesMasterIdLst>
    <p:notesMasterId r:id="rId26"/>
  </p:notesMasterIdLst>
  <p:handoutMasterIdLst>
    <p:handoutMasterId r:id="rId27"/>
  </p:handoutMasterIdLst>
  <p:sldIdLst>
    <p:sldId id="256" r:id="rId7"/>
    <p:sldId id="395" r:id="rId8"/>
    <p:sldId id="324" r:id="rId9"/>
    <p:sldId id="487" r:id="rId10"/>
    <p:sldId id="480" r:id="rId11"/>
    <p:sldId id="483" r:id="rId12"/>
    <p:sldId id="495" r:id="rId13"/>
    <p:sldId id="499" r:id="rId14"/>
    <p:sldId id="500" r:id="rId15"/>
    <p:sldId id="507" r:id="rId16"/>
    <p:sldId id="504" r:id="rId17"/>
    <p:sldId id="505" r:id="rId18"/>
    <p:sldId id="506" r:id="rId19"/>
    <p:sldId id="501" r:id="rId20"/>
    <p:sldId id="496" r:id="rId21"/>
    <p:sldId id="439" r:id="rId22"/>
    <p:sldId id="485" r:id="rId23"/>
    <p:sldId id="493" r:id="rId24"/>
    <p:sldId id="326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  <p:cmAuthor id="2" name="Miguel Lopez M" initials="MLM" lastIdx="5" clrIdx="2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15" autoAdjust="0"/>
    <p:restoredTop sz="84239" autoAdjust="0"/>
  </p:normalViewPr>
  <p:slideViewPr>
    <p:cSldViewPr>
      <p:cViewPr varScale="1">
        <p:scale>
          <a:sx n="58" d="100"/>
          <a:sy n="58" d="100"/>
        </p:scale>
        <p:origin x="131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6127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2E732-4A4D-4E73-B611-7B08874523FE}" type="datetime1">
              <a:rPr lang="sv-SE" smtClean="0"/>
              <a:t>2017-07-10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FEA065C-2342-4B22-BE94-AED51E060DFB}" type="datetime1">
              <a:rPr lang="sv-SE" smtClean="0"/>
              <a:t>2017-07-10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F1FFFB1B-C0B0-433F-AEDA-8D5B23A4DC55}" type="datetime1">
              <a:rPr lang="sv-SE" smtClean="0"/>
              <a:t>2017-07-10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6625" y="750888"/>
            <a:ext cx="5011738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6641080-8D3A-4B3F-973F-14DEB9D38893}" type="datetime1">
              <a:rPr lang="sv-SE" smtClean="0"/>
              <a:t>2017-07-10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0427E3-15B1-4568-A1F9-42AB618F2A0B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20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93F2AC7-8D1E-4448-80F8-7956E8E866F0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43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CBF8B66C-1531-43A8-B983-46149F4DC6B0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A8C705F-B173-4990-A8D6-B607A191C480}" type="datetime1">
              <a:rPr lang="sv-SE" smtClean="0"/>
              <a:t>2017-07-10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554619F-9E1A-49EF-B244-23AE25F7BEF8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4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3DA845-1BEA-466E-9538-4B368C741EE8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29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C764B80-7F43-4F81-9028-34652E22CB37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E7F3A3E-649F-42E8-B37D-DBBD360C6F57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17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E340279-8777-4B00-8B46-62032C0A2970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70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53418C0-358C-4695-A51A-050A5F0672FC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89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0C58943-8AB5-4002-946B-97DC2C711310}" type="datetime1">
              <a:rPr lang="sv-SE" smtClean="0"/>
              <a:t>2017-07-10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8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6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5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30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802.11-17/1018r1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  <p:sldLayoutId id="2147483714" r:id="rId11"/>
    <p:sldLayoutId id="2147483715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Some Results on Synchronization Performance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459640"/>
              </p:ext>
            </p:extLst>
          </p:nvPr>
        </p:nvGraphicFramePr>
        <p:xfrm>
          <a:off x="696913" y="3584575"/>
          <a:ext cx="8250237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4" name="Document" r:id="rId4" imgW="8135781" imgH="2796512" progId="Word.Document.8">
                  <p:embed/>
                </p:oleObj>
              </mc:Choice>
              <mc:Fallback>
                <p:oleObj name="Document" r:id="rId4" imgW="8135781" imgH="279651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584575"/>
                        <a:ext cx="8250237" cy="283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– </a:t>
            </a:r>
            <a:r>
              <a:rPr lang="en-US" dirty="0" err="1"/>
              <a:t>TGn</a:t>
            </a:r>
            <a:r>
              <a:rPr lang="en-US" dirty="0"/>
              <a:t> B/D channel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2" y="1633436"/>
            <a:ext cx="2968895" cy="2222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705" y="1633944"/>
            <a:ext cx="2968895" cy="22269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74" y="1631451"/>
            <a:ext cx="2968894" cy="22269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3933214"/>
            <a:ext cx="2968895" cy="22269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935707"/>
            <a:ext cx="2968895" cy="22269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17" y="3935199"/>
            <a:ext cx="2968895" cy="222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2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Select the SNR such that PER ~ 10% for ideal sync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 </a:t>
            </a:r>
            <a:r>
              <a:rPr lang="en-US" dirty="0" err="1"/>
              <a:t>syncword</a:t>
            </a:r>
            <a:r>
              <a:rPr lang="en-US" dirty="0"/>
              <a:t>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Channels: AWGN, </a:t>
            </a:r>
            <a:r>
              <a:rPr lang="en-US" dirty="0" err="1"/>
              <a:t>TGnB</a:t>
            </a:r>
            <a:r>
              <a:rPr lang="en-US" dirty="0"/>
              <a:t>, and </a:t>
            </a:r>
            <a:r>
              <a:rPr lang="en-US" dirty="0" err="1"/>
              <a:t>TGnD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of </a:t>
            </a:r>
            <a:r>
              <a:rPr lang="en-US" dirty="0" err="1"/>
              <a:t>syncword</a:t>
            </a:r>
            <a:r>
              <a:rPr lang="en-US" dirty="0"/>
              <a:t> length 24 seems sufficient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– PER = 10%</a:t>
            </a:r>
            <a:br>
              <a:rPr lang="en-US" dirty="0"/>
            </a:br>
            <a:r>
              <a:rPr lang="en-US" dirty="0"/>
              <a:t>Manchester coding 125 kb/s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3284984"/>
            <a:ext cx="2968894" cy="22269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89462"/>
            <a:ext cx="2968895" cy="2222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64" y="3286969"/>
            <a:ext cx="2963601" cy="222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7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Select the SNR such that PER ~ 10% for ideal sync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 </a:t>
            </a:r>
            <a:r>
              <a:rPr lang="en-US" dirty="0" err="1"/>
              <a:t>syncword</a:t>
            </a:r>
            <a:r>
              <a:rPr lang="en-US" dirty="0"/>
              <a:t>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Channels: AWGN, </a:t>
            </a:r>
            <a:r>
              <a:rPr lang="en-US" dirty="0" err="1"/>
              <a:t>TGnB</a:t>
            </a:r>
            <a:r>
              <a:rPr lang="en-US" dirty="0"/>
              <a:t>, and </a:t>
            </a:r>
            <a:r>
              <a:rPr lang="en-US" dirty="0" err="1"/>
              <a:t>TGnD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of </a:t>
            </a:r>
            <a:r>
              <a:rPr lang="en-US" dirty="0" err="1"/>
              <a:t>syncword</a:t>
            </a:r>
            <a:r>
              <a:rPr lang="en-US" dirty="0"/>
              <a:t> length 40/48 seems sufficient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 – PER = 10%</a:t>
            </a:r>
            <a:br>
              <a:rPr lang="en-US" dirty="0"/>
            </a:br>
            <a:r>
              <a:rPr lang="en-US" dirty="0"/>
              <a:t>Manchester coding + convolutional coding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3284984"/>
            <a:ext cx="2968894" cy="22269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495" y="3289462"/>
            <a:ext cx="2963601" cy="2222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64" y="3286969"/>
            <a:ext cx="2963601" cy="222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78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Select the SNR such that PER ~ 10% for ideal sync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Change </a:t>
            </a:r>
            <a:r>
              <a:rPr lang="en-US" dirty="0" err="1"/>
              <a:t>syncword</a:t>
            </a:r>
            <a:r>
              <a:rPr lang="en-US" dirty="0"/>
              <a:t>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Channels: AWGN, </a:t>
            </a:r>
            <a:r>
              <a:rPr lang="en-US" dirty="0" err="1"/>
              <a:t>TGnB</a:t>
            </a:r>
            <a:r>
              <a:rPr lang="en-US" dirty="0"/>
              <a:t>, and </a:t>
            </a:r>
            <a:r>
              <a:rPr lang="en-US" dirty="0" err="1"/>
              <a:t>TGnD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of </a:t>
            </a:r>
            <a:r>
              <a:rPr lang="en-US" dirty="0" err="1"/>
              <a:t>syncword</a:t>
            </a:r>
            <a:r>
              <a:rPr lang="en-US" dirty="0"/>
              <a:t> length 64 seems sufficient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 – PER = 10%</a:t>
            </a:r>
            <a:br>
              <a:rPr lang="en-US" dirty="0"/>
            </a:br>
            <a:r>
              <a:rPr lang="en-US" dirty="0"/>
              <a:t>Manchester + conv. + 2x rep coding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5" y="3284984"/>
            <a:ext cx="2968893" cy="22269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495" y="3289462"/>
            <a:ext cx="2963601" cy="2222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364" y="3286969"/>
            <a:ext cx="2963600" cy="222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41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9266" y="1723224"/>
            <a:ext cx="7927150" cy="36076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 a benchmark, take 13 sub-carrier WUS received at SNR = -10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equivalent </a:t>
            </a:r>
            <a:r>
              <a:rPr lang="en-US" sz="2000" dirty="0" err="1"/>
              <a:t>pathloss</a:t>
            </a:r>
            <a:r>
              <a:rPr lang="en-US" sz="2000" dirty="0"/>
              <a:t>, the </a:t>
            </a:r>
            <a:r>
              <a:rPr lang="en-US" sz="2000" dirty="0" err="1"/>
              <a:t>reiceved</a:t>
            </a:r>
            <a:r>
              <a:rPr lang="en-US" sz="2000" dirty="0"/>
              <a:t> SNR in case of a 52 sub-carrier WUS would be -4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Suppose the data part of the packet is 64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13 sub-carriers, this means 62.5 kb/s and 40 bits </a:t>
            </a:r>
            <a:r>
              <a:rPr lang="en-US" sz="2000" dirty="0" err="1"/>
              <a:t>syncword</a:t>
            </a:r>
            <a:r>
              <a:rPr lang="en-US" sz="2000" dirty="0"/>
              <a:t> =&gt; 1.18ms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52 sub-carriers, we have 125 kb/s and 24 bits </a:t>
            </a:r>
            <a:r>
              <a:rPr lang="en-US" sz="2000" dirty="0" err="1"/>
              <a:t>syncword</a:t>
            </a:r>
            <a:r>
              <a:rPr lang="en-US" sz="2000" dirty="0"/>
              <a:t> = 0.61ms. The change in signal bandwidth does not change the relative performance of synchronization and data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 – Comparing bandwidths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5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length of the sync word can be used for detecting the MCS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494588" cy="1085371"/>
          </a:xfrm>
        </p:spPr>
        <p:txBody>
          <a:bodyPr/>
          <a:lstStyle/>
          <a:p>
            <a:r>
              <a:rPr lang="en-US" dirty="0"/>
              <a:t>Additional benefits</a:t>
            </a:r>
          </a:p>
        </p:txBody>
      </p:sp>
    </p:spTree>
    <p:extLst>
      <p:ext uri="{BB962C8B-B14F-4D97-AF65-F5344CB8AC3E}">
        <p14:creationId xmlns:p14="http://schemas.microsoft.com/office/powerpoint/2010/main" val="175581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9649" y="1037036"/>
            <a:ext cx="7494588" cy="814028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dirty="0" err="1"/>
              <a:t>syncword</a:t>
            </a:r>
            <a:r>
              <a:rPr lang="en-US" dirty="0"/>
              <a:t> length can be used for different 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less coding, shorter </a:t>
            </a:r>
            <a:r>
              <a:rPr lang="en-US" dirty="0" err="1"/>
              <a:t>syncwords</a:t>
            </a:r>
            <a:r>
              <a:rPr lang="en-US" dirty="0"/>
              <a:t> suffice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length of the </a:t>
            </a:r>
            <a:r>
              <a:rPr lang="en-US" dirty="0" err="1"/>
              <a:t>syncword</a:t>
            </a:r>
            <a:r>
              <a:rPr lang="en-US" dirty="0"/>
              <a:t> is independent of the bandwidth used for the wake-up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length of the </a:t>
            </a:r>
            <a:r>
              <a:rPr lang="en-US" dirty="0" err="1"/>
              <a:t>syncword</a:t>
            </a:r>
            <a:r>
              <a:rPr lang="en-US" dirty="0"/>
              <a:t> can be used to detect the MCS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98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add to the SFD that the length of the </a:t>
            </a:r>
            <a:r>
              <a:rPr lang="en-US" dirty="0" err="1"/>
              <a:t>syncword</a:t>
            </a:r>
            <a:r>
              <a:rPr lang="en-US" dirty="0"/>
              <a:t> for the wake-up signal may be varied depending on data rate in the wake-up packet?  </a:t>
            </a:r>
          </a:p>
          <a:p>
            <a:pPr marL="0" indent="0"/>
            <a:endParaRPr lang="en-US" dirty="0"/>
          </a:p>
          <a:p>
            <a:r>
              <a:rPr lang="en-US" dirty="0"/>
              <a:t>Y/N/A: 0/0/0</a:t>
            </a:r>
          </a:p>
        </p:txBody>
      </p:sp>
    </p:spTree>
    <p:extLst>
      <p:ext uri="{BB962C8B-B14F-4D97-AF65-F5344CB8AC3E}">
        <p14:creationId xmlns:p14="http://schemas.microsoft.com/office/powerpoint/2010/main" val="2676643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add to the SFD that the bandwidth used for the </a:t>
            </a:r>
            <a:r>
              <a:rPr lang="en-US" dirty="0" err="1"/>
              <a:t>syncword</a:t>
            </a:r>
            <a:r>
              <a:rPr lang="en-US" dirty="0"/>
              <a:t> may be selected independently of the bandwidth used for the data part of the packet? </a:t>
            </a:r>
          </a:p>
          <a:p>
            <a:pPr marL="0" indent="0"/>
            <a:endParaRPr lang="en-US" dirty="0"/>
          </a:p>
          <a:p>
            <a:r>
              <a:rPr lang="en-US" dirty="0"/>
              <a:t>Y/N/A: 0/0/0</a:t>
            </a:r>
          </a:p>
        </p:txBody>
      </p:sp>
    </p:spTree>
    <p:extLst>
      <p:ext uri="{BB962C8B-B14F-4D97-AF65-F5344CB8AC3E}">
        <p14:creationId xmlns:p14="http://schemas.microsoft.com/office/powerpoint/2010/main" val="3092741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L. Wilhelmsson et al. “Variable signal bandwidth of the wake-up signal for enhanced WUR performance”, </a:t>
            </a:r>
            <a:r>
              <a:rPr lang="en-US" sz="2000" b="0" dirty="0"/>
              <a:t>IEEE 802.11-17/1017r0.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M. Park et al., “</a:t>
            </a:r>
            <a:r>
              <a:rPr lang="en-US" sz="2100" b="0" dirty="0"/>
              <a:t>Low-power wake-up receiver (LP-WUR) for 802.11,” IEEE 802.11-15/1307r1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dirty="0"/>
              <a:t>J. Liu et al., “On waking-up multiple WUR stations,” IEEE 802.11-17/0028r0</a:t>
            </a:r>
            <a:endParaRPr lang="en-GB" sz="21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28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[1] it is shown that the PER performance is improved if the bandwidth of the WUS as well as the channel selective filter is increased using a relatively long </a:t>
            </a:r>
            <a:r>
              <a:rPr lang="en-US" sz="2000" dirty="0" err="1"/>
              <a:t>syncword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 we investigate how long </a:t>
            </a:r>
            <a:r>
              <a:rPr lang="en-US" sz="2000" dirty="0" err="1"/>
              <a:t>syncword</a:t>
            </a:r>
            <a:r>
              <a:rPr lang="en-US" sz="2000" dirty="0"/>
              <a:t> is needed for different coding schemes and also how this required length depends on the bandwidth of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found that for the same path loss, a system using a wider bandwidth may only require a </a:t>
            </a:r>
            <a:r>
              <a:rPr lang="en-US" sz="2000" dirty="0" err="1"/>
              <a:t>syncword</a:t>
            </a:r>
            <a:r>
              <a:rPr lang="en-US" sz="2000" dirty="0"/>
              <a:t> of half the length compared to a 13 sub-carrier system, leading to additional gain on top of what is already achieved by allowing for higher data rate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9"/>
            <a:ext cx="7770813" cy="106521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Recap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budget </a:t>
            </a:r>
            <a:r>
              <a:rPr lang="sv-SE" dirty="0" err="1"/>
              <a:t>considerations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Simulations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Simulation set-</a:t>
            </a:r>
            <a:r>
              <a:rPr lang="sv-SE" dirty="0" err="1"/>
              <a:t>up</a:t>
            </a:r>
            <a:r>
              <a:rPr lang="sv-SE" dirty="0"/>
              <a:t> &amp;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metric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Performance</a:t>
            </a:r>
            <a:r>
              <a:rPr lang="sv-SE" dirty="0"/>
              <a:t> in AWGN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Performance</a:t>
            </a:r>
            <a:r>
              <a:rPr lang="sv-SE" dirty="0"/>
              <a:t> in </a:t>
            </a:r>
            <a:r>
              <a:rPr lang="sv-SE" dirty="0" err="1"/>
              <a:t>Frequency</a:t>
            </a:r>
            <a:r>
              <a:rPr lang="sv-SE" dirty="0"/>
              <a:t> </a:t>
            </a:r>
            <a:r>
              <a:rPr lang="sv-SE" dirty="0" err="1"/>
              <a:t>selective</a:t>
            </a:r>
            <a:r>
              <a:rPr lang="sv-SE" dirty="0"/>
              <a:t> </a:t>
            </a:r>
            <a:r>
              <a:rPr lang="sv-SE" dirty="0" err="1"/>
              <a:t>channels</a:t>
            </a:r>
            <a:r>
              <a:rPr lang="sv-S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Straw polls</a:t>
            </a:r>
          </a:p>
          <a:p>
            <a:pPr marL="0" indent="0"/>
            <a:endParaRPr lang="sv-SE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6609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obtain a spectrum efficient transmission, the length of the synchronization word should be as short as possible, still giving sufficient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Here we present simulation results for synchronization performance and relate this to the corresponding performance of the data presented in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particular, we discuss the gain in spectrum efficiency that can be achieved by using a large bandwidth of the channel in demanding channel conditions as proposed in [1]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24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789040"/>
            <a:ext cx="8062664" cy="2106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ADC runs at 4x oversampling relative WUS symbol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Correlator (</a:t>
            </a:r>
            <a:r>
              <a:rPr lang="en-US" dirty="0" err="1"/>
              <a:t>coeff</a:t>
            </a:r>
            <a:r>
              <a:rPr lang="en-US" dirty="0"/>
              <a:t>. +-1) operating on signal </a:t>
            </a:r>
            <a:r>
              <a:rPr lang="en-US" i="1" dirty="0"/>
              <a:t>with</a:t>
            </a:r>
            <a:r>
              <a:rPr lang="en-US" dirty="0"/>
              <a:t> DC bias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Manchester coding used, so no need to estimate the decision threshold DC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CSF selected to signal BW + 500 kHz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for receiver processing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4" name="Isosceles Triangle 13"/>
          <p:cNvSpPr/>
          <p:nvPr/>
        </p:nvSpPr>
        <p:spPr bwMode="auto">
          <a:xfrm rot="5400000">
            <a:off x="2544347" y="1775441"/>
            <a:ext cx="504056" cy="504056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3048403" y="1775441"/>
            <a:ext cx="0" cy="504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640200" y="1735011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0295" y="1853766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ADC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 bwMode="auto">
          <a:xfrm>
            <a:off x="1691680" y="2041508"/>
            <a:ext cx="852667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cxnSpLocks/>
          </p:cNvCxnSpPr>
          <p:nvPr/>
        </p:nvCxnSpPr>
        <p:spPr bwMode="auto">
          <a:xfrm>
            <a:off x="4216264" y="2023043"/>
            <a:ext cx="1652012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cxnSpLocks/>
          </p:cNvCxnSpPr>
          <p:nvPr/>
        </p:nvCxnSpPr>
        <p:spPr bwMode="auto">
          <a:xfrm>
            <a:off x="3048403" y="2041508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479950" y="1915321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err="1">
                <a:solidFill>
                  <a:schemeClr val="tx1"/>
                </a:solidFill>
              </a:rPr>
              <a:t>Env</a:t>
            </a:r>
            <a:r>
              <a:rPr lang="sv-SE" sz="800">
                <a:solidFill>
                  <a:schemeClr val="tx1"/>
                </a:solidFill>
              </a:rPr>
              <a:t>. Det.</a:t>
            </a:r>
            <a:endParaRPr lang="en-US" sz="800">
              <a:solidFill>
                <a:schemeClr val="tx1"/>
              </a:solidFill>
            </a:endParaRPr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70" y="2876644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70" y="2876644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2068541" y="2895200"/>
            <a:ext cx="581162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98" y="2890983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98" y="2890983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183780" y="2951712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333789" y="2951712"/>
            <a:ext cx="849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439094" y="2951712"/>
            <a:ext cx="83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1789384" y="3080760"/>
            <a:ext cx="23445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1" name="Freeform 14"/>
          <p:cNvSpPr>
            <a:spLocks/>
          </p:cNvSpPr>
          <p:nvPr/>
        </p:nvSpPr>
        <p:spPr bwMode="auto">
          <a:xfrm>
            <a:off x="2016882" y="3058830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42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1" y="2876644"/>
            <a:ext cx="466917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1" y="2876644"/>
            <a:ext cx="465923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3059001" y="2895200"/>
            <a:ext cx="389429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45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55" y="2956772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55" y="2955929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3164306" y="3000632"/>
            <a:ext cx="1875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>
            <a:off x="2654671" y="3080760"/>
            <a:ext cx="359626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9" name="Freeform 22"/>
          <p:cNvSpPr>
            <a:spLocks/>
          </p:cNvSpPr>
          <p:nvPr/>
        </p:nvSpPr>
        <p:spPr bwMode="auto">
          <a:xfrm>
            <a:off x="3007342" y="3058830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56" name="Line 29"/>
          <p:cNvSpPr>
            <a:spLocks noChangeShapeType="1"/>
          </p:cNvSpPr>
          <p:nvPr/>
        </p:nvSpPr>
        <p:spPr bwMode="auto">
          <a:xfrm>
            <a:off x="3448430" y="3080760"/>
            <a:ext cx="35863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60" name="Picture 4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64" y="2760248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5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64" y="2760248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Freeform 51"/>
          <p:cNvSpPr>
            <a:spLocks noEditPoints="1"/>
          </p:cNvSpPr>
          <p:nvPr/>
        </p:nvSpPr>
        <p:spPr bwMode="auto">
          <a:xfrm>
            <a:off x="1942374" y="2774587"/>
            <a:ext cx="1637190" cy="581982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cxnSp>
        <p:nvCxnSpPr>
          <p:cNvPr id="63" name="Straight Connector 62"/>
          <p:cNvCxnSpPr>
            <a:cxnSpLocks/>
            <a:endCxn id="40" idx="0"/>
          </p:cNvCxnSpPr>
          <p:nvPr/>
        </p:nvCxnSpPr>
        <p:spPr bwMode="auto">
          <a:xfrm flipH="1">
            <a:off x="1789384" y="2041508"/>
            <a:ext cx="449372" cy="10392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cxnSpLocks/>
          </p:cNvCxnSpPr>
          <p:nvPr/>
        </p:nvCxnSpPr>
        <p:spPr bwMode="auto">
          <a:xfrm>
            <a:off x="3338891" y="2041508"/>
            <a:ext cx="481302" cy="10287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6827987" y="1799809"/>
            <a:ext cx="432048" cy="4246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4658027" y="2660562"/>
            <a:ext cx="988682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67" name="Oval 66"/>
          <p:cNvSpPr/>
          <p:nvPr/>
        </p:nvSpPr>
        <p:spPr bwMode="auto">
          <a:xfrm>
            <a:off x="5888181" y="1785209"/>
            <a:ext cx="432246" cy="45643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0924" y="1604317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50680" y="2647991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correlator</a:t>
            </a: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 bwMode="auto">
          <a:xfrm>
            <a:off x="4360280" y="2023043"/>
            <a:ext cx="0" cy="820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4360280" y="2837265"/>
            <a:ext cx="2923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Connector 82"/>
          <p:cNvCxnSpPr>
            <a:cxnSpLocks/>
          </p:cNvCxnSpPr>
          <p:nvPr/>
        </p:nvCxnSpPr>
        <p:spPr bwMode="auto">
          <a:xfrm>
            <a:off x="5646709" y="2743123"/>
            <a:ext cx="44176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Arrow Connector 86"/>
          <p:cNvCxnSpPr>
            <a:cxnSpLocks/>
          </p:cNvCxnSpPr>
          <p:nvPr/>
        </p:nvCxnSpPr>
        <p:spPr bwMode="auto">
          <a:xfrm flipH="1" flipV="1">
            <a:off x="6088472" y="2241647"/>
            <a:ext cx="3741" cy="4896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>
            <a:cxnSpLocks/>
          </p:cNvCxnSpPr>
          <p:nvPr/>
        </p:nvCxnSpPr>
        <p:spPr bwMode="auto">
          <a:xfrm flipV="1">
            <a:off x="7260035" y="2060846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Connector 93"/>
          <p:cNvCxnSpPr>
            <a:cxnSpLocks/>
          </p:cNvCxnSpPr>
          <p:nvPr/>
        </p:nvCxnSpPr>
        <p:spPr bwMode="auto">
          <a:xfrm flipV="1">
            <a:off x="5652120" y="2899379"/>
            <a:ext cx="1388151" cy="41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>
            <a:cxnSpLocks/>
          </p:cNvCxnSpPr>
          <p:nvPr/>
        </p:nvCxnSpPr>
        <p:spPr bwMode="auto">
          <a:xfrm flipV="1">
            <a:off x="6320427" y="2022508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6952568" y="1903008"/>
            <a:ext cx="0" cy="276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952568" y="184145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01" name="Straight Arrow Connector 100"/>
          <p:cNvCxnSpPr>
            <a:cxnSpLocks/>
          </p:cNvCxnSpPr>
          <p:nvPr/>
        </p:nvCxnSpPr>
        <p:spPr bwMode="auto">
          <a:xfrm flipH="1" flipV="1">
            <a:off x="7040271" y="2238523"/>
            <a:ext cx="3740" cy="660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1109868" y="1735011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51205" y="1841453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CSF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cxnSpLocks/>
          </p:cNvCxnSpPr>
          <p:nvPr/>
        </p:nvCxnSpPr>
        <p:spPr bwMode="auto">
          <a:xfrm flipV="1">
            <a:off x="584331" y="2010730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6258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rapezoid 31"/>
          <p:cNvSpPr/>
          <p:nvPr/>
        </p:nvSpPr>
        <p:spPr bwMode="auto">
          <a:xfrm>
            <a:off x="3277768" y="1891002"/>
            <a:ext cx="2185101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3860084" y="1903828"/>
            <a:ext cx="1073867" cy="48749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8891" y="4303991"/>
            <a:ext cx="7770813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power of the WUS is boosted by allocating more sub-carriers to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smallest BW corresponds to the 13 sub-carriers first proposed in [7]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Varying the signal bandwidth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2316679" y="2391318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rapezoid 15"/>
          <p:cNvSpPr/>
          <p:nvPr/>
        </p:nvSpPr>
        <p:spPr bwMode="auto">
          <a:xfrm>
            <a:off x="2413672" y="1901311"/>
            <a:ext cx="3862632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ight Brace 36"/>
          <p:cNvSpPr/>
          <p:nvPr/>
        </p:nvSpPr>
        <p:spPr bwMode="auto">
          <a:xfrm rot="5400000">
            <a:off x="4316588" y="2083578"/>
            <a:ext cx="160857" cy="107386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7577" y="2649129"/>
            <a:ext cx="858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 MHz</a:t>
            </a:r>
          </a:p>
        </p:txBody>
      </p:sp>
      <p:sp>
        <p:nvSpPr>
          <p:cNvPr id="39" name="Right Brace 38"/>
          <p:cNvSpPr/>
          <p:nvPr/>
        </p:nvSpPr>
        <p:spPr bwMode="auto">
          <a:xfrm rot="5400000">
            <a:off x="4264681" y="1951569"/>
            <a:ext cx="211274" cy="218510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15748" y="3081938"/>
            <a:ext cx="760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 MHz</a:t>
            </a:r>
          </a:p>
        </p:txBody>
      </p:sp>
      <p:sp>
        <p:nvSpPr>
          <p:cNvPr id="41" name="Right Brace 40"/>
          <p:cNvSpPr/>
          <p:nvPr/>
        </p:nvSpPr>
        <p:spPr bwMode="auto">
          <a:xfrm rot="5400000">
            <a:off x="4263952" y="1489486"/>
            <a:ext cx="162072" cy="38626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40792" y="3514747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 MHz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5563" y="2141276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357723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9822" y="3933056"/>
            <a:ext cx="7854626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Assuming that the PER target is 10%, it is reasonable to have a synchronization error target of 1%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 similar way as for the data performance, the gain by reducing the bandwidth 2x is around 1 dB, effectively meaning a 2 dB gain in link budget for a 2x increase in signal bandwidth due to increased TX power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– AWGN channel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2" y="1628800"/>
            <a:ext cx="2968895" cy="2232248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 bwMode="auto">
          <a:xfrm>
            <a:off x="177614" y="2783731"/>
            <a:ext cx="648072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705" y="1631293"/>
            <a:ext cx="2968895" cy="22322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74" y="1631451"/>
            <a:ext cx="2968895" cy="222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0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39" y="3986800"/>
            <a:ext cx="2968895" cy="22322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2" y="1635740"/>
            <a:ext cx="3123515" cy="23429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35739"/>
            <a:ext cx="3116095" cy="23429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91" y="1636893"/>
            <a:ext cx="3123515" cy="234292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143420"/>
            <a:ext cx="4968552" cy="20756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Synchronization error &lt; 1% at a PER of 10% gives required </a:t>
            </a:r>
            <a:r>
              <a:rPr lang="en-US" sz="2000" dirty="0" err="1"/>
              <a:t>syncwords</a:t>
            </a:r>
            <a:r>
              <a:rPr lang="en-US" sz="2000" dirty="0"/>
              <a:t> lengths of 24,40, and 64 bits,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Using 64 bits at all times would mean a waste of 160us, corresponding to 20 bits in a 125 kb/s packet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AWGN - 13 sub-carriers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026389" y="2492896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941367" y="2456371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443166" y="2492896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6626324" y="5379566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6939125" y="5392266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7389586" y="5394073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1959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39" y="3989451"/>
            <a:ext cx="2968895" cy="222694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2" y="1635740"/>
            <a:ext cx="3123515" cy="23429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35739"/>
            <a:ext cx="3116095" cy="23429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91" y="1636893"/>
            <a:ext cx="3123515" cy="234292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143420"/>
            <a:ext cx="4968552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Synchronization error &lt; 1% at a PER of 10% gives required </a:t>
            </a:r>
            <a:r>
              <a:rPr lang="en-US" sz="2000" dirty="0" err="1"/>
              <a:t>syncwords</a:t>
            </a:r>
            <a:r>
              <a:rPr lang="en-US" sz="2000" dirty="0"/>
              <a:t> lengths of 24,40, and 64 bits,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change in signal bandwidth does not change the relative performance of synchronization and data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AWGN – 52 sub-carriers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407552" y="2469081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407026" y="2464318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922793" y="2451254"/>
            <a:ext cx="144016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7715446" y="5365244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035181" y="5368673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7305389" y="5378199"/>
            <a:ext cx="216024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818524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5F01166-D271-4DA5-B5A2-2E6B4BD2E7C1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sharepoint/v4"/>
    <ds:schemaRef ds:uri="8ebea429-6d6d-4c7c-abb9-61a944d4e928"/>
    <ds:schemaRef ds:uri="08b2df90-05d3-4030-90d4-c9feeb4a1cd9"/>
  </ds:schemaRefs>
</ds:datastoreItem>
</file>

<file path=customXml/itemProps3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99812</TotalTime>
  <Words>1151</Words>
  <Application>Microsoft Office PowerPoint</Application>
  <PresentationFormat>On-screen Show (4:3)</PresentationFormat>
  <Paragraphs>206</Paragraphs>
  <Slides>19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Gothic</vt:lpstr>
      <vt:lpstr>Arial</vt:lpstr>
      <vt:lpstr>Calibri</vt:lpstr>
      <vt:lpstr>Times New Roman</vt:lpstr>
      <vt:lpstr>802-11-Submission</vt:lpstr>
      <vt:lpstr>Document</vt:lpstr>
      <vt:lpstr>Some Results on Synchronization Performance   </vt:lpstr>
      <vt:lpstr>Abstract</vt:lpstr>
      <vt:lpstr>Outline</vt:lpstr>
      <vt:lpstr>Motivation</vt:lpstr>
      <vt:lpstr>Model for receiver processing</vt:lpstr>
      <vt:lpstr>Varying the signal bandwidth</vt:lpstr>
      <vt:lpstr>Simulations – AWGN channel </vt:lpstr>
      <vt:lpstr>Example 1 – AWGN - 13 sub-carriers</vt:lpstr>
      <vt:lpstr>Example 2 – AWGN – 52 sub-carriers</vt:lpstr>
      <vt:lpstr>Simulations – TGn B/D channel </vt:lpstr>
      <vt:lpstr>Example 3 – PER = 10% Manchester coding 125 kb/s</vt:lpstr>
      <vt:lpstr>Example 4 – PER = 10% Manchester coding + convolutional coding</vt:lpstr>
      <vt:lpstr>Example 5 – PER = 10% Manchester + conv. + 2x rep coding</vt:lpstr>
      <vt:lpstr>Example 6 – Comparing bandwidths</vt:lpstr>
      <vt:lpstr>Additional benefits</vt:lpstr>
      <vt:lpstr>Conclusions</vt:lpstr>
      <vt:lpstr>Straw Poll</vt:lpstr>
      <vt:lpstr>Straw Poll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Dennis Sundman</cp:lastModifiedBy>
  <cp:revision>858</cp:revision>
  <cp:lastPrinted>1601-01-01T00:00:00Z</cp:lastPrinted>
  <dcterms:created xsi:type="dcterms:W3CDTF">2014-09-04T15:30:18Z</dcterms:created>
  <dcterms:modified xsi:type="dcterms:W3CDTF">2017-07-10T06:21:32Z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