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1" r:id="rId6"/>
  </p:sldMasterIdLst>
  <p:notesMasterIdLst>
    <p:notesMasterId r:id="rId26"/>
  </p:notesMasterIdLst>
  <p:handoutMasterIdLst>
    <p:handoutMasterId r:id="rId27"/>
  </p:handoutMasterIdLst>
  <p:sldIdLst>
    <p:sldId id="256" r:id="rId7"/>
    <p:sldId id="395" r:id="rId8"/>
    <p:sldId id="324" r:id="rId9"/>
    <p:sldId id="487" r:id="rId10"/>
    <p:sldId id="480" r:id="rId11"/>
    <p:sldId id="483" r:id="rId12"/>
    <p:sldId id="495" r:id="rId13"/>
    <p:sldId id="499" r:id="rId14"/>
    <p:sldId id="500" r:id="rId15"/>
    <p:sldId id="507" r:id="rId16"/>
    <p:sldId id="504" r:id="rId17"/>
    <p:sldId id="505" r:id="rId18"/>
    <p:sldId id="506" r:id="rId19"/>
    <p:sldId id="501" r:id="rId20"/>
    <p:sldId id="496" r:id="rId21"/>
    <p:sldId id="439" r:id="rId22"/>
    <p:sldId id="485" r:id="rId23"/>
    <p:sldId id="493" r:id="rId24"/>
    <p:sldId id="326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ng Wang" initials="MW" lastIdx="6" clrIdx="0"/>
  <p:cmAuthor id="1" name="Leif Wilhelmsson R" initials="LWR" lastIdx="3" clrIdx="1"/>
  <p:cmAuthor id="2" name="Miguel Lopez M" initials="MLM" lastIdx="5" clrIdx="2">
    <p:extLst>
      <p:ext uri="{19B8F6BF-5375-455C-9EA6-DF929625EA0E}">
        <p15:presenceInfo xmlns:p15="http://schemas.microsoft.com/office/powerpoint/2012/main" userId="S-1-5-21-1538607324-3213881460-940295383-3433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15" autoAdjust="0"/>
    <p:restoredTop sz="84239" autoAdjust="0"/>
  </p:normalViewPr>
  <p:slideViewPr>
    <p:cSldViewPr>
      <p:cViewPr>
        <p:scale>
          <a:sx n="60" d="100"/>
          <a:sy n="60" d="100"/>
        </p:scale>
        <p:origin x="1254" y="4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6" y="61272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8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2E732-4A4D-4E73-B611-7B08874523FE}" type="datetime1">
              <a:rPr lang="sv-SE" smtClean="0"/>
              <a:t>2017-07-10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Leif Wilhelmsson,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2FEA065C-2342-4B22-BE94-AED51E060DFB}" type="datetime1">
              <a:rPr lang="sv-SE" smtClean="0"/>
              <a:t>2017-07-10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Leif Wilhelmsson,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F1FFFB1B-C0B0-433F-AEDA-8D5B23A4DC55}" type="datetime1">
              <a:rPr lang="sv-SE" smtClean="0"/>
              <a:t>2017-07-10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Leif Wilhelmsson,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" name="Header Placeholder 2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?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6625" y="750888"/>
            <a:ext cx="5011738" cy="37576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6641080-8D3A-4B3F-973F-14DEB9D38893}" type="datetime1">
              <a:rPr lang="sv-SE" smtClean="0"/>
              <a:t>2017-07-10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0427E3-15B1-4568-A1F9-42AB618F2A0B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Ericsson AB 2016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820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93F2AC7-8D1E-4448-80F8-7956E8E866F0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431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CBF8B66C-1531-43A8-B983-46149F4DC6B0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A8C705F-B173-4990-A8D6-B607A191C480}" type="datetime1">
              <a:rPr lang="sv-SE" smtClean="0"/>
              <a:t>2017-07-10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75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554619F-9E1A-49EF-B244-23AE25F7BEF8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94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3DA845-1BEA-466E-9538-4B368C741EE8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29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C764B80-7F43-4F81-9028-34652E22CB37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E7F3A3E-649F-42E8-B37D-DBBD360C6F57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17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E340279-8777-4B00-8B46-62032C0A2970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70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53418C0-358C-4695-A51A-050A5F0672FC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896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0C58943-8AB5-4002-946B-97DC2C711310}" type="datetime1">
              <a:rPr lang="sv-SE" smtClean="0"/>
              <a:t>2017-07-10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89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7164388" y="6524625"/>
            <a:ext cx="914400" cy="914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06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391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6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5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530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802.11-17/1018r0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2" r:id="rId10"/>
    <p:sldLayoutId id="2147483714" r:id="rId11"/>
    <p:sldLayoutId id="2147483715" r:id="rId1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1354088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Impact of WUS Bandwidth on Synchronization Performance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209602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2017-07-XX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459640"/>
              </p:ext>
            </p:extLst>
          </p:nvPr>
        </p:nvGraphicFramePr>
        <p:xfrm>
          <a:off x="696913" y="3584575"/>
          <a:ext cx="8250237" cy="283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7" name="Document" r:id="rId4" imgW="8135781" imgH="2796512" progId="Word.Document.8">
                  <p:embed/>
                </p:oleObj>
              </mc:Choice>
              <mc:Fallback>
                <p:oleObj name="Document" r:id="rId4" imgW="8135781" imgH="279651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3584575"/>
                        <a:ext cx="8250237" cy="283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– </a:t>
            </a:r>
            <a:r>
              <a:rPr lang="en-US" dirty="0" err="1"/>
              <a:t>TGn</a:t>
            </a:r>
            <a:r>
              <a:rPr lang="en-US" dirty="0"/>
              <a:t> B/D channel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02" y="1633436"/>
            <a:ext cx="2968895" cy="22229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705" y="1633944"/>
            <a:ext cx="2968895" cy="222694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574" y="1631451"/>
            <a:ext cx="2968894" cy="222694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45" y="3933214"/>
            <a:ext cx="2968895" cy="222694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935707"/>
            <a:ext cx="2968895" cy="222694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17" y="3935199"/>
            <a:ext cx="2968895" cy="222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025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Select the SNR such that PER ~ 10% for ideal sync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Change </a:t>
            </a:r>
            <a:r>
              <a:rPr lang="en-US" dirty="0" err="1"/>
              <a:t>syncword</a:t>
            </a:r>
            <a:r>
              <a:rPr lang="en-US" dirty="0"/>
              <a:t> length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Channels: AWGN, </a:t>
            </a:r>
            <a:r>
              <a:rPr lang="en-US" dirty="0" err="1"/>
              <a:t>TGnB</a:t>
            </a:r>
            <a:r>
              <a:rPr lang="en-US" dirty="0"/>
              <a:t>, and </a:t>
            </a:r>
            <a:r>
              <a:rPr lang="en-US" dirty="0" err="1"/>
              <a:t>TGnD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Choice of </a:t>
            </a:r>
            <a:r>
              <a:rPr lang="en-US" dirty="0" err="1"/>
              <a:t>syncword</a:t>
            </a:r>
            <a:r>
              <a:rPr lang="en-US" dirty="0"/>
              <a:t> length 24 seems sufficient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 – PER = 10%</a:t>
            </a:r>
            <a:br>
              <a:rPr lang="en-US" dirty="0"/>
            </a:br>
            <a:r>
              <a:rPr lang="en-US" dirty="0"/>
              <a:t>Manchester coding 125 kb/s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45" y="3284984"/>
            <a:ext cx="2968894" cy="22269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289462"/>
            <a:ext cx="2968895" cy="22229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364" y="3286969"/>
            <a:ext cx="2963601" cy="222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67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Select the SNR such that PER ~ 10% for ideal sync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Change </a:t>
            </a:r>
            <a:r>
              <a:rPr lang="en-US" dirty="0" err="1"/>
              <a:t>syncword</a:t>
            </a:r>
            <a:r>
              <a:rPr lang="en-US" dirty="0"/>
              <a:t> length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Channels: AWGN, </a:t>
            </a:r>
            <a:r>
              <a:rPr lang="en-US" dirty="0" err="1"/>
              <a:t>TGnB</a:t>
            </a:r>
            <a:r>
              <a:rPr lang="en-US" dirty="0"/>
              <a:t>, and </a:t>
            </a:r>
            <a:r>
              <a:rPr lang="en-US" dirty="0" err="1"/>
              <a:t>TGnD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Choice of </a:t>
            </a:r>
            <a:r>
              <a:rPr lang="en-US" dirty="0" err="1"/>
              <a:t>syncword</a:t>
            </a:r>
            <a:r>
              <a:rPr lang="en-US" dirty="0"/>
              <a:t> length 40/48 seems sufficient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 – PER = 10%</a:t>
            </a:r>
            <a:br>
              <a:rPr lang="en-US" dirty="0"/>
            </a:br>
            <a:r>
              <a:rPr lang="en-US" dirty="0"/>
              <a:t>Manchester coding + convolutional coding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45" y="3284984"/>
            <a:ext cx="2968894" cy="22269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495" y="3289462"/>
            <a:ext cx="2963601" cy="22229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364" y="3286969"/>
            <a:ext cx="2963601" cy="222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478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Select the SNR such that PER ~ 10% for ideal sync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Change </a:t>
            </a:r>
            <a:r>
              <a:rPr lang="en-US" dirty="0" err="1"/>
              <a:t>syncword</a:t>
            </a:r>
            <a:r>
              <a:rPr lang="en-US" dirty="0"/>
              <a:t> length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Channels: AWGN, </a:t>
            </a:r>
            <a:r>
              <a:rPr lang="en-US" dirty="0" err="1"/>
              <a:t>TGnB</a:t>
            </a:r>
            <a:r>
              <a:rPr lang="en-US" dirty="0"/>
              <a:t>, and </a:t>
            </a:r>
            <a:r>
              <a:rPr lang="en-US" dirty="0" err="1"/>
              <a:t>TGnD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Choice of </a:t>
            </a:r>
            <a:r>
              <a:rPr lang="en-US" dirty="0" err="1"/>
              <a:t>syncword</a:t>
            </a:r>
            <a:r>
              <a:rPr lang="en-US" dirty="0"/>
              <a:t> length 64 seems sufficient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5 – PER = 10%</a:t>
            </a:r>
            <a:br>
              <a:rPr lang="en-US" dirty="0"/>
            </a:br>
            <a:r>
              <a:rPr lang="en-US" dirty="0"/>
              <a:t>Manchester + conv. + 2x rep coding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45" y="3284984"/>
            <a:ext cx="2968893" cy="22269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495" y="3289462"/>
            <a:ext cx="2963601" cy="22229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364" y="3286969"/>
            <a:ext cx="2963600" cy="222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441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9266" y="1723224"/>
            <a:ext cx="7927150" cy="36076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 a benchmark, take 13 sub-carrier WUS received at SNR = -10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equivalent </a:t>
            </a:r>
            <a:r>
              <a:rPr lang="en-US" sz="2000" dirty="0" err="1"/>
              <a:t>pathloss</a:t>
            </a:r>
            <a:r>
              <a:rPr lang="en-US" sz="2000" dirty="0"/>
              <a:t>, the </a:t>
            </a:r>
            <a:r>
              <a:rPr lang="en-US" sz="2000" dirty="0" err="1"/>
              <a:t>reiceved</a:t>
            </a:r>
            <a:r>
              <a:rPr lang="en-US" sz="2000" dirty="0"/>
              <a:t> SNR in case of a 52 sub-carrier WUS would be -4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Suppose the data part of the packet is 64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13 sub-carriers, this means 62.5 kb/s and 40 bits </a:t>
            </a:r>
            <a:r>
              <a:rPr lang="en-US" sz="2000" dirty="0" err="1"/>
              <a:t>syncword</a:t>
            </a:r>
            <a:r>
              <a:rPr lang="en-US" sz="2000" dirty="0"/>
              <a:t> =&gt; 1.18ms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52 sub-carriers, we have 125 kb/s and 24 bits </a:t>
            </a:r>
            <a:r>
              <a:rPr lang="en-US" sz="2000" dirty="0" err="1"/>
              <a:t>syncword</a:t>
            </a:r>
            <a:r>
              <a:rPr lang="en-US" sz="2000" dirty="0"/>
              <a:t> = 0.61ms. The change in signal bandwidth does not change the relative performance of synchronization and data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6 – Comparing bandwidths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54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length of the sync word can be used for detecting the MCS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620688"/>
            <a:ext cx="7494588" cy="1085371"/>
          </a:xfrm>
        </p:spPr>
        <p:txBody>
          <a:bodyPr/>
          <a:lstStyle/>
          <a:p>
            <a:r>
              <a:rPr lang="en-US" dirty="0"/>
              <a:t>Additional benefits</a:t>
            </a:r>
          </a:p>
        </p:txBody>
      </p:sp>
    </p:spTree>
    <p:extLst>
      <p:ext uri="{BB962C8B-B14F-4D97-AF65-F5344CB8AC3E}">
        <p14:creationId xmlns:p14="http://schemas.microsoft.com/office/powerpoint/2010/main" val="1755812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89649" y="1037036"/>
            <a:ext cx="7494588" cy="814028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</a:t>
            </a:r>
            <a:r>
              <a:rPr lang="en-US" dirty="0" err="1"/>
              <a:t>syncword</a:t>
            </a:r>
            <a:r>
              <a:rPr lang="en-US" dirty="0"/>
              <a:t> length can be used for different MCS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less coding, shorter </a:t>
            </a:r>
            <a:r>
              <a:rPr lang="en-US" dirty="0" err="1"/>
              <a:t>syncwords</a:t>
            </a:r>
            <a:r>
              <a:rPr lang="en-US" dirty="0"/>
              <a:t> suffice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length of the </a:t>
            </a:r>
            <a:r>
              <a:rPr lang="en-US" dirty="0" err="1"/>
              <a:t>syncword</a:t>
            </a:r>
            <a:r>
              <a:rPr lang="en-US" dirty="0"/>
              <a:t> is independent of the bandwidth used for the wake-up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length of the </a:t>
            </a:r>
            <a:r>
              <a:rPr lang="en-US" dirty="0" err="1"/>
              <a:t>syncword</a:t>
            </a:r>
            <a:r>
              <a:rPr lang="en-US" dirty="0"/>
              <a:t> can be used to detect the MCS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998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add to the SFD that the length of the </a:t>
            </a:r>
            <a:r>
              <a:rPr lang="en-US" dirty="0" err="1"/>
              <a:t>syncword</a:t>
            </a:r>
            <a:r>
              <a:rPr lang="en-US" dirty="0"/>
              <a:t> for the wake-up signal may be varied depending on data rate in the wake-up packet?  </a:t>
            </a:r>
          </a:p>
          <a:p>
            <a:pPr marL="0" indent="0"/>
            <a:endParaRPr lang="en-US" dirty="0"/>
          </a:p>
          <a:p>
            <a:r>
              <a:rPr lang="en-US" dirty="0"/>
              <a:t>Y/N/A: 0/0/0</a:t>
            </a:r>
          </a:p>
        </p:txBody>
      </p:sp>
    </p:spTree>
    <p:extLst>
      <p:ext uri="{BB962C8B-B14F-4D97-AF65-F5344CB8AC3E}">
        <p14:creationId xmlns:p14="http://schemas.microsoft.com/office/powerpoint/2010/main" val="2676643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add to the SFD that the bandwidth used for the </a:t>
            </a:r>
            <a:r>
              <a:rPr lang="en-US" dirty="0" err="1"/>
              <a:t>syncword</a:t>
            </a:r>
            <a:r>
              <a:rPr lang="en-US" dirty="0"/>
              <a:t> may be selected independently of the bandwidth used for the data part of the packet? </a:t>
            </a:r>
          </a:p>
          <a:p>
            <a:pPr marL="0" indent="0"/>
            <a:endParaRPr lang="en-US" dirty="0"/>
          </a:p>
          <a:p>
            <a:r>
              <a:rPr lang="en-US" dirty="0"/>
              <a:t>Y/N/A: 0/0/0</a:t>
            </a:r>
          </a:p>
        </p:txBody>
      </p:sp>
    </p:spTree>
    <p:extLst>
      <p:ext uri="{BB962C8B-B14F-4D97-AF65-F5344CB8AC3E}">
        <p14:creationId xmlns:p14="http://schemas.microsoft.com/office/powerpoint/2010/main" val="3092741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b="0" dirty="0"/>
              <a:t>L. Wilhelmsson et al. “Variable signal bandwidth of the wake-up signal for enhanced WUR performance”, </a:t>
            </a:r>
            <a:r>
              <a:rPr lang="en-US" sz="2000" b="0" dirty="0"/>
              <a:t>IEEE 802.11-17/1017r0.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b="0" dirty="0"/>
              <a:t>M. Park et al., “</a:t>
            </a:r>
            <a:r>
              <a:rPr lang="en-US" sz="2100" b="0" dirty="0"/>
              <a:t>Low-power wake-up receiver (LP-WUR) for 802.11,” IEEE 802.11-15/1307r1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b="0" dirty="0"/>
              <a:t>J. Liu et al., “On waking-up multiple WUR stations,” IEEE 802.11-17/0028r0</a:t>
            </a:r>
            <a:endParaRPr lang="en-GB" sz="21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47638"/>
            <a:ext cx="2374889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339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281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[1] it is shown that the PER performance is improved if the bandwidth of the WUS as well as the channel selective filter is increased using a relatively long </a:t>
            </a:r>
            <a:r>
              <a:rPr lang="en-US" sz="2000" dirty="0" err="1"/>
              <a:t>syncword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presentation we investigate how long </a:t>
            </a:r>
            <a:r>
              <a:rPr lang="en-US" sz="2000" dirty="0" err="1"/>
              <a:t>syncword</a:t>
            </a:r>
            <a:r>
              <a:rPr lang="en-US" sz="2000" dirty="0"/>
              <a:t> is needed for different coding schemes and also how this required length depends on the bandwidth of the WUS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is found that for the same path loss, a system using a wider bandwidth may only require a </a:t>
            </a:r>
            <a:r>
              <a:rPr lang="en-US" sz="2000" dirty="0" err="1"/>
              <a:t>syncword</a:t>
            </a:r>
            <a:r>
              <a:rPr lang="en-US" sz="2000" dirty="0"/>
              <a:t> of half the length compared to a 13 sub-carrier system, leading to additional gain on top of what is already achieved by allowing for higher data rate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10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6259"/>
            <a:ext cx="7770813" cy="1065213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Recap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link</a:t>
            </a:r>
            <a:r>
              <a:rPr lang="sv-SE" dirty="0"/>
              <a:t> budget </a:t>
            </a:r>
            <a:r>
              <a:rPr lang="sv-SE" dirty="0" err="1"/>
              <a:t>considerations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Motivation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Simulations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Simulation set-</a:t>
            </a:r>
            <a:r>
              <a:rPr lang="sv-SE" dirty="0" err="1"/>
              <a:t>up</a:t>
            </a:r>
            <a:r>
              <a:rPr lang="sv-SE" dirty="0"/>
              <a:t> &amp; </a:t>
            </a:r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metric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Performance</a:t>
            </a:r>
            <a:r>
              <a:rPr lang="sv-SE" dirty="0"/>
              <a:t> in AWGN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Performance</a:t>
            </a:r>
            <a:r>
              <a:rPr lang="sv-SE" dirty="0"/>
              <a:t> in </a:t>
            </a:r>
            <a:r>
              <a:rPr lang="sv-SE" dirty="0" err="1"/>
              <a:t>Frequency</a:t>
            </a:r>
            <a:r>
              <a:rPr lang="sv-SE" dirty="0"/>
              <a:t> </a:t>
            </a:r>
            <a:r>
              <a:rPr lang="sv-SE" dirty="0" err="1"/>
              <a:t>selective</a:t>
            </a:r>
            <a:r>
              <a:rPr lang="sv-SE" dirty="0"/>
              <a:t> </a:t>
            </a:r>
            <a:r>
              <a:rPr lang="sv-SE" dirty="0" err="1"/>
              <a:t>channels</a:t>
            </a:r>
            <a:r>
              <a:rPr lang="sv-SE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Straw polls</a:t>
            </a:r>
          </a:p>
          <a:p>
            <a:pPr marL="0" indent="0"/>
            <a:endParaRPr lang="sv-SE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99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6609" y="198884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obtain a spectrum efficient transmission, the length of the synchronization word should be as short as possible, still giving sufficient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Here we present simulation results for synchronization performance and relate this to the corresponding performance of the data presented in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particular, we discuss the gain in spectrum efficiency that can be achieved by using a large bandwidth of the channel in demanding channel conditions as proposed in [1]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243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3789040"/>
            <a:ext cx="8062664" cy="21064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ADC runs at 4x oversampling relative WUS symbol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Correlator (</a:t>
            </a:r>
            <a:r>
              <a:rPr lang="en-US" dirty="0" err="1"/>
              <a:t>coeff</a:t>
            </a:r>
            <a:r>
              <a:rPr lang="en-US" dirty="0"/>
              <a:t>. +-1) operating on signal </a:t>
            </a:r>
            <a:r>
              <a:rPr lang="en-US" i="1" dirty="0"/>
              <a:t>with</a:t>
            </a:r>
            <a:r>
              <a:rPr lang="en-US" dirty="0"/>
              <a:t> DC bias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Manchester coding used, so no need to estimate the decision threshold DC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CSF selected to signal BW + 500 kHz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for receiver processing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4" name="Isosceles Triangle 13"/>
          <p:cNvSpPr/>
          <p:nvPr/>
        </p:nvSpPr>
        <p:spPr bwMode="auto">
          <a:xfrm rot="5400000">
            <a:off x="2544347" y="1775441"/>
            <a:ext cx="504056" cy="504056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 bwMode="auto">
          <a:xfrm>
            <a:off x="3048403" y="1775441"/>
            <a:ext cx="0" cy="50405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3640200" y="1735011"/>
            <a:ext cx="576064" cy="576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20295" y="1853766"/>
            <a:ext cx="6158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ADC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cxnSpLocks/>
          </p:cNvCxnSpPr>
          <p:nvPr/>
        </p:nvCxnSpPr>
        <p:spPr bwMode="auto">
          <a:xfrm>
            <a:off x="1691680" y="2041508"/>
            <a:ext cx="852667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>
            <a:cxnSpLocks/>
          </p:cNvCxnSpPr>
          <p:nvPr/>
        </p:nvCxnSpPr>
        <p:spPr bwMode="auto">
          <a:xfrm>
            <a:off x="4216264" y="2023043"/>
            <a:ext cx="1652012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cxnSpLocks/>
          </p:cNvCxnSpPr>
          <p:nvPr/>
        </p:nvCxnSpPr>
        <p:spPr bwMode="auto">
          <a:xfrm>
            <a:off x="3048403" y="2041508"/>
            <a:ext cx="57606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479950" y="1915321"/>
            <a:ext cx="5741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err="1">
                <a:solidFill>
                  <a:schemeClr val="tx1"/>
                </a:solidFill>
              </a:rPr>
              <a:t>Env</a:t>
            </a:r>
            <a:r>
              <a:rPr lang="sv-SE" sz="800">
                <a:solidFill>
                  <a:schemeClr val="tx1"/>
                </a:solidFill>
              </a:rPr>
              <a:t>. Det.</a:t>
            </a:r>
            <a:endParaRPr lang="en-US" sz="800">
              <a:solidFill>
                <a:schemeClr val="tx1"/>
              </a:solidFill>
            </a:endParaRPr>
          </a:p>
        </p:txBody>
      </p:sp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70" y="2876644"/>
            <a:ext cx="658651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70" y="2876644"/>
            <a:ext cx="658651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7"/>
          <p:cNvSpPr>
            <a:spLocks noChangeArrowheads="1"/>
          </p:cNvSpPr>
          <p:nvPr/>
        </p:nvSpPr>
        <p:spPr bwMode="auto">
          <a:xfrm>
            <a:off x="2068541" y="2895200"/>
            <a:ext cx="581162" cy="353406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35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698" y="2890983"/>
            <a:ext cx="642756" cy="42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698" y="2890983"/>
            <a:ext cx="642756" cy="42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183780" y="2951712"/>
            <a:ext cx="1234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| </a:t>
            </a: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2333789" y="2951712"/>
            <a:ext cx="849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2439094" y="2951712"/>
            <a:ext cx="833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|</a:t>
            </a: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Line 13"/>
          <p:cNvSpPr>
            <a:spLocks noChangeShapeType="1"/>
          </p:cNvSpPr>
          <p:nvPr/>
        </p:nvSpPr>
        <p:spPr bwMode="auto">
          <a:xfrm>
            <a:off x="1789384" y="3080760"/>
            <a:ext cx="23445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41" name="Freeform 14"/>
          <p:cNvSpPr>
            <a:spLocks/>
          </p:cNvSpPr>
          <p:nvPr/>
        </p:nvSpPr>
        <p:spPr bwMode="auto">
          <a:xfrm>
            <a:off x="2016882" y="3058830"/>
            <a:ext cx="51659" cy="43859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42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211" y="2876644"/>
            <a:ext cx="466917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211" y="2876644"/>
            <a:ext cx="465923" cy="420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3059001" y="2895200"/>
            <a:ext cx="389429" cy="353406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45" name="Picture 1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955" y="2956772"/>
            <a:ext cx="383468" cy="27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1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955" y="2955929"/>
            <a:ext cx="383468" cy="27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Rectangle 20"/>
          <p:cNvSpPr>
            <a:spLocks noChangeArrowheads="1"/>
          </p:cNvSpPr>
          <p:nvPr/>
        </p:nvSpPr>
        <p:spPr bwMode="auto">
          <a:xfrm>
            <a:off x="3164306" y="3000632"/>
            <a:ext cx="18755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LPF</a:t>
            </a: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Line 21"/>
          <p:cNvSpPr>
            <a:spLocks noChangeShapeType="1"/>
          </p:cNvSpPr>
          <p:nvPr/>
        </p:nvSpPr>
        <p:spPr bwMode="auto">
          <a:xfrm>
            <a:off x="2654671" y="3080760"/>
            <a:ext cx="359626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49" name="Freeform 22"/>
          <p:cNvSpPr>
            <a:spLocks/>
          </p:cNvSpPr>
          <p:nvPr/>
        </p:nvSpPr>
        <p:spPr bwMode="auto">
          <a:xfrm>
            <a:off x="3007342" y="3058830"/>
            <a:ext cx="51659" cy="43859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56" name="Line 29"/>
          <p:cNvSpPr>
            <a:spLocks noChangeShapeType="1"/>
          </p:cNvSpPr>
          <p:nvPr/>
        </p:nvSpPr>
        <p:spPr bwMode="auto">
          <a:xfrm>
            <a:off x="3448430" y="3080760"/>
            <a:ext cx="35863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pic>
        <p:nvPicPr>
          <p:cNvPr id="60" name="Picture 4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564" y="2760248"/>
            <a:ext cx="1706731" cy="64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5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564" y="2760248"/>
            <a:ext cx="1706731" cy="64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Freeform 51"/>
          <p:cNvSpPr>
            <a:spLocks noEditPoints="1"/>
          </p:cNvSpPr>
          <p:nvPr/>
        </p:nvSpPr>
        <p:spPr bwMode="auto">
          <a:xfrm>
            <a:off x="1942374" y="2774587"/>
            <a:ext cx="1637190" cy="581982"/>
          </a:xfrm>
          <a:custGeom>
            <a:avLst/>
            <a:gdLst>
              <a:gd name="T0" fmla="*/ 145 w 1648"/>
              <a:gd name="T1" fmla="*/ 690 h 690"/>
              <a:gd name="T2" fmla="*/ 256 w 1648"/>
              <a:gd name="T3" fmla="*/ 681 h 690"/>
              <a:gd name="T4" fmla="*/ 366 w 1648"/>
              <a:gd name="T5" fmla="*/ 681 h 690"/>
              <a:gd name="T6" fmla="*/ 477 w 1648"/>
              <a:gd name="T7" fmla="*/ 681 h 690"/>
              <a:gd name="T8" fmla="*/ 587 w 1648"/>
              <a:gd name="T9" fmla="*/ 681 h 690"/>
              <a:gd name="T10" fmla="*/ 697 w 1648"/>
              <a:gd name="T11" fmla="*/ 681 h 690"/>
              <a:gd name="T12" fmla="*/ 808 w 1648"/>
              <a:gd name="T13" fmla="*/ 681 h 690"/>
              <a:gd name="T14" fmla="*/ 918 w 1648"/>
              <a:gd name="T15" fmla="*/ 681 h 690"/>
              <a:gd name="T16" fmla="*/ 1029 w 1648"/>
              <a:gd name="T17" fmla="*/ 681 h 690"/>
              <a:gd name="T18" fmla="*/ 1139 w 1648"/>
              <a:gd name="T19" fmla="*/ 681 h 690"/>
              <a:gd name="T20" fmla="*/ 1250 w 1648"/>
              <a:gd name="T21" fmla="*/ 681 h 690"/>
              <a:gd name="T22" fmla="*/ 1360 w 1648"/>
              <a:gd name="T23" fmla="*/ 681 h 690"/>
              <a:gd name="T24" fmla="*/ 1471 w 1648"/>
              <a:gd name="T25" fmla="*/ 681 h 690"/>
              <a:gd name="T26" fmla="*/ 1560 w 1648"/>
              <a:gd name="T27" fmla="*/ 681 h 690"/>
              <a:gd name="T28" fmla="*/ 1582 w 1648"/>
              <a:gd name="T29" fmla="*/ 687 h 690"/>
              <a:gd name="T30" fmla="*/ 1610 w 1648"/>
              <a:gd name="T31" fmla="*/ 662 h 690"/>
              <a:gd name="T32" fmla="*/ 1633 w 1648"/>
              <a:gd name="T33" fmla="*/ 632 h 690"/>
              <a:gd name="T34" fmla="*/ 1639 w 1648"/>
              <a:gd name="T35" fmla="*/ 602 h 690"/>
              <a:gd name="T36" fmla="*/ 1642 w 1648"/>
              <a:gd name="T37" fmla="*/ 636 h 690"/>
              <a:gd name="T38" fmla="*/ 1639 w 1648"/>
              <a:gd name="T39" fmla="*/ 565 h 690"/>
              <a:gd name="T40" fmla="*/ 1639 w 1648"/>
              <a:gd name="T41" fmla="*/ 454 h 690"/>
              <a:gd name="T42" fmla="*/ 1639 w 1648"/>
              <a:gd name="T43" fmla="*/ 343 h 690"/>
              <a:gd name="T44" fmla="*/ 1639 w 1648"/>
              <a:gd name="T45" fmla="*/ 232 h 690"/>
              <a:gd name="T46" fmla="*/ 1639 w 1648"/>
              <a:gd name="T47" fmla="*/ 121 h 690"/>
              <a:gd name="T48" fmla="*/ 1633 w 1648"/>
              <a:gd name="T49" fmla="*/ 57 h 690"/>
              <a:gd name="T50" fmla="*/ 1647 w 1648"/>
              <a:gd name="T51" fmla="*/ 71 h 690"/>
              <a:gd name="T52" fmla="*/ 1604 w 1648"/>
              <a:gd name="T53" fmla="*/ 23 h 690"/>
              <a:gd name="T54" fmla="*/ 1577 w 1648"/>
              <a:gd name="T55" fmla="*/ 11 h 690"/>
              <a:gd name="T56" fmla="*/ 1560 w 1648"/>
              <a:gd name="T57" fmla="*/ 0 h 690"/>
              <a:gd name="T58" fmla="*/ 1607 w 1648"/>
              <a:gd name="T59" fmla="*/ 25 h 690"/>
              <a:gd name="T60" fmla="*/ 1503 w 1648"/>
              <a:gd name="T61" fmla="*/ 9 h 690"/>
              <a:gd name="T62" fmla="*/ 1392 w 1648"/>
              <a:gd name="T63" fmla="*/ 9 h 690"/>
              <a:gd name="T64" fmla="*/ 1282 w 1648"/>
              <a:gd name="T65" fmla="*/ 9 h 690"/>
              <a:gd name="T66" fmla="*/ 1171 w 1648"/>
              <a:gd name="T67" fmla="*/ 9 h 690"/>
              <a:gd name="T68" fmla="*/ 1061 w 1648"/>
              <a:gd name="T69" fmla="*/ 9 h 690"/>
              <a:gd name="T70" fmla="*/ 950 w 1648"/>
              <a:gd name="T71" fmla="*/ 9 h 690"/>
              <a:gd name="T72" fmla="*/ 840 w 1648"/>
              <a:gd name="T73" fmla="*/ 9 h 690"/>
              <a:gd name="T74" fmla="*/ 730 w 1648"/>
              <a:gd name="T75" fmla="*/ 9 h 690"/>
              <a:gd name="T76" fmla="*/ 619 w 1648"/>
              <a:gd name="T77" fmla="*/ 9 h 690"/>
              <a:gd name="T78" fmla="*/ 509 w 1648"/>
              <a:gd name="T79" fmla="*/ 9 h 690"/>
              <a:gd name="T80" fmla="*/ 398 w 1648"/>
              <a:gd name="T81" fmla="*/ 9 h 690"/>
              <a:gd name="T82" fmla="*/ 288 w 1648"/>
              <a:gd name="T83" fmla="*/ 9 h 690"/>
              <a:gd name="T84" fmla="*/ 177 w 1648"/>
              <a:gd name="T85" fmla="*/ 9 h 690"/>
              <a:gd name="T86" fmla="*/ 45 w 1648"/>
              <a:gd name="T87" fmla="*/ 23 h 690"/>
              <a:gd name="T88" fmla="*/ 17 w 1648"/>
              <a:gd name="T89" fmla="*/ 56 h 690"/>
              <a:gd name="T90" fmla="*/ 54 w 1648"/>
              <a:gd name="T91" fmla="*/ 7 h 690"/>
              <a:gd name="T92" fmla="*/ 0 w 1648"/>
              <a:gd name="T93" fmla="*/ 164 h 690"/>
              <a:gd name="T94" fmla="*/ 0 w 1648"/>
              <a:gd name="T95" fmla="*/ 274 h 690"/>
              <a:gd name="T96" fmla="*/ 0 w 1648"/>
              <a:gd name="T97" fmla="*/ 385 h 690"/>
              <a:gd name="T98" fmla="*/ 0 w 1648"/>
              <a:gd name="T99" fmla="*/ 496 h 690"/>
              <a:gd name="T100" fmla="*/ 9 w 1648"/>
              <a:gd name="T101" fmla="*/ 601 h 690"/>
              <a:gd name="T102" fmla="*/ 9 w 1648"/>
              <a:gd name="T103" fmla="*/ 533 h 690"/>
              <a:gd name="T104" fmla="*/ 32 w 1648"/>
              <a:gd name="T105" fmla="*/ 657 h 690"/>
              <a:gd name="T106" fmla="*/ 73 w 1648"/>
              <a:gd name="T107" fmla="*/ 680 h 690"/>
              <a:gd name="T108" fmla="*/ 15 w 1648"/>
              <a:gd name="T109" fmla="*/ 651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48" h="690">
                <a:moveTo>
                  <a:pt x="72" y="679"/>
                </a:moveTo>
                <a:lnTo>
                  <a:pt x="89" y="681"/>
                </a:lnTo>
                <a:lnTo>
                  <a:pt x="88" y="681"/>
                </a:lnTo>
                <a:lnTo>
                  <a:pt x="145" y="681"/>
                </a:lnTo>
                <a:lnTo>
                  <a:pt x="145" y="690"/>
                </a:lnTo>
                <a:lnTo>
                  <a:pt x="88" y="690"/>
                </a:lnTo>
                <a:lnTo>
                  <a:pt x="71" y="689"/>
                </a:lnTo>
                <a:lnTo>
                  <a:pt x="72" y="679"/>
                </a:lnTo>
                <a:close/>
                <a:moveTo>
                  <a:pt x="182" y="681"/>
                </a:moveTo>
                <a:lnTo>
                  <a:pt x="256" y="681"/>
                </a:lnTo>
                <a:lnTo>
                  <a:pt x="256" y="690"/>
                </a:lnTo>
                <a:lnTo>
                  <a:pt x="182" y="690"/>
                </a:lnTo>
                <a:lnTo>
                  <a:pt x="182" y="681"/>
                </a:lnTo>
                <a:close/>
                <a:moveTo>
                  <a:pt x="292" y="681"/>
                </a:moveTo>
                <a:lnTo>
                  <a:pt x="366" y="681"/>
                </a:lnTo>
                <a:lnTo>
                  <a:pt x="366" y="690"/>
                </a:lnTo>
                <a:lnTo>
                  <a:pt x="292" y="690"/>
                </a:lnTo>
                <a:lnTo>
                  <a:pt x="292" y="681"/>
                </a:lnTo>
                <a:close/>
                <a:moveTo>
                  <a:pt x="403" y="681"/>
                </a:moveTo>
                <a:lnTo>
                  <a:pt x="477" y="681"/>
                </a:lnTo>
                <a:lnTo>
                  <a:pt x="477" y="690"/>
                </a:lnTo>
                <a:lnTo>
                  <a:pt x="403" y="690"/>
                </a:lnTo>
                <a:lnTo>
                  <a:pt x="403" y="681"/>
                </a:lnTo>
                <a:close/>
                <a:moveTo>
                  <a:pt x="513" y="681"/>
                </a:moveTo>
                <a:lnTo>
                  <a:pt x="587" y="681"/>
                </a:lnTo>
                <a:lnTo>
                  <a:pt x="587" y="690"/>
                </a:lnTo>
                <a:lnTo>
                  <a:pt x="513" y="690"/>
                </a:lnTo>
                <a:lnTo>
                  <a:pt x="513" y="681"/>
                </a:lnTo>
                <a:close/>
                <a:moveTo>
                  <a:pt x="624" y="681"/>
                </a:moveTo>
                <a:lnTo>
                  <a:pt x="697" y="681"/>
                </a:lnTo>
                <a:lnTo>
                  <a:pt x="697" y="690"/>
                </a:lnTo>
                <a:lnTo>
                  <a:pt x="624" y="690"/>
                </a:lnTo>
                <a:lnTo>
                  <a:pt x="624" y="681"/>
                </a:lnTo>
                <a:close/>
                <a:moveTo>
                  <a:pt x="734" y="681"/>
                </a:moveTo>
                <a:lnTo>
                  <a:pt x="808" y="681"/>
                </a:lnTo>
                <a:lnTo>
                  <a:pt x="808" y="690"/>
                </a:lnTo>
                <a:lnTo>
                  <a:pt x="734" y="690"/>
                </a:lnTo>
                <a:lnTo>
                  <a:pt x="734" y="681"/>
                </a:lnTo>
                <a:close/>
                <a:moveTo>
                  <a:pt x="845" y="681"/>
                </a:moveTo>
                <a:lnTo>
                  <a:pt x="918" y="681"/>
                </a:lnTo>
                <a:lnTo>
                  <a:pt x="918" y="690"/>
                </a:lnTo>
                <a:lnTo>
                  <a:pt x="845" y="690"/>
                </a:lnTo>
                <a:lnTo>
                  <a:pt x="845" y="681"/>
                </a:lnTo>
                <a:close/>
                <a:moveTo>
                  <a:pt x="955" y="681"/>
                </a:moveTo>
                <a:lnTo>
                  <a:pt x="1029" y="681"/>
                </a:lnTo>
                <a:lnTo>
                  <a:pt x="1029" y="690"/>
                </a:lnTo>
                <a:lnTo>
                  <a:pt x="955" y="690"/>
                </a:lnTo>
                <a:lnTo>
                  <a:pt x="955" y="681"/>
                </a:lnTo>
                <a:close/>
                <a:moveTo>
                  <a:pt x="1065" y="681"/>
                </a:moveTo>
                <a:lnTo>
                  <a:pt x="1139" y="681"/>
                </a:lnTo>
                <a:lnTo>
                  <a:pt x="1139" y="690"/>
                </a:lnTo>
                <a:lnTo>
                  <a:pt x="1065" y="690"/>
                </a:lnTo>
                <a:lnTo>
                  <a:pt x="1065" y="681"/>
                </a:lnTo>
                <a:close/>
                <a:moveTo>
                  <a:pt x="1176" y="681"/>
                </a:moveTo>
                <a:lnTo>
                  <a:pt x="1250" y="681"/>
                </a:lnTo>
                <a:lnTo>
                  <a:pt x="1250" y="690"/>
                </a:lnTo>
                <a:lnTo>
                  <a:pt x="1176" y="690"/>
                </a:lnTo>
                <a:lnTo>
                  <a:pt x="1176" y="681"/>
                </a:lnTo>
                <a:close/>
                <a:moveTo>
                  <a:pt x="1286" y="681"/>
                </a:moveTo>
                <a:lnTo>
                  <a:pt x="1360" y="681"/>
                </a:lnTo>
                <a:lnTo>
                  <a:pt x="1360" y="690"/>
                </a:lnTo>
                <a:lnTo>
                  <a:pt x="1286" y="690"/>
                </a:lnTo>
                <a:lnTo>
                  <a:pt x="1286" y="681"/>
                </a:lnTo>
                <a:close/>
                <a:moveTo>
                  <a:pt x="1397" y="681"/>
                </a:moveTo>
                <a:lnTo>
                  <a:pt x="1471" y="681"/>
                </a:lnTo>
                <a:lnTo>
                  <a:pt x="1471" y="690"/>
                </a:lnTo>
                <a:lnTo>
                  <a:pt x="1397" y="690"/>
                </a:lnTo>
                <a:lnTo>
                  <a:pt x="1397" y="681"/>
                </a:lnTo>
                <a:close/>
                <a:moveTo>
                  <a:pt x="1507" y="681"/>
                </a:moveTo>
                <a:lnTo>
                  <a:pt x="1560" y="681"/>
                </a:lnTo>
                <a:lnTo>
                  <a:pt x="1560" y="681"/>
                </a:lnTo>
                <a:lnTo>
                  <a:pt x="1577" y="679"/>
                </a:lnTo>
                <a:lnTo>
                  <a:pt x="1576" y="680"/>
                </a:lnTo>
                <a:lnTo>
                  <a:pt x="1579" y="679"/>
                </a:lnTo>
                <a:lnTo>
                  <a:pt x="1582" y="687"/>
                </a:lnTo>
                <a:lnTo>
                  <a:pt x="1578" y="689"/>
                </a:lnTo>
                <a:lnTo>
                  <a:pt x="1560" y="690"/>
                </a:lnTo>
                <a:lnTo>
                  <a:pt x="1507" y="690"/>
                </a:lnTo>
                <a:lnTo>
                  <a:pt x="1507" y="681"/>
                </a:lnTo>
                <a:close/>
                <a:moveTo>
                  <a:pt x="1610" y="662"/>
                </a:moveTo>
                <a:lnTo>
                  <a:pt x="1616" y="657"/>
                </a:lnTo>
                <a:lnTo>
                  <a:pt x="1616" y="658"/>
                </a:lnTo>
                <a:lnTo>
                  <a:pt x="1626" y="646"/>
                </a:lnTo>
                <a:lnTo>
                  <a:pt x="1625" y="646"/>
                </a:lnTo>
                <a:lnTo>
                  <a:pt x="1633" y="632"/>
                </a:lnTo>
                <a:lnTo>
                  <a:pt x="1633" y="633"/>
                </a:lnTo>
                <a:lnTo>
                  <a:pt x="1638" y="618"/>
                </a:lnTo>
                <a:lnTo>
                  <a:pt x="1637" y="618"/>
                </a:lnTo>
                <a:lnTo>
                  <a:pt x="1639" y="601"/>
                </a:lnTo>
                <a:lnTo>
                  <a:pt x="1639" y="602"/>
                </a:lnTo>
                <a:lnTo>
                  <a:pt x="1639" y="602"/>
                </a:lnTo>
                <a:lnTo>
                  <a:pt x="1648" y="602"/>
                </a:lnTo>
                <a:lnTo>
                  <a:pt x="1648" y="602"/>
                </a:lnTo>
                <a:lnTo>
                  <a:pt x="1647" y="620"/>
                </a:lnTo>
                <a:lnTo>
                  <a:pt x="1642" y="636"/>
                </a:lnTo>
                <a:lnTo>
                  <a:pt x="1633" y="651"/>
                </a:lnTo>
                <a:lnTo>
                  <a:pt x="1623" y="664"/>
                </a:lnTo>
                <a:lnTo>
                  <a:pt x="1616" y="670"/>
                </a:lnTo>
                <a:lnTo>
                  <a:pt x="1610" y="662"/>
                </a:lnTo>
                <a:close/>
                <a:moveTo>
                  <a:pt x="1639" y="565"/>
                </a:moveTo>
                <a:lnTo>
                  <a:pt x="1639" y="491"/>
                </a:lnTo>
                <a:lnTo>
                  <a:pt x="1648" y="491"/>
                </a:lnTo>
                <a:lnTo>
                  <a:pt x="1648" y="565"/>
                </a:lnTo>
                <a:lnTo>
                  <a:pt x="1639" y="565"/>
                </a:lnTo>
                <a:close/>
                <a:moveTo>
                  <a:pt x="1639" y="454"/>
                </a:moveTo>
                <a:lnTo>
                  <a:pt x="1639" y="380"/>
                </a:lnTo>
                <a:lnTo>
                  <a:pt x="1648" y="380"/>
                </a:lnTo>
                <a:lnTo>
                  <a:pt x="1648" y="454"/>
                </a:lnTo>
                <a:lnTo>
                  <a:pt x="1639" y="454"/>
                </a:lnTo>
                <a:close/>
                <a:moveTo>
                  <a:pt x="1639" y="343"/>
                </a:moveTo>
                <a:lnTo>
                  <a:pt x="1639" y="269"/>
                </a:lnTo>
                <a:lnTo>
                  <a:pt x="1648" y="269"/>
                </a:lnTo>
                <a:lnTo>
                  <a:pt x="1648" y="343"/>
                </a:lnTo>
                <a:lnTo>
                  <a:pt x="1639" y="343"/>
                </a:lnTo>
                <a:close/>
                <a:moveTo>
                  <a:pt x="1639" y="232"/>
                </a:moveTo>
                <a:lnTo>
                  <a:pt x="1639" y="158"/>
                </a:lnTo>
                <a:lnTo>
                  <a:pt x="1648" y="158"/>
                </a:lnTo>
                <a:lnTo>
                  <a:pt x="1648" y="232"/>
                </a:lnTo>
                <a:lnTo>
                  <a:pt x="1639" y="232"/>
                </a:lnTo>
                <a:close/>
                <a:moveTo>
                  <a:pt x="1639" y="121"/>
                </a:moveTo>
                <a:lnTo>
                  <a:pt x="1639" y="88"/>
                </a:lnTo>
                <a:lnTo>
                  <a:pt x="1639" y="89"/>
                </a:lnTo>
                <a:lnTo>
                  <a:pt x="1637" y="72"/>
                </a:lnTo>
                <a:lnTo>
                  <a:pt x="1638" y="73"/>
                </a:lnTo>
                <a:lnTo>
                  <a:pt x="1633" y="57"/>
                </a:lnTo>
                <a:lnTo>
                  <a:pt x="1633" y="58"/>
                </a:lnTo>
                <a:lnTo>
                  <a:pt x="1629" y="51"/>
                </a:lnTo>
                <a:lnTo>
                  <a:pt x="1637" y="47"/>
                </a:lnTo>
                <a:lnTo>
                  <a:pt x="1642" y="54"/>
                </a:lnTo>
                <a:lnTo>
                  <a:pt x="1647" y="71"/>
                </a:lnTo>
                <a:lnTo>
                  <a:pt x="1648" y="88"/>
                </a:lnTo>
                <a:lnTo>
                  <a:pt x="1648" y="121"/>
                </a:lnTo>
                <a:lnTo>
                  <a:pt x="1639" y="121"/>
                </a:lnTo>
                <a:close/>
                <a:moveTo>
                  <a:pt x="1607" y="25"/>
                </a:moveTo>
                <a:lnTo>
                  <a:pt x="1604" y="23"/>
                </a:lnTo>
                <a:lnTo>
                  <a:pt x="1605" y="23"/>
                </a:lnTo>
                <a:lnTo>
                  <a:pt x="1590" y="15"/>
                </a:lnTo>
                <a:lnTo>
                  <a:pt x="1592" y="16"/>
                </a:lnTo>
                <a:lnTo>
                  <a:pt x="1576" y="11"/>
                </a:lnTo>
                <a:lnTo>
                  <a:pt x="1577" y="11"/>
                </a:lnTo>
                <a:lnTo>
                  <a:pt x="1560" y="9"/>
                </a:lnTo>
                <a:lnTo>
                  <a:pt x="1560" y="9"/>
                </a:lnTo>
                <a:lnTo>
                  <a:pt x="1540" y="9"/>
                </a:lnTo>
                <a:lnTo>
                  <a:pt x="1540" y="0"/>
                </a:lnTo>
                <a:lnTo>
                  <a:pt x="1560" y="0"/>
                </a:lnTo>
                <a:lnTo>
                  <a:pt x="1578" y="2"/>
                </a:lnTo>
                <a:lnTo>
                  <a:pt x="1595" y="7"/>
                </a:lnTo>
                <a:lnTo>
                  <a:pt x="1609" y="15"/>
                </a:lnTo>
                <a:lnTo>
                  <a:pt x="1613" y="18"/>
                </a:lnTo>
                <a:lnTo>
                  <a:pt x="1607" y="25"/>
                </a:lnTo>
                <a:close/>
                <a:moveTo>
                  <a:pt x="1503" y="9"/>
                </a:moveTo>
                <a:lnTo>
                  <a:pt x="1429" y="9"/>
                </a:lnTo>
                <a:lnTo>
                  <a:pt x="1429" y="0"/>
                </a:lnTo>
                <a:lnTo>
                  <a:pt x="1503" y="0"/>
                </a:lnTo>
                <a:lnTo>
                  <a:pt x="1503" y="9"/>
                </a:lnTo>
                <a:close/>
                <a:moveTo>
                  <a:pt x="1392" y="9"/>
                </a:moveTo>
                <a:lnTo>
                  <a:pt x="1319" y="9"/>
                </a:lnTo>
                <a:lnTo>
                  <a:pt x="1319" y="0"/>
                </a:lnTo>
                <a:lnTo>
                  <a:pt x="1392" y="0"/>
                </a:lnTo>
                <a:lnTo>
                  <a:pt x="1392" y="9"/>
                </a:lnTo>
                <a:close/>
                <a:moveTo>
                  <a:pt x="1282" y="9"/>
                </a:moveTo>
                <a:lnTo>
                  <a:pt x="1208" y="9"/>
                </a:lnTo>
                <a:lnTo>
                  <a:pt x="1208" y="0"/>
                </a:lnTo>
                <a:lnTo>
                  <a:pt x="1282" y="0"/>
                </a:lnTo>
                <a:lnTo>
                  <a:pt x="1282" y="9"/>
                </a:lnTo>
                <a:close/>
                <a:moveTo>
                  <a:pt x="1171" y="9"/>
                </a:moveTo>
                <a:lnTo>
                  <a:pt x="1098" y="9"/>
                </a:lnTo>
                <a:lnTo>
                  <a:pt x="1098" y="0"/>
                </a:lnTo>
                <a:lnTo>
                  <a:pt x="1171" y="0"/>
                </a:lnTo>
                <a:lnTo>
                  <a:pt x="1171" y="9"/>
                </a:lnTo>
                <a:close/>
                <a:moveTo>
                  <a:pt x="1061" y="9"/>
                </a:moveTo>
                <a:lnTo>
                  <a:pt x="987" y="9"/>
                </a:lnTo>
                <a:lnTo>
                  <a:pt x="987" y="0"/>
                </a:lnTo>
                <a:lnTo>
                  <a:pt x="1061" y="0"/>
                </a:lnTo>
                <a:lnTo>
                  <a:pt x="1061" y="9"/>
                </a:lnTo>
                <a:close/>
                <a:moveTo>
                  <a:pt x="950" y="9"/>
                </a:moveTo>
                <a:lnTo>
                  <a:pt x="877" y="9"/>
                </a:lnTo>
                <a:lnTo>
                  <a:pt x="877" y="0"/>
                </a:lnTo>
                <a:lnTo>
                  <a:pt x="950" y="0"/>
                </a:lnTo>
                <a:lnTo>
                  <a:pt x="950" y="9"/>
                </a:lnTo>
                <a:close/>
                <a:moveTo>
                  <a:pt x="840" y="9"/>
                </a:moveTo>
                <a:lnTo>
                  <a:pt x="767" y="9"/>
                </a:lnTo>
                <a:lnTo>
                  <a:pt x="767" y="0"/>
                </a:lnTo>
                <a:lnTo>
                  <a:pt x="840" y="0"/>
                </a:lnTo>
                <a:lnTo>
                  <a:pt x="840" y="9"/>
                </a:lnTo>
                <a:close/>
                <a:moveTo>
                  <a:pt x="730" y="9"/>
                </a:moveTo>
                <a:lnTo>
                  <a:pt x="656" y="9"/>
                </a:lnTo>
                <a:lnTo>
                  <a:pt x="656" y="0"/>
                </a:lnTo>
                <a:lnTo>
                  <a:pt x="730" y="0"/>
                </a:lnTo>
                <a:lnTo>
                  <a:pt x="730" y="9"/>
                </a:lnTo>
                <a:close/>
                <a:moveTo>
                  <a:pt x="619" y="9"/>
                </a:moveTo>
                <a:lnTo>
                  <a:pt x="546" y="9"/>
                </a:lnTo>
                <a:lnTo>
                  <a:pt x="546" y="0"/>
                </a:lnTo>
                <a:lnTo>
                  <a:pt x="619" y="0"/>
                </a:lnTo>
                <a:lnTo>
                  <a:pt x="619" y="9"/>
                </a:lnTo>
                <a:close/>
                <a:moveTo>
                  <a:pt x="509" y="9"/>
                </a:moveTo>
                <a:lnTo>
                  <a:pt x="435" y="9"/>
                </a:lnTo>
                <a:lnTo>
                  <a:pt x="435" y="0"/>
                </a:lnTo>
                <a:lnTo>
                  <a:pt x="509" y="0"/>
                </a:lnTo>
                <a:lnTo>
                  <a:pt x="509" y="9"/>
                </a:lnTo>
                <a:close/>
                <a:moveTo>
                  <a:pt x="398" y="9"/>
                </a:moveTo>
                <a:lnTo>
                  <a:pt x="325" y="9"/>
                </a:lnTo>
                <a:lnTo>
                  <a:pt x="325" y="0"/>
                </a:lnTo>
                <a:lnTo>
                  <a:pt x="398" y="0"/>
                </a:lnTo>
                <a:lnTo>
                  <a:pt x="398" y="9"/>
                </a:lnTo>
                <a:close/>
                <a:moveTo>
                  <a:pt x="288" y="9"/>
                </a:moveTo>
                <a:lnTo>
                  <a:pt x="214" y="9"/>
                </a:lnTo>
                <a:lnTo>
                  <a:pt x="214" y="0"/>
                </a:lnTo>
                <a:lnTo>
                  <a:pt x="288" y="0"/>
                </a:lnTo>
                <a:lnTo>
                  <a:pt x="288" y="9"/>
                </a:lnTo>
                <a:close/>
                <a:moveTo>
                  <a:pt x="177" y="9"/>
                </a:moveTo>
                <a:lnTo>
                  <a:pt x="104" y="9"/>
                </a:lnTo>
                <a:lnTo>
                  <a:pt x="104" y="0"/>
                </a:lnTo>
                <a:lnTo>
                  <a:pt x="177" y="0"/>
                </a:lnTo>
                <a:lnTo>
                  <a:pt x="177" y="9"/>
                </a:lnTo>
                <a:close/>
                <a:moveTo>
                  <a:pt x="69" y="12"/>
                </a:moveTo>
                <a:lnTo>
                  <a:pt x="57" y="16"/>
                </a:lnTo>
                <a:lnTo>
                  <a:pt x="58" y="15"/>
                </a:lnTo>
                <a:lnTo>
                  <a:pt x="44" y="23"/>
                </a:lnTo>
                <a:lnTo>
                  <a:pt x="45" y="23"/>
                </a:lnTo>
                <a:lnTo>
                  <a:pt x="32" y="33"/>
                </a:lnTo>
                <a:lnTo>
                  <a:pt x="33" y="32"/>
                </a:lnTo>
                <a:lnTo>
                  <a:pt x="23" y="45"/>
                </a:lnTo>
                <a:lnTo>
                  <a:pt x="23" y="44"/>
                </a:lnTo>
                <a:lnTo>
                  <a:pt x="17" y="56"/>
                </a:lnTo>
                <a:lnTo>
                  <a:pt x="8" y="52"/>
                </a:lnTo>
                <a:lnTo>
                  <a:pt x="15" y="39"/>
                </a:lnTo>
                <a:lnTo>
                  <a:pt x="26" y="26"/>
                </a:lnTo>
                <a:lnTo>
                  <a:pt x="39" y="15"/>
                </a:lnTo>
                <a:lnTo>
                  <a:pt x="54" y="7"/>
                </a:lnTo>
                <a:lnTo>
                  <a:pt x="66" y="3"/>
                </a:lnTo>
                <a:lnTo>
                  <a:pt x="69" y="12"/>
                </a:lnTo>
                <a:close/>
                <a:moveTo>
                  <a:pt x="9" y="90"/>
                </a:moveTo>
                <a:lnTo>
                  <a:pt x="9" y="164"/>
                </a:lnTo>
                <a:lnTo>
                  <a:pt x="0" y="164"/>
                </a:lnTo>
                <a:lnTo>
                  <a:pt x="0" y="90"/>
                </a:lnTo>
                <a:lnTo>
                  <a:pt x="9" y="90"/>
                </a:lnTo>
                <a:close/>
                <a:moveTo>
                  <a:pt x="9" y="201"/>
                </a:moveTo>
                <a:lnTo>
                  <a:pt x="9" y="274"/>
                </a:lnTo>
                <a:lnTo>
                  <a:pt x="0" y="274"/>
                </a:lnTo>
                <a:lnTo>
                  <a:pt x="0" y="201"/>
                </a:lnTo>
                <a:lnTo>
                  <a:pt x="9" y="201"/>
                </a:lnTo>
                <a:close/>
                <a:moveTo>
                  <a:pt x="9" y="311"/>
                </a:moveTo>
                <a:lnTo>
                  <a:pt x="9" y="385"/>
                </a:lnTo>
                <a:lnTo>
                  <a:pt x="0" y="385"/>
                </a:lnTo>
                <a:lnTo>
                  <a:pt x="0" y="311"/>
                </a:lnTo>
                <a:lnTo>
                  <a:pt x="9" y="311"/>
                </a:lnTo>
                <a:close/>
                <a:moveTo>
                  <a:pt x="9" y="422"/>
                </a:moveTo>
                <a:lnTo>
                  <a:pt x="9" y="496"/>
                </a:lnTo>
                <a:lnTo>
                  <a:pt x="0" y="496"/>
                </a:lnTo>
                <a:lnTo>
                  <a:pt x="0" y="422"/>
                </a:lnTo>
                <a:lnTo>
                  <a:pt x="9" y="422"/>
                </a:lnTo>
                <a:close/>
                <a:moveTo>
                  <a:pt x="9" y="533"/>
                </a:moveTo>
                <a:lnTo>
                  <a:pt x="9" y="602"/>
                </a:lnTo>
                <a:lnTo>
                  <a:pt x="9" y="601"/>
                </a:lnTo>
                <a:lnTo>
                  <a:pt x="10" y="606"/>
                </a:lnTo>
                <a:lnTo>
                  <a:pt x="1" y="607"/>
                </a:lnTo>
                <a:lnTo>
                  <a:pt x="0" y="602"/>
                </a:lnTo>
                <a:lnTo>
                  <a:pt x="0" y="533"/>
                </a:lnTo>
                <a:lnTo>
                  <a:pt x="9" y="533"/>
                </a:lnTo>
                <a:close/>
                <a:moveTo>
                  <a:pt x="20" y="639"/>
                </a:moveTo>
                <a:lnTo>
                  <a:pt x="23" y="646"/>
                </a:lnTo>
                <a:lnTo>
                  <a:pt x="23" y="646"/>
                </a:lnTo>
                <a:lnTo>
                  <a:pt x="33" y="658"/>
                </a:lnTo>
                <a:lnTo>
                  <a:pt x="32" y="657"/>
                </a:lnTo>
                <a:lnTo>
                  <a:pt x="45" y="668"/>
                </a:lnTo>
                <a:lnTo>
                  <a:pt x="44" y="667"/>
                </a:lnTo>
                <a:lnTo>
                  <a:pt x="58" y="675"/>
                </a:lnTo>
                <a:lnTo>
                  <a:pt x="57" y="675"/>
                </a:lnTo>
                <a:lnTo>
                  <a:pt x="73" y="680"/>
                </a:lnTo>
                <a:lnTo>
                  <a:pt x="70" y="688"/>
                </a:lnTo>
                <a:lnTo>
                  <a:pt x="54" y="683"/>
                </a:lnTo>
                <a:lnTo>
                  <a:pt x="39" y="675"/>
                </a:lnTo>
                <a:lnTo>
                  <a:pt x="26" y="664"/>
                </a:lnTo>
                <a:lnTo>
                  <a:pt x="15" y="651"/>
                </a:lnTo>
                <a:lnTo>
                  <a:pt x="12" y="644"/>
                </a:lnTo>
                <a:lnTo>
                  <a:pt x="20" y="639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cxnSp>
        <p:nvCxnSpPr>
          <p:cNvPr id="63" name="Straight Connector 62"/>
          <p:cNvCxnSpPr>
            <a:cxnSpLocks/>
            <a:endCxn id="40" idx="0"/>
          </p:cNvCxnSpPr>
          <p:nvPr/>
        </p:nvCxnSpPr>
        <p:spPr bwMode="auto">
          <a:xfrm flipH="1">
            <a:off x="1789384" y="2041508"/>
            <a:ext cx="449372" cy="10392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>
            <a:cxnSpLocks/>
          </p:cNvCxnSpPr>
          <p:nvPr/>
        </p:nvCxnSpPr>
        <p:spPr bwMode="auto">
          <a:xfrm>
            <a:off x="3338891" y="2041508"/>
            <a:ext cx="481302" cy="10287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Rectangle 64"/>
          <p:cNvSpPr/>
          <p:nvPr/>
        </p:nvSpPr>
        <p:spPr bwMode="auto">
          <a:xfrm>
            <a:off x="6827987" y="1799809"/>
            <a:ext cx="432048" cy="4246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Rectangle 25"/>
          <p:cNvSpPr>
            <a:spLocks noChangeArrowheads="1"/>
          </p:cNvSpPr>
          <p:nvPr/>
        </p:nvSpPr>
        <p:spPr bwMode="auto">
          <a:xfrm>
            <a:off x="4658027" y="2660562"/>
            <a:ext cx="988682" cy="353406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67" name="Oval 66"/>
          <p:cNvSpPr/>
          <p:nvPr/>
        </p:nvSpPr>
        <p:spPr bwMode="auto">
          <a:xfrm>
            <a:off x="5888181" y="1785209"/>
            <a:ext cx="432246" cy="456438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40924" y="1604317"/>
            <a:ext cx="356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50680" y="2647991"/>
            <a:ext cx="986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correlator</a:t>
            </a:r>
          </a:p>
        </p:txBody>
      </p:sp>
      <p:cxnSp>
        <p:nvCxnSpPr>
          <p:cNvPr id="75" name="Straight Connector 74"/>
          <p:cNvCxnSpPr>
            <a:cxnSpLocks/>
          </p:cNvCxnSpPr>
          <p:nvPr/>
        </p:nvCxnSpPr>
        <p:spPr bwMode="auto">
          <a:xfrm>
            <a:off x="4360280" y="2023043"/>
            <a:ext cx="0" cy="8201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>
            <a:off x="4360280" y="2837265"/>
            <a:ext cx="2923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Connector 82"/>
          <p:cNvCxnSpPr>
            <a:cxnSpLocks/>
          </p:cNvCxnSpPr>
          <p:nvPr/>
        </p:nvCxnSpPr>
        <p:spPr bwMode="auto">
          <a:xfrm>
            <a:off x="5646709" y="2743123"/>
            <a:ext cx="44176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Arrow Connector 86"/>
          <p:cNvCxnSpPr>
            <a:cxnSpLocks/>
          </p:cNvCxnSpPr>
          <p:nvPr/>
        </p:nvCxnSpPr>
        <p:spPr bwMode="auto">
          <a:xfrm flipH="1" flipV="1">
            <a:off x="6088472" y="2241647"/>
            <a:ext cx="3741" cy="4896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Straight Arrow Connector 92"/>
          <p:cNvCxnSpPr>
            <a:cxnSpLocks/>
          </p:cNvCxnSpPr>
          <p:nvPr/>
        </p:nvCxnSpPr>
        <p:spPr bwMode="auto">
          <a:xfrm flipV="1">
            <a:off x="7260035" y="2060846"/>
            <a:ext cx="519789" cy="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4" name="Straight Connector 93"/>
          <p:cNvCxnSpPr>
            <a:cxnSpLocks/>
          </p:cNvCxnSpPr>
          <p:nvPr/>
        </p:nvCxnSpPr>
        <p:spPr bwMode="auto">
          <a:xfrm flipV="1">
            <a:off x="5652120" y="2899379"/>
            <a:ext cx="1388151" cy="41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Arrow Connector 96"/>
          <p:cNvCxnSpPr>
            <a:cxnSpLocks/>
          </p:cNvCxnSpPr>
          <p:nvPr/>
        </p:nvCxnSpPr>
        <p:spPr bwMode="auto">
          <a:xfrm flipV="1">
            <a:off x="6320427" y="2022508"/>
            <a:ext cx="519789" cy="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>
            <a:off x="6952568" y="1903008"/>
            <a:ext cx="0" cy="2769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6952568" y="184145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101" name="Straight Arrow Connector 100"/>
          <p:cNvCxnSpPr>
            <a:cxnSpLocks/>
          </p:cNvCxnSpPr>
          <p:nvPr/>
        </p:nvCxnSpPr>
        <p:spPr bwMode="auto">
          <a:xfrm flipH="1" flipV="1">
            <a:off x="7040271" y="2238523"/>
            <a:ext cx="3740" cy="6608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Rectangle 53"/>
          <p:cNvSpPr/>
          <p:nvPr/>
        </p:nvSpPr>
        <p:spPr bwMode="auto">
          <a:xfrm>
            <a:off x="1109868" y="1735011"/>
            <a:ext cx="576064" cy="576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51205" y="1841453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CSF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>
            <a:cxnSpLocks/>
          </p:cNvCxnSpPr>
          <p:nvPr/>
        </p:nvCxnSpPr>
        <p:spPr bwMode="auto">
          <a:xfrm flipV="1">
            <a:off x="584331" y="2010730"/>
            <a:ext cx="519789" cy="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62585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rapezoid 31"/>
          <p:cNvSpPr/>
          <p:nvPr/>
        </p:nvSpPr>
        <p:spPr bwMode="auto">
          <a:xfrm>
            <a:off x="3277768" y="1891002"/>
            <a:ext cx="2185101" cy="500549"/>
          </a:xfrm>
          <a:prstGeom prst="trapezoid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Trapezoid 28"/>
          <p:cNvSpPr/>
          <p:nvPr/>
        </p:nvSpPr>
        <p:spPr bwMode="auto">
          <a:xfrm>
            <a:off x="3860084" y="1903828"/>
            <a:ext cx="1073867" cy="48749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08891" y="4303991"/>
            <a:ext cx="7770813" cy="1369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power of the WUS is boosted by allocating more sub-carriers to the WUS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smallest BW corresponds to the 13 sub-carriers first proposed in [7]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Varying the signal bandwidth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2316679" y="2391318"/>
            <a:ext cx="439189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rapezoid 15"/>
          <p:cNvSpPr/>
          <p:nvPr/>
        </p:nvSpPr>
        <p:spPr bwMode="auto">
          <a:xfrm>
            <a:off x="2413672" y="1901311"/>
            <a:ext cx="3862632" cy="48749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ight Brace 36"/>
          <p:cNvSpPr/>
          <p:nvPr/>
        </p:nvSpPr>
        <p:spPr bwMode="auto">
          <a:xfrm rot="5400000">
            <a:off x="4316588" y="2083578"/>
            <a:ext cx="160857" cy="107386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67577" y="2649129"/>
            <a:ext cx="8588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4 MHz</a:t>
            </a:r>
          </a:p>
        </p:txBody>
      </p:sp>
      <p:sp>
        <p:nvSpPr>
          <p:cNvPr id="39" name="Right Brace 38"/>
          <p:cNvSpPr/>
          <p:nvPr/>
        </p:nvSpPr>
        <p:spPr bwMode="auto">
          <a:xfrm rot="5400000">
            <a:off x="4264681" y="1951569"/>
            <a:ext cx="211274" cy="218510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15748" y="3081938"/>
            <a:ext cx="760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 MHz</a:t>
            </a:r>
          </a:p>
        </p:txBody>
      </p:sp>
      <p:sp>
        <p:nvSpPr>
          <p:cNvPr id="41" name="Right Brace 40"/>
          <p:cNvSpPr/>
          <p:nvPr/>
        </p:nvSpPr>
        <p:spPr bwMode="auto">
          <a:xfrm rot="5400000">
            <a:off x="4263952" y="1489486"/>
            <a:ext cx="162072" cy="386263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940792" y="3514747"/>
            <a:ext cx="8627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16 MHz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05563" y="2141276"/>
            <a:ext cx="1266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Frequency</a:t>
            </a:r>
          </a:p>
        </p:txBody>
      </p:sp>
    </p:spTree>
    <p:extLst>
      <p:ext uri="{BB962C8B-B14F-4D97-AF65-F5344CB8AC3E}">
        <p14:creationId xmlns:p14="http://schemas.microsoft.com/office/powerpoint/2010/main" val="3577232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9822" y="3933056"/>
            <a:ext cx="7854626" cy="1369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Assuming that the PER target is 10%, it is reasonable to have a synchronization error target of 1%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 similar way as for the data performance, the gain by reducing the bandwidth 2x is around 1 dB, effectively meaning a 2 dB gain in link budget for a 2x increase in signal bandwidth due to increased TX power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– AWGN channel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02" y="1628800"/>
            <a:ext cx="2968895" cy="2232248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 bwMode="auto">
          <a:xfrm>
            <a:off x="177614" y="2783731"/>
            <a:ext cx="648072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705" y="1631293"/>
            <a:ext cx="2968895" cy="223224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574" y="1631451"/>
            <a:ext cx="2968895" cy="222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0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139" y="3986800"/>
            <a:ext cx="2968895" cy="223224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2" y="1635740"/>
            <a:ext cx="3123515" cy="234292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635739"/>
            <a:ext cx="3116095" cy="234292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791" y="1636893"/>
            <a:ext cx="3123515" cy="234292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4143420"/>
            <a:ext cx="4968552" cy="20756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Synchronization error &lt; 1% at a PER of 10% gives required </a:t>
            </a:r>
            <a:r>
              <a:rPr lang="en-US" sz="2000" dirty="0" err="1"/>
              <a:t>syncwords</a:t>
            </a:r>
            <a:r>
              <a:rPr lang="en-US" sz="2000" dirty="0"/>
              <a:t> lengths of 24,40, and 64 bits, respectively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Using 64 bits at all times would mean a waste of 160us, corresponding to 20 bits in a 125 kb/s packet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 – AWGN - 13 sub-carriers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2026389" y="2492896"/>
            <a:ext cx="144016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3941367" y="2456371"/>
            <a:ext cx="144016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443166" y="2492896"/>
            <a:ext cx="144016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6626324" y="5379566"/>
            <a:ext cx="216024" cy="2880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V="1">
            <a:off x="6939125" y="5392266"/>
            <a:ext cx="216024" cy="2880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7389586" y="5394073"/>
            <a:ext cx="216024" cy="2880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19597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139" y="3989451"/>
            <a:ext cx="2968895" cy="222694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2" y="1635740"/>
            <a:ext cx="3123515" cy="234292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635739"/>
            <a:ext cx="3116095" cy="234292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791" y="1636893"/>
            <a:ext cx="3123515" cy="234292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4143420"/>
            <a:ext cx="4968552" cy="1369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Synchronization error &lt; 1% at a PER of 10% gives required </a:t>
            </a:r>
            <a:r>
              <a:rPr lang="en-US" sz="2000" dirty="0" err="1"/>
              <a:t>syncwords</a:t>
            </a:r>
            <a:r>
              <a:rPr lang="en-US" sz="2000" dirty="0"/>
              <a:t> lengths of 24,40, and 64 bits, respectively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change in signal bandwidth does not change the relative performance of synchronization and data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– AWGN – 52 sub-carriers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2407552" y="2469081"/>
            <a:ext cx="144016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4407026" y="2464318"/>
            <a:ext cx="144016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922793" y="2451254"/>
            <a:ext cx="144016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7715446" y="5365244"/>
            <a:ext cx="216024" cy="2880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V="1">
            <a:off x="7035181" y="5368673"/>
            <a:ext cx="216024" cy="2880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7305389" y="5378199"/>
            <a:ext cx="216024" cy="2880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8185244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053fcc88-ab49-4f69-87df-fc64cb0bf305</TermId>
        </TermInfo>
      </Terms>
    </EriCOLLCategoryTaxHTField0>
    <EriCOLLOrganizationUnit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BNET DURA PDU WCDMA ＆ MS RAN</TermName>
          <TermId xmlns="http://schemas.microsoft.com/office/infopath/2007/PartnerControls">4005b2b9-24ae-465f-85ea-efb8c08bab8a</TermId>
        </TermInfo>
      </Terms>
    </EriCOLLOrganizationUnitTaxHTField0>
    <AbstractOrSummary. xmlns="8ebea429-6d6d-4c7c-abb9-61a944d4e928" xsi:nil="true"/>
    <EriCOLLProcessTaxHTField0 xmlns="8ebea429-6d6d-4c7c-abb9-61a944d4e928">
      <Terms xmlns="http://schemas.microsoft.com/office/infopath/2007/PartnerControls"/>
    </EriCOLLProcessTaxHTField0>
    <EriCOLLCountryTaxHTField0 xmlns="8ebea429-6d6d-4c7c-abb9-61a944d4e928">
      <Terms xmlns="http://schemas.microsoft.com/office/infopath/2007/PartnerControls"/>
    </EriCOLLCountryTaxHTField0>
    <IconOverlay xmlns="http://schemas.microsoft.com/sharepoint/v4" xsi:nil="true"/>
    <TaxCatchAll xmlns="08b2df90-05d3-4030-90d4-c9feeb4a1cd9">
      <Value>2</Value>
      <Value>1</Value>
    </TaxCatchAll>
    <TaxKeywordTaxHTField xmlns="08b2df90-05d3-4030-90d4-c9feeb4a1cd9">
      <Terms xmlns="http://schemas.microsoft.com/office/infopath/2007/PartnerControls"/>
    </TaxKeywordTaxHTField>
    <EriCOLLProjectsTaxHTField0 xmlns="8ebea429-6d6d-4c7c-abb9-61a944d4e928">
      <Terms xmlns="http://schemas.microsoft.com/office/infopath/2007/PartnerControls"/>
    </EriCOLLProjectsTaxHTField0>
    <EriCOLLDate. xmlns="8ebea429-6d6d-4c7c-abb9-61a944d4e928" xsi:nil="true"/>
    <EriCOLLProductsTaxHTField0 xmlns="8ebea429-6d6d-4c7c-abb9-61a944d4e928">
      <Terms xmlns="http://schemas.microsoft.com/office/infopath/2007/PartnerControls"/>
    </EriCOLLProductsTaxHTField0>
    <Prepared. xmlns="8ebea429-6d6d-4c7c-abb9-61a944d4e928" xsi:nil="true"/>
    <EriCOLLCompetenceTaxHTField0 xmlns="8ebea429-6d6d-4c7c-abb9-61a944d4e928">
      <Terms xmlns="http://schemas.microsoft.com/office/infopath/2007/PartnerControls"/>
    </EriCOLLCompetenceTaxHTField0>
    <EriCOLLCustomerTaxHTField0 xmlns="08b2df90-05d3-4030-90d4-c9feeb4a1cd9">
      <Terms xmlns="http://schemas.microsoft.com/office/infopath/2007/PartnerControls"/>
    </EriCOLLCustomerTaxHTField0>
    <_dlc_DocId xmlns="08b2df90-05d3-4030-90d4-c9feeb4a1cd9">YEDTRNYQWVVS-1-715</_dlc_DocId>
    <_dlc_DocIdUrl xmlns="08b2df90-05d3-4030-90d4-c9feeb4a1cd9">
      <Url>https://ericoll.internal.ericsson.com/sites/Wi-Fi_Standardization/_layouts/DocIdRedir.aspx?ID=YEDTRNYQWVVS-1-715</Url>
      <Description>YEDTRNYQWVVS-1-715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F757F2A418C8C64986192B3F5011F983" ma:contentTypeVersion="8" ma:contentTypeDescription="EriCOLL Document Content Type" ma:contentTypeScope="" ma:versionID="5a91ce9b5e691e9b62f62bb34010d603">
  <xsd:schema xmlns:xsd="http://www.w3.org/2001/XMLSchema" xmlns:xs="http://www.w3.org/2001/XMLSchema" xmlns:p="http://schemas.microsoft.com/office/2006/metadata/properties" xmlns:ns2="08b2df90-05d3-4030-90d4-c9feeb4a1cd9" xmlns:ns3="8ebea429-6d6d-4c7c-abb9-61a944d4e928" xmlns:ns4="http://schemas.microsoft.com/sharepoint/v4" targetNamespace="http://schemas.microsoft.com/office/2006/metadata/properties" ma:root="true" ma:fieldsID="2e7ab7f62523a5e0a07f48d163e01cf3" ns2:_="" ns3:_="" ns4:_="">
    <xsd:import namespace="08b2df90-05d3-4030-90d4-c9feeb4a1cd9"/>
    <xsd:import namespace="8ebea429-6d6d-4c7c-abb9-61a944d4e92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75ad886-c84a-4a7f-aa80-7a98506ac7a4}" ma:internalName="TaxCatchAll" ma:showField="CatchAllData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75ad886-c84a-4a7f-aa80-7a98506ac7a4}" ma:internalName="TaxCatchAllLabel" ma:readOnly="true" ma:showField="CatchAllDataLabel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ea429-6d6d-4c7c-abb9-61a944d4e928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BNET DURA PDU WCDMA ＆ MS RAN|4005b2b9-24ae-465f-85ea-efb8c08bab8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Props1.xml><?xml version="1.0" encoding="utf-8"?>
<ds:datastoreItem xmlns:ds="http://schemas.openxmlformats.org/officeDocument/2006/customXml" ds:itemID="{75F01166-D271-4DA5-B5A2-2E6B4BD2E7C1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sharepoint/v4"/>
    <ds:schemaRef ds:uri="8ebea429-6d6d-4c7c-abb9-61a944d4e928"/>
    <ds:schemaRef ds:uri="08b2df90-05d3-4030-90d4-c9feeb4a1cd9"/>
  </ds:schemaRefs>
</ds:datastoreItem>
</file>

<file path=customXml/itemProps2.xml><?xml version="1.0" encoding="utf-8"?>
<ds:datastoreItem xmlns:ds="http://schemas.openxmlformats.org/officeDocument/2006/customXml" ds:itemID="{838918A6-DB74-4F8E-B32F-934CD4EBB90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8596548-479A-4B67-A247-F90870942D1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466F4A9-33E1-4525-84D2-B2FFB59A36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8ebea429-6d6d-4c7c-abb9-61a944d4e92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AE4A12CD-373C-4822-8C3F-78FC7E160CF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99806</TotalTime>
  <Words>1153</Words>
  <Application>Microsoft Office PowerPoint</Application>
  <PresentationFormat>On-screen Show (4:3)</PresentationFormat>
  <Paragraphs>206</Paragraphs>
  <Slides>19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 Unicode MS</vt:lpstr>
      <vt:lpstr>MS Gothic</vt:lpstr>
      <vt:lpstr>Arial</vt:lpstr>
      <vt:lpstr>Calibri</vt:lpstr>
      <vt:lpstr>Times New Roman</vt:lpstr>
      <vt:lpstr>802-11-Submission</vt:lpstr>
      <vt:lpstr>Document</vt:lpstr>
      <vt:lpstr>Impact of WUS Bandwidth on Synchronization Performance   </vt:lpstr>
      <vt:lpstr>Abstract</vt:lpstr>
      <vt:lpstr>Outline</vt:lpstr>
      <vt:lpstr>Motivation</vt:lpstr>
      <vt:lpstr>Model for receiver processing</vt:lpstr>
      <vt:lpstr>Varying the signal bandwidth</vt:lpstr>
      <vt:lpstr>Simulations – AWGN channel </vt:lpstr>
      <vt:lpstr>Example 1 – AWGN - 13 sub-carriers</vt:lpstr>
      <vt:lpstr>Example 2 – AWGN – 52 sub-carriers</vt:lpstr>
      <vt:lpstr>Simulations – TGn B/D channel </vt:lpstr>
      <vt:lpstr>Example 3 – PER = 10% Manchester coding 125 kb/s</vt:lpstr>
      <vt:lpstr>Example 4 – PER = 10% Manchester coding + convolutional coding</vt:lpstr>
      <vt:lpstr>Example 5 – PER = 10% Manchester + conv. + 2x rep coding</vt:lpstr>
      <vt:lpstr>Example 6 – Comparing bandwidths</vt:lpstr>
      <vt:lpstr>Additional benefits</vt:lpstr>
      <vt:lpstr>Conclusions</vt:lpstr>
      <vt:lpstr>Straw Poll</vt:lpstr>
      <vt:lpstr>Straw Poll</vt:lpstr>
      <vt:lpstr>References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</dc:title>
  <dc:creator>leif.r.wilhelmsson@ericsson.com</dc:creator>
  <cp:lastModifiedBy>Dennis Sundman</cp:lastModifiedBy>
  <cp:revision>856</cp:revision>
  <cp:lastPrinted>1601-01-01T00:00:00Z</cp:lastPrinted>
  <dcterms:created xsi:type="dcterms:W3CDTF">2014-09-04T15:30:18Z</dcterms:created>
  <dcterms:modified xsi:type="dcterms:W3CDTF">2017-07-10T05:48:14Z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0x010100BB337192E63E44A7A744CE7393F41F4E00F757F2A418C8C64986192B3F5011F983</vt:lpwstr>
  </property>
  <property fmtid="{D5CDD505-2E9C-101B-9397-08002B2CF9AE}" pid="4" name="_dlc_DocIdItemGuid">
    <vt:lpwstr>e66cf3b4-fbcb-48b6-9f65-1a3ea08aec46</vt:lpwstr>
  </property>
  <property fmtid="{D5CDD505-2E9C-101B-9397-08002B2CF9AE}" pid="5" name="EriCOLLProjects">
    <vt:lpwstr/>
  </property>
  <property fmtid="{D5CDD505-2E9C-101B-9397-08002B2CF9AE}" pid="6" name="EriCOLLCategory">
    <vt:lpwstr>1;#Development|053fcc88-ab49-4f69-87df-fc64cb0bf305</vt:lpwstr>
  </property>
  <property fmtid="{D5CDD505-2E9C-101B-9397-08002B2CF9AE}" pid="7" name="TaxKeyword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OrganizationUnit">
    <vt:lpwstr>2;#BNET DURA PDU WCDMA ＆ MS RAN|4005b2b9-24ae-465f-85ea-efb8c08bab8a</vt:lpwstr>
  </property>
  <property fmtid="{D5CDD505-2E9C-101B-9397-08002B2CF9AE}" pid="12" name="EriCOLLCustomer">
    <vt:lpwstr/>
  </property>
  <property fmtid="{D5CDD505-2E9C-101B-9397-08002B2CF9AE}" pid="13" name="EriCOLLProducts">
    <vt:lpwstr/>
  </property>
</Properties>
</file>