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1" r:id="rId6"/>
  </p:sldMasterIdLst>
  <p:notesMasterIdLst>
    <p:notesMasterId r:id="rId28"/>
  </p:notesMasterIdLst>
  <p:handoutMasterIdLst>
    <p:handoutMasterId r:id="rId29"/>
  </p:handoutMasterIdLst>
  <p:sldIdLst>
    <p:sldId id="256" r:id="rId7"/>
    <p:sldId id="395" r:id="rId8"/>
    <p:sldId id="324" r:id="rId9"/>
    <p:sldId id="486" r:id="rId10"/>
    <p:sldId id="487" r:id="rId11"/>
    <p:sldId id="503" r:id="rId12"/>
    <p:sldId id="480" r:id="rId13"/>
    <p:sldId id="488" r:id="rId14"/>
    <p:sldId id="495" r:id="rId15"/>
    <p:sldId id="494" r:id="rId16"/>
    <p:sldId id="498" r:id="rId17"/>
    <p:sldId id="490" r:id="rId18"/>
    <p:sldId id="489" r:id="rId19"/>
    <p:sldId id="500" r:id="rId20"/>
    <p:sldId id="501" r:id="rId21"/>
    <p:sldId id="497" r:id="rId22"/>
    <p:sldId id="504" r:id="rId23"/>
    <p:sldId id="502" r:id="rId24"/>
    <p:sldId id="485" r:id="rId25"/>
    <p:sldId id="493" r:id="rId26"/>
    <p:sldId id="326"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ng Wang" initials="MW" lastIdx="6" clrIdx="0"/>
  <p:cmAuthor id="1" name="Leif Wilhelmsson R" initials="LWR" lastIdx="3" clrIdx="1"/>
  <p:cmAuthor id="2" name="Miguel Lopez M" initials="MLM" lastIdx="5" clrIdx="2">
    <p:extLst>
      <p:ext uri="{19B8F6BF-5375-455C-9EA6-DF929625EA0E}">
        <p15:presenceInfo xmlns:p15="http://schemas.microsoft.com/office/powerpoint/2012/main" userId="S-1-5-21-1538607324-3213881460-940295383-3433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215" autoAdjust="0"/>
    <p:restoredTop sz="70664" autoAdjust="0"/>
  </p:normalViewPr>
  <p:slideViewPr>
    <p:cSldViewPr>
      <p:cViewPr varScale="1">
        <p:scale>
          <a:sx n="49" d="100"/>
          <a:sy n="49" d="100"/>
        </p:scale>
        <p:origin x="912" y="36"/>
      </p:cViewPr>
      <p:guideLst>
        <p:guide orient="horz" pos="2160"/>
        <p:guide pos="2880"/>
      </p:guideLst>
    </p:cSldViewPr>
  </p:slideViewPr>
  <p:outlineViewPr>
    <p:cViewPr varScale="1">
      <p:scale>
        <a:sx n="170" d="200"/>
        <a:sy n="170" d="200"/>
      </p:scale>
      <p:origin x="126" y="61272"/>
    </p:cViewPr>
  </p:outlineViewPr>
  <p:notesTextViewPr>
    <p:cViewPr>
      <p:scale>
        <a:sx n="150" d="100"/>
        <a:sy n="150" d="100"/>
      </p:scale>
      <p:origin x="0" y="0"/>
    </p:cViewPr>
  </p:notesTextViewPr>
  <p:sorterViewPr>
    <p:cViewPr>
      <p:scale>
        <a:sx n="100" d="100"/>
        <a:sy n="100" d="100"/>
      </p:scale>
      <p:origin x="0" y="0"/>
    </p:cViewPr>
  </p:sorterViewPr>
  <p:notesViewPr>
    <p:cSldViewPr>
      <p:cViewPr varScale="1">
        <p:scale>
          <a:sx n="55" d="100"/>
          <a:sy n="55" d="100"/>
        </p:scale>
        <p:origin x="-288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commentAuthors" Target="commentAuthors.xml"/><Relationship Id="rId35"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18AAF50B-AB90-46E1-BD0F-DE5552DE9CF9}" type="datetime1">
              <a:rPr lang="sv-SE" smtClean="0"/>
              <a:t>2017-07-10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Leif Wilhelmsson, Ericsson</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6344850B-9CB1-4137-8B4D-79D3065CC94D}" type="datetime1">
              <a:rPr lang="sv-SE" smtClean="0"/>
              <a:t>2017-07-10</a:t>
            </a:fld>
            <a:endParaRPr lang="en-US"/>
          </a:p>
        </p:txBody>
      </p:sp>
      <p:sp>
        <p:nvSpPr>
          <p:cNvPr id="2052" name="Rectangle 4"/>
          <p:cNvSpPr>
            <a:spLocks noGrp="1" noRot="1" noChangeAspect="1" noChangeArrowheads="1"/>
          </p:cNvSpPr>
          <p:nvPr>
            <p:ph type="sldImg"/>
          </p:nvPr>
        </p:nvSpPr>
        <p:spPr bwMode="auto">
          <a:xfrm>
            <a:off x="1154113" y="701675"/>
            <a:ext cx="46243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Leif Wilhelmsson, Ericsson</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fld id="{A80D44D2-7DC0-4CDC-89CF-0FBA444B32D4}" type="datetime1">
              <a:rPr lang="sv-SE" smtClean="0"/>
              <a:t>2017-07-10</a:t>
            </a:fld>
            <a:endParaRPr lang="en-US" dirty="0"/>
          </a:p>
        </p:txBody>
      </p:sp>
      <p:sp>
        <p:nvSpPr>
          <p:cNvPr id="6" name="Rectangle 6"/>
          <p:cNvSpPr>
            <a:spLocks noGrp="1" noChangeArrowheads="1"/>
          </p:cNvSpPr>
          <p:nvPr>
            <p:ph type="ftr"/>
          </p:nvPr>
        </p:nvSpPr>
        <p:spPr>
          <a:ln/>
        </p:spPr>
        <p:txBody>
          <a:bodyPr/>
          <a:lstStyle/>
          <a:p>
            <a:r>
              <a:rPr lang="en-US" dirty="0"/>
              <a:t>Leif Wilhelmsson, Ericsson</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3" name="Header Placeholder 2"/>
          <p:cNvSpPr>
            <a:spLocks noGrp="1"/>
          </p:cNvSpPr>
          <p:nvPr>
            <p:ph type="hdr" idx="10"/>
          </p:nvPr>
        </p:nvSpPr>
        <p:spPr/>
        <p:txBody>
          <a:bodyPr/>
          <a:lstStyle/>
          <a:p>
            <a:r>
              <a:rPr lang="en-US" dirty="0"/>
              <a:t>doc.: ?</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5B03A805-5B70-4A0A-8AF0-C703012F72B0}" type="datetime1">
              <a:rPr lang="sv-SE" smtClean="0"/>
              <a:t>2017-07-10</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5949431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fld id="{EBBC3E59-5D62-4A5B-8854-E5A4B7C59CE4}" type="datetime1">
              <a:rPr lang="sv-SE" smtClean="0"/>
              <a:t>2017-07-10</a:t>
            </a:fld>
            <a:endParaRPr lang="en-US"/>
          </a:p>
        </p:txBody>
      </p:sp>
      <p:sp>
        <p:nvSpPr>
          <p:cNvPr id="6" name="Rectangle 6"/>
          <p:cNvSpPr>
            <a:spLocks noGrp="1" noChangeArrowheads="1"/>
          </p:cNvSpPr>
          <p:nvPr>
            <p:ph type="ftr"/>
          </p:nvPr>
        </p:nvSpPr>
        <p:spPr>
          <a:ln/>
        </p:spPr>
        <p:txBody>
          <a:bodyPr/>
          <a:lstStyle/>
          <a:p>
            <a:r>
              <a:rPr lang="en-US"/>
              <a:t>Leif Wilhelmsson, Ericsson</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2" name="Header Placeholder 1"/>
          <p:cNvSpPr>
            <a:spLocks noGrp="1"/>
          </p:cNvSpPr>
          <p:nvPr>
            <p:ph type="hdr" idx="10"/>
          </p:nvPr>
        </p:nvSpPr>
        <p:spPr/>
        <p:txBody>
          <a:bodyPr/>
          <a:lstStyle/>
          <a:p>
            <a:r>
              <a:rPr lang="en-US"/>
              <a:t>doc.: ?</a:t>
            </a:r>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a:t>
            </a:r>
          </a:p>
        </p:txBody>
      </p:sp>
      <p:sp>
        <p:nvSpPr>
          <p:cNvPr id="5" name="Date Placeholder 4"/>
          <p:cNvSpPr>
            <a:spLocks noGrp="1"/>
          </p:cNvSpPr>
          <p:nvPr>
            <p:ph type="dt" idx="11"/>
          </p:nvPr>
        </p:nvSpPr>
        <p:spPr/>
        <p:txBody>
          <a:bodyPr/>
          <a:lstStyle/>
          <a:p>
            <a:fld id="{323C9E3C-D091-4CF4-8C9E-F7AD5212489E}" type="datetime1">
              <a:rPr lang="sv-SE" smtClean="0"/>
              <a:t>2017-07-10</a:t>
            </a:fld>
            <a:endParaRPr lang="en-US" dirty="0"/>
          </a:p>
        </p:txBody>
      </p:sp>
      <p:sp>
        <p:nvSpPr>
          <p:cNvPr id="6" name="Footer Placeholder 5"/>
          <p:cNvSpPr>
            <a:spLocks noGrp="1"/>
          </p:cNvSpPr>
          <p:nvPr>
            <p:ph type="ftr" idx="12"/>
          </p:nvPr>
        </p:nvSpPr>
        <p:spPr/>
        <p:txBody>
          <a:bodyPr/>
          <a:lstStyle/>
          <a:p>
            <a:r>
              <a:rPr lang="en-US" dirty="0"/>
              <a:t>Leif Wilhelmsson, Ericsson</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470752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5E27C7FA-7A60-4581-AB53-3C23C5F493FE}" type="datetime1">
              <a:rPr lang="sv-SE" smtClean="0"/>
              <a:t>2017-07-10</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846694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C0EB3532-E8B0-40E5-AE00-E8D18306B002}" type="datetime1">
              <a:rPr lang="sv-SE" smtClean="0"/>
              <a:t>2017-07-10</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771762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38488706-C1C0-420C-A156-7377F154AFC2}" type="datetime1">
              <a:rPr lang="sv-SE" smtClean="0"/>
              <a:t>2017-07-10</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4053729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8310F305-6C4F-4F78-9391-D07D9599221F}" type="datetime1">
              <a:rPr lang="sv-SE" smtClean="0"/>
              <a:t>2017-07-10</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261362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F4DE58BF-8FBB-4C8E-BE60-A12D231DC62D}" type="datetime1">
              <a:rPr lang="sv-SE" smtClean="0"/>
              <a:t>2017-07-10</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163881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991C957E-1144-4CEB-915F-6DDF2840669D}" type="datetime1">
              <a:rPr lang="sv-SE" smtClean="0"/>
              <a:t>2017-07-10</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22301485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1997FF9F-4A7A-4152-9106-7077F0E2F11B}" type="datetime1">
              <a:rPr lang="sv-SE" smtClean="0"/>
              <a:t>2017-07-10</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767242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3"/>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178" indent="0" algn="ctr">
              <a:buNone/>
              <a:defRPr/>
            </a:lvl2pPr>
            <a:lvl3pPr marL="914354" indent="0" algn="ctr">
              <a:buNone/>
              <a:defRPr/>
            </a:lvl3pPr>
            <a:lvl4pPr marL="1371532" indent="0" algn="ctr">
              <a:buNone/>
              <a:defRPr/>
            </a:lvl4pPr>
            <a:lvl5pPr marL="1828709" indent="0" algn="ctr">
              <a:buNone/>
              <a:defRPr/>
            </a:lvl5pPr>
            <a:lvl6pPr marL="2285886" indent="0" algn="ctr">
              <a:buNone/>
              <a:defRPr/>
            </a:lvl6pPr>
            <a:lvl7pPr marL="2743062" indent="0" algn="ctr">
              <a:buNone/>
              <a:defRPr/>
            </a:lvl7pPr>
            <a:lvl8pPr marL="3200240" indent="0" algn="ctr">
              <a:buNone/>
              <a:defRPr/>
            </a:lvl8pPr>
            <a:lvl9pPr marL="3657418" indent="0" algn="ctr">
              <a:buNone/>
              <a:defRPr/>
            </a:lvl9pPr>
          </a:lstStyle>
          <a:p>
            <a:r>
              <a:rPr lang="en-US" dirty="0"/>
              <a:t>Click to edit Master subtitle style</a:t>
            </a:r>
            <a:endParaRPr lang="en-GB" dirty="0"/>
          </a:p>
        </p:txBody>
      </p:sp>
      <p:sp>
        <p:nvSpPr>
          <p:cNvPr id="4" name="Date Placeholder 3"/>
          <p:cNvSpPr>
            <a:spLocks noGrp="1"/>
          </p:cNvSpPr>
          <p:nvPr>
            <p:ph type="dt" idx="10"/>
          </p:nvPr>
        </p:nvSpPr>
        <p:spPr/>
        <p:txBody>
          <a:bodyPr/>
          <a:lstStyle>
            <a:lvl1pPr>
              <a:defRPr/>
            </a:lvl1pPr>
          </a:lstStyle>
          <a:p>
            <a:r>
              <a:rPr lang="en-US"/>
              <a:t>July 2017</a:t>
            </a:r>
            <a:endParaRPr lang="en-GB" dirty="0"/>
          </a:p>
        </p:txBody>
      </p:sp>
      <p:sp>
        <p:nvSpPr>
          <p:cNvPr id="5" name="Footer Placeholder 4"/>
          <p:cNvSpPr>
            <a:spLocks noGrp="1"/>
          </p:cNvSpPr>
          <p:nvPr>
            <p:ph type="ftr" idx="11"/>
          </p:nvPr>
        </p:nvSpPr>
        <p:spPr/>
        <p:txBody>
          <a:bodyPr/>
          <a:lstStyle>
            <a:lvl1pPr>
              <a:defRPr/>
            </a:lvl1pPr>
          </a:lstStyle>
          <a:p>
            <a:r>
              <a:rPr lang="fr-FR"/>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21"/>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354" algn="l"/>
                <a:tab pos="1828709" algn="l"/>
                <a:tab pos="2743062" algn="l"/>
                <a:tab pos="3657418" algn="l"/>
                <a:tab pos="4571772" algn="l"/>
                <a:tab pos="5486126" algn="l"/>
                <a:tab pos="6400480" algn="l"/>
                <a:tab pos="7314834" algn="l"/>
                <a:tab pos="8229189" algn="l"/>
                <a:tab pos="9143542" algn="l"/>
                <a:tab pos="10057898" algn="l"/>
              </a:tabLst>
              <a:defRPr sz="1200">
                <a:solidFill>
                  <a:srgbClr val="000000"/>
                </a:solidFill>
                <a:cs typeface="Arial Unicode MS" charset="0"/>
              </a:defRPr>
            </a:lvl1pPr>
          </a:lstStyle>
          <a:p>
            <a:r>
              <a:rPr lang="fr-FR"/>
              <a:t>Leif Wilhelmsson, Ericsson</a:t>
            </a:r>
            <a:endParaRPr lang="en-GB" dirty="0"/>
          </a:p>
        </p:txBody>
      </p:sp>
      <p:sp>
        <p:nvSpPr>
          <p:cNvPr id="12" name="Rectangle 3"/>
          <p:cNvSpPr>
            <a:spLocks noGrp="1" noChangeArrowheads="1"/>
          </p:cNvSpPr>
          <p:nvPr>
            <p:ph type="dt" idx="15"/>
          </p:nvPr>
        </p:nvSpPr>
        <p:spPr bwMode="auto">
          <a:xfrm>
            <a:off x="696914"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354" algn="l"/>
                <a:tab pos="1828709" algn="l"/>
                <a:tab pos="2743062" algn="l"/>
                <a:tab pos="3657418" algn="l"/>
                <a:tab pos="4571772" algn="l"/>
                <a:tab pos="5486126" algn="l"/>
                <a:tab pos="6400480" algn="l"/>
                <a:tab pos="7314834" algn="l"/>
                <a:tab pos="8229189" algn="l"/>
                <a:tab pos="9143542" algn="l"/>
                <a:tab pos="10057898" algn="l"/>
              </a:tabLst>
              <a:defRPr sz="1800" b="1">
                <a:solidFill>
                  <a:srgbClr val="000000"/>
                </a:solidFill>
                <a:cs typeface="Arial Unicode MS" charset="0"/>
              </a:defRPr>
            </a:lvl1pPr>
          </a:lstStyle>
          <a:p>
            <a:r>
              <a:rPr lang="en-US"/>
              <a:t>July 2017</a:t>
            </a:r>
            <a:endParaRPr lang="en-GB" dirty="0"/>
          </a:p>
        </p:txBody>
      </p:sp>
      <p:sp>
        <p:nvSpPr>
          <p:cNvPr id="5" name="Content Placeholder 4"/>
          <p:cNvSpPr>
            <a:spLocks noGrp="1"/>
          </p:cNvSpPr>
          <p:nvPr>
            <p:ph sz="quarter" idx="16"/>
          </p:nvPr>
        </p:nvSpPr>
        <p:spPr>
          <a:xfrm>
            <a:off x="7164388" y="6524625"/>
            <a:ext cx="914400" cy="91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19060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21"/>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354" algn="l"/>
                <a:tab pos="1828709" algn="l"/>
                <a:tab pos="2743062" algn="l"/>
                <a:tab pos="3657418" algn="l"/>
                <a:tab pos="4571772" algn="l"/>
                <a:tab pos="5486126" algn="l"/>
                <a:tab pos="6400480" algn="l"/>
                <a:tab pos="7314834" algn="l"/>
                <a:tab pos="8229189" algn="l"/>
                <a:tab pos="9143542" algn="l"/>
                <a:tab pos="10057898" algn="l"/>
              </a:tabLst>
              <a:defRPr sz="1200">
                <a:solidFill>
                  <a:srgbClr val="000000"/>
                </a:solidFill>
                <a:cs typeface="Arial Unicode MS" charset="0"/>
              </a:defRPr>
            </a:lvl1pPr>
          </a:lstStyle>
          <a:p>
            <a:r>
              <a:rPr lang="fr-FR"/>
              <a:t>Leif Wilhelmsson, Ericsson</a:t>
            </a:r>
            <a:endParaRPr lang="en-GB" dirty="0"/>
          </a:p>
        </p:txBody>
      </p:sp>
      <p:sp>
        <p:nvSpPr>
          <p:cNvPr id="12" name="Rectangle 3"/>
          <p:cNvSpPr>
            <a:spLocks noGrp="1" noChangeArrowheads="1"/>
          </p:cNvSpPr>
          <p:nvPr>
            <p:ph type="dt" idx="15"/>
          </p:nvPr>
        </p:nvSpPr>
        <p:spPr bwMode="auto">
          <a:xfrm>
            <a:off x="696914"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354" algn="l"/>
                <a:tab pos="1828709" algn="l"/>
                <a:tab pos="2743062" algn="l"/>
                <a:tab pos="3657418" algn="l"/>
                <a:tab pos="4571772" algn="l"/>
                <a:tab pos="5486126" algn="l"/>
                <a:tab pos="6400480" algn="l"/>
                <a:tab pos="7314834" algn="l"/>
                <a:tab pos="8229189" algn="l"/>
                <a:tab pos="9143542" algn="l"/>
                <a:tab pos="10057898" algn="l"/>
              </a:tabLst>
              <a:defRPr sz="1800" b="1">
                <a:solidFill>
                  <a:srgbClr val="000000"/>
                </a:solidFill>
                <a:cs typeface="Arial Unicode MS" charset="0"/>
              </a:defRPr>
            </a:lvl1pPr>
          </a:lstStyle>
          <a:p>
            <a:r>
              <a:rPr lang="en-US"/>
              <a:t>July 2017</a:t>
            </a:r>
            <a:endParaRPr lang="en-GB" dirty="0"/>
          </a:p>
        </p:txBody>
      </p:sp>
    </p:spTree>
    <p:extLst>
      <p:ext uri="{BB962C8B-B14F-4D97-AF65-F5344CB8AC3E}">
        <p14:creationId xmlns:p14="http://schemas.microsoft.com/office/powerpoint/2010/main" val="1066391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8"/>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178" indent="0">
              <a:buNone/>
              <a:defRPr sz="1800"/>
            </a:lvl2pPr>
            <a:lvl3pPr marL="914354" indent="0">
              <a:buNone/>
              <a:defRPr sz="1600"/>
            </a:lvl3pPr>
            <a:lvl4pPr marL="1371532" indent="0">
              <a:buNone/>
              <a:defRPr sz="1400"/>
            </a:lvl4pPr>
            <a:lvl5pPr marL="1828709" indent="0">
              <a:buNone/>
              <a:defRPr sz="1400"/>
            </a:lvl5pPr>
            <a:lvl6pPr marL="2285886" indent="0">
              <a:buNone/>
              <a:defRPr sz="1400"/>
            </a:lvl6pPr>
            <a:lvl7pPr marL="2743062" indent="0">
              <a:buNone/>
              <a:defRPr sz="1400"/>
            </a:lvl7pPr>
            <a:lvl8pPr marL="3200240" indent="0">
              <a:buNone/>
              <a:defRPr sz="1400"/>
            </a:lvl8pPr>
            <a:lvl9pPr marL="3657418"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2017</a:t>
            </a:r>
            <a:endParaRPr lang="en-GB" dirty="0"/>
          </a:p>
        </p:txBody>
      </p:sp>
      <p:sp>
        <p:nvSpPr>
          <p:cNvPr id="5" name="Footer Placeholder 4"/>
          <p:cNvSpPr>
            <a:spLocks noGrp="1"/>
          </p:cNvSpPr>
          <p:nvPr>
            <p:ph type="ftr" idx="11"/>
          </p:nvPr>
        </p:nvSpPr>
        <p:spPr/>
        <p:txBody>
          <a:bodyPr/>
          <a:lstStyle>
            <a:lvl1pPr>
              <a:defRPr/>
            </a:lvl1pPr>
          </a:lstStyle>
          <a:p>
            <a:r>
              <a:rPr lang="fr-FR"/>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685802" y="1981201"/>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2017</a:t>
            </a:r>
            <a:endParaRPr lang="en-US" dirty="0"/>
          </a:p>
        </p:txBody>
      </p:sp>
      <p:sp>
        <p:nvSpPr>
          <p:cNvPr id="6" name="Footer Placeholder 5"/>
          <p:cNvSpPr>
            <a:spLocks noGrp="1"/>
          </p:cNvSpPr>
          <p:nvPr>
            <p:ph type="ftr" idx="11"/>
          </p:nvPr>
        </p:nvSpPr>
        <p:spPr/>
        <p:txBody>
          <a:bodyPr/>
          <a:lstStyle>
            <a:lvl1pPr>
              <a:defRPr/>
            </a:lvl1pPr>
          </a:lstStyle>
          <a:p>
            <a:r>
              <a:rPr lang="fr-FR"/>
              <a:t>Leif Wilhelmsson, Ericsson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2017</a:t>
            </a:r>
            <a:endParaRPr lang="en-GB" dirty="0"/>
          </a:p>
        </p:txBody>
      </p:sp>
      <p:sp>
        <p:nvSpPr>
          <p:cNvPr id="8" name="Footer Placeholder 7"/>
          <p:cNvSpPr>
            <a:spLocks noGrp="1"/>
          </p:cNvSpPr>
          <p:nvPr>
            <p:ph type="ftr" idx="11"/>
          </p:nvPr>
        </p:nvSpPr>
        <p:spPr>
          <a:xfrm>
            <a:off x="5643570" y="6475421"/>
            <a:ext cx="2898768" cy="180975"/>
          </a:xfrm>
        </p:spPr>
        <p:txBody>
          <a:bodyPr/>
          <a:lstStyle>
            <a:lvl1pPr>
              <a:defRPr/>
            </a:lvl1pPr>
          </a:lstStyle>
          <a:p>
            <a:r>
              <a:rPr lang="fr-FR"/>
              <a:t>Leif Wilhelmsson,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Date Placeholder 2"/>
          <p:cNvSpPr>
            <a:spLocks noGrp="1"/>
          </p:cNvSpPr>
          <p:nvPr>
            <p:ph type="dt" idx="10"/>
          </p:nvPr>
        </p:nvSpPr>
        <p:spPr/>
        <p:txBody>
          <a:bodyPr/>
          <a:lstStyle>
            <a:lvl1pPr>
              <a:defRPr/>
            </a:lvl1pPr>
          </a:lstStyle>
          <a:p>
            <a:r>
              <a:rPr lang="en-US"/>
              <a:t>July 2017</a:t>
            </a:r>
            <a:endParaRPr lang="en-GB" dirty="0"/>
          </a:p>
        </p:txBody>
      </p:sp>
      <p:sp>
        <p:nvSpPr>
          <p:cNvPr id="4" name="Footer Placeholder 3"/>
          <p:cNvSpPr>
            <a:spLocks noGrp="1"/>
          </p:cNvSpPr>
          <p:nvPr>
            <p:ph type="ftr" idx="11"/>
          </p:nvPr>
        </p:nvSpPr>
        <p:spPr/>
        <p:txBody>
          <a:bodyPr/>
          <a:lstStyle>
            <a:lvl1pPr>
              <a:defRPr/>
            </a:lvl1pPr>
          </a:lstStyle>
          <a:p>
            <a:r>
              <a:rPr lang="fr-FR"/>
              <a:t>Leif Wilhelmsson, Ericsson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2017</a:t>
            </a:r>
            <a:endParaRPr lang="en-GB" dirty="0"/>
          </a:p>
        </p:txBody>
      </p:sp>
      <p:sp>
        <p:nvSpPr>
          <p:cNvPr id="3" name="Footer Placeholder 2"/>
          <p:cNvSpPr>
            <a:spLocks noGrp="1"/>
          </p:cNvSpPr>
          <p:nvPr>
            <p:ph type="ftr" idx="11"/>
          </p:nvPr>
        </p:nvSpPr>
        <p:spPr/>
        <p:txBody>
          <a:bodyPr/>
          <a:lstStyle>
            <a:lvl1pPr>
              <a:defRPr/>
            </a:lvl1pPr>
          </a:lstStyle>
          <a:p>
            <a:r>
              <a:rPr lang="fr-FR"/>
              <a:t>Leif Wilhelmsson, Ericsson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2017</a:t>
            </a:r>
            <a:endParaRPr lang="en-GB" dirty="0"/>
          </a:p>
        </p:txBody>
      </p:sp>
      <p:sp>
        <p:nvSpPr>
          <p:cNvPr id="5" name="Footer Placeholder 4"/>
          <p:cNvSpPr>
            <a:spLocks noGrp="1"/>
          </p:cNvSpPr>
          <p:nvPr>
            <p:ph type="ftr" idx="11"/>
          </p:nvPr>
        </p:nvSpPr>
        <p:spPr/>
        <p:txBody>
          <a:bodyPr/>
          <a:lstStyle>
            <a:lvl1pPr>
              <a:defRPr/>
            </a:lvl1pPr>
          </a:lstStyle>
          <a:p>
            <a:r>
              <a:rPr lang="fr-FR"/>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2" y="685808"/>
            <a:ext cx="1941513" cy="5408613"/>
          </a:xfrm>
        </p:spPr>
        <p:txBody>
          <a:bodyPr vert="eaVert"/>
          <a:lstStyle/>
          <a:p>
            <a:r>
              <a:rPr lang="en-US" dirty="0"/>
              <a:t>Click to edit Master title style</a:t>
            </a:r>
            <a:endParaRPr lang="en-GB" dirty="0"/>
          </a:p>
        </p:txBody>
      </p:sp>
      <p:sp>
        <p:nvSpPr>
          <p:cNvPr id="3" name="Vertical Text Placeholder 2"/>
          <p:cNvSpPr>
            <a:spLocks noGrp="1"/>
          </p:cNvSpPr>
          <p:nvPr>
            <p:ph type="body" orient="vert" idx="1"/>
          </p:nvPr>
        </p:nvSpPr>
        <p:spPr>
          <a:xfrm>
            <a:off x="685800" y="685808"/>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2017</a:t>
            </a:r>
            <a:endParaRPr lang="en-GB" dirty="0"/>
          </a:p>
        </p:txBody>
      </p:sp>
      <p:sp>
        <p:nvSpPr>
          <p:cNvPr id="5" name="Footer Placeholder 4"/>
          <p:cNvSpPr>
            <a:spLocks noGrp="1"/>
          </p:cNvSpPr>
          <p:nvPr>
            <p:ph type="ftr" idx="11"/>
          </p:nvPr>
        </p:nvSpPr>
        <p:spPr/>
        <p:txBody>
          <a:bodyPr/>
          <a:lstStyle>
            <a:lvl1pPr>
              <a:defRPr/>
            </a:lvl1pPr>
          </a:lstStyle>
          <a:p>
            <a:r>
              <a:rPr lang="fr-FR"/>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2" y="685808"/>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2"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4"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354" algn="l"/>
                <a:tab pos="1828709" algn="l"/>
                <a:tab pos="2743062" algn="l"/>
                <a:tab pos="3657418" algn="l"/>
                <a:tab pos="4571772" algn="l"/>
                <a:tab pos="5486126" algn="l"/>
                <a:tab pos="6400480" algn="l"/>
                <a:tab pos="7314834" algn="l"/>
                <a:tab pos="8229189" algn="l"/>
                <a:tab pos="9143542" algn="l"/>
                <a:tab pos="10057898" algn="l"/>
              </a:tabLst>
              <a:defRPr sz="1800" b="1">
                <a:solidFill>
                  <a:srgbClr val="000000"/>
                </a:solidFill>
                <a:cs typeface="Arial Unicode MS" charset="0"/>
              </a:defRPr>
            </a:lvl1pPr>
          </a:lstStyle>
          <a:p>
            <a:r>
              <a:rPr lang="en-US"/>
              <a:t>July 2017</a:t>
            </a:r>
            <a:endParaRPr lang="en-GB" dirty="0"/>
          </a:p>
        </p:txBody>
      </p:sp>
      <p:sp>
        <p:nvSpPr>
          <p:cNvPr id="1028" name="Rectangle 4"/>
          <p:cNvSpPr>
            <a:spLocks noGrp="1" noChangeArrowheads="1"/>
          </p:cNvSpPr>
          <p:nvPr>
            <p:ph type="ftr"/>
          </p:nvPr>
        </p:nvSpPr>
        <p:spPr bwMode="auto">
          <a:xfrm>
            <a:off x="5357818" y="6475421"/>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354" algn="l"/>
                <a:tab pos="1828709" algn="l"/>
                <a:tab pos="2743062" algn="l"/>
                <a:tab pos="3657418" algn="l"/>
                <a:tab pos="4571772" algn="l"/>
                <a:tab pos="5486126" algn="l"/>
                <a:tab pos="6400480" algn="l"/>
                <a:tab pos="7314834" algn="l"/>
                <a:tab pos="8229189" algn="l"/>
                <a:tab pos="9143542" algn="l"/>
                <a:tab pos="10057898" algn="l"/>
              </a:tabLst>
              <a:defRPr sz="1200">
                <a:solidFill>
                  <a:srgbClr val="000000"/>
                </a:solidFill>
                <a:cs typeface="Arial Unicode MS" charset="0"/>
              </a:defRPr>
            </a:lvl1pPr>
          </a:lstStyle>
          <a:p>
            <a:r>
              <a:rPr lang="fr-FR"/>
              <a:t>Leif Wilhelmsson, Ericsson</a:t>
            </a:r>
            <a:endParaRPr lang="en-GB" dirty="0"/>
          </a:p>
        </p:txBody>
      </p:sp>
      <p:sp>
        <p:nvSpPr>
          <p:cNvPr id="1029" name="Rectangle 5"/>
          <p:cNvSpPr>
            <a:spLocks noGrp="1" noChangeArrowheads="1"/>
          </p:cNvSpPr>
          <p:nvPr>
            <p:ph type="sldNum"/>
          </p:nvPr>
        </p:nvSpPr>
        <p:spPr bwMode="auto">
          <a:xfrm>
            <a:off x="4344992" y="6475421"/>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354" algn="l"/>
                <a:tab pos="1828709" algn="l"/>
                <a:tab pos="2743062" algn="l"/>
                <a:tab pos="3657418" algn="l"/>
                <a:tab pos="4571772" algn="l"/>
                <a:tab pos="5486126" algn="l"/>
                <a:tab pos="6400480" algn="l"/>
                <a:tab pos="7314834" algn="l"/>
                <a:tab pos="8229189" algn="l"/>
                <a:tab pos="9143542" algn="l"/>
                <a:tab pos="10057898"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684217" y="6475415"/>
            <a:ext cx="718145" cy="184666"/>
          </a:xfrm>
          <a:prstGeom prst="rect">
            <a:avLst/>
          </a:prstGeom>
          <a:noFill/>
          <a:ln w="9525">
            <a:noFill/>
            <a:round/>
            <a:headEnd/>
            <a:tailEnd/>
          </a:ln>
          <a:effectLst/>
        </p:spPr>
        <p:txBody>
          <a:bodyPr wrap="none" lIns="0" tIns="0" rIns="0" bIns="0">
            <a:spAutoFit/>
          </a:bodyPr>
          <a:lstStyle/>
          <a:p>
            <a:pPr>
              <a:tabLst>
                <a:tab pos="0" algn="l"/>
                <a:tab pos="914354" algn="l"/>
                <a:tab pos="1828709" algn="l"/>
                <a:tab pos="2743062" algn="l"/>
                <a:tab pos="3657418" algn="l"/>
                <a:tab pos="4571772" algn="l"/>
                <a:tab pos="5486126" algn="l"/>
                <a:tab pos="6400480" algn="l"/>
                <a:tab pos="7314834" algn="l"/>
                <a:tab pos="8229189" algn="l"/>
                <a:tab pos="9143542" algn="l"/>
                <a:tab pos="10057898"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39"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354" algn="l"/>
                <a:tab pos="1828709" algn="l"/>
                <a:tab pos="2743062" algn="l"/>
                <a:tab pos="3657418" algn="l"/>
                <a:tab pos="4571772" algn="l"/>
                <a:tab pos="5486126" algn="l"/>
                <a:tab pos="6400480" algn="l"/>
                <a:tab pos="7314834" algn="l"/>
                <a:tab pos="8229189" algn="l"/>
                <a:tab pos="9143542" algn="l"/>
                <a:tab pos="10057898"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802.11-17/1017r1</a:t>
            </a:r>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2" r:id="rId10"/>
    <p:sldLayoutId id="2147483714" r:id="rId11"/>
  </p:sldLayoutIdLst>
  <p:hf hdr="0"/>
  <p:txStyles>
    <p:titleStyle>
      <a:lvl1pPr algn="ctr" defTabSz="449239"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13" indent="-285737" algn="ctr" defTabSz="449239"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2942" indent="-228589" algn="ctr" defTabSz="449239"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120" indent="-228589" algn="ctr" defTabSz="449239"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298" indent="-228589" algn="ctr" defTabSz="449239"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474" indent="-228589" algn="ctr" defTabSz="449239"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652" indent="-228589" algn="ctr" defTabSz="449239"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8829" indent="-228589" algn="ctr" defTabSz="449239"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006" indent="-228589" algn="ctr" defTabSz="449239"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882" indent="-342882" algn="l" defTabSz="449239"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13" indent="-285737" algn="l" defTabSz="449239"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2942" indent="-228589" algn="l" defTabSz="449239" rtl="0" eaLnBrk="1" fontAlgn="base" hangingPunct="1">
        <a:spcBef>
          <a:spcPts val="451"/>
        </a:spcBef>
        <a:spcAft>
          <a:spcPct val="0"/>
        </a:spcAft>
        <a:buClr>
          <a:srgbClr val="000000"/>
        </a:buClr>
        <a:buSzPct val="100000"/>
        <a:buFont typeface="Times New Roman" pitchFamily="16" charset="0"/>
        <a:defRPr>
          <a:solidFill>
            <a:srgbClr val="000000"/>
          </a:solidFill>
          <a:latin typeface="+mn-lt"/>
          <a:ea typeface="+mn-ea"/>
        </a:defRPr>
      </a:lvl3pPr>
      <a:lvl4pPr marL="1600120" indent="-228589" algn="l" defTabSz="449239"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298" indent="-228589" algn="l" defTabSz="449239"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474" indent="-228589" algn="l" defTabSz="449239"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652" indent="-228589" algn="l" defTabSz="449239"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8829" indent="-228589" algn="l" defTabSz="449239"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006" indent="-228589" algn="l" defTabSz="449239"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12" Type="http://schemas.openxmlformats.org/officeDocument/2006/relationships/image" Target="../media/image11.emf"/><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emf"/><Relationship Id="rId11" Type="http://schemas.openxmlformats.org/officeDocument/2006/relationships/image" Target="../media/image10.emf"/><Relationship Id="rId5" Type="http://schemas.openxmlformats.org/officeDocument/2006/relationships/image" Target="../media/image4.emf"/><Relationship Id="rId10" Type="http://schemas.openxmlformats.org/officeDocument/2006/relationships/image" Target="../media/image9.emf"/><Relationship Id="rId4" Type="http://schemas.openxmlformats.org/officeDocument/2006/relationships/image" Target="../media/image3.emf"/><Relationship Id="rId9" Type="http://schemas.openxmlformats.org/officeDocument/2006/relationships/image" Target="../media/image8.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7.emf"/><Relationship Id="rId7" Type="http://schemas.openxmlformats.org/officeDocument/2006/relationships/image" Target="../media/image21.emf"/><Relationship Id="rId2" Type="http://schemas.openxmlformats.org/officeDocument/2006/relationships/image" Target="../media/image16.emf"/><Relationship Id="rId1" Type="http://schemas.openxmlformats.org/officeDocument/2006/relationships/slideLayout" Target="../slideLayouts/slideLayout2.xml"/><Relationship Id="rId6" Type="http://schemas.openxmlformats.org/officeDocument/2006/relationships/image" Target="../media/image20.emf"/><Relationship Id="rId5" Type="http://schemas.openxmlformats.org/officeDocument/2006/relationships/image" Target="../media/image19.emf"/><Relationship Id="rId4" Type="http://schemas.openxmlformats.org/officeDocument/2006/relationships/image" Target="../media/image18.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12" Type="http://schemas.openxmlformats.org/officeDocument/2006/relationships/image" Target="../media/image11.em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emf"/><Relationship Id="rId11" Type="http://schemas.openxmlformats.org/officeDocument/2006/relationships/image" Target="../media/image10.emf"/><Relationship Id="rId5" Type="http://schemas.openxmlformats.org/officeDocument/2006/relationships/image" Target="../media/image4.emf"/><Relationship Id="rId10" Type="http://schemas.openxmlformats.org/officeDocument/2006/relationships/image" Target="../media/image9.emf"/><Relationship Id="rId4" Type="http://schemas.openxmlformats.org/officeDocument/2006/relationships/image" Target="../media/image3.emf"/><Relationship Id="rId9" Type="http://schemas.openxmlformats.org/officeDocument/2006/relationships/image" Target="../media/image8.emf"/></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5.emf"/><Relationship Id="rId4" Type="http://schemas.openxmlformats.org/officeDocument/2006/relationships/image" Target="../media/image1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3568" y="1354088"/>
            <a:ext cx="7772400" cy="1066800"/>
          </a:xfrm>
          <a:ln/>
        </p:spPr>
        <p:txBody>
          <a:bodyPr/>
          <a:lstStyle/>
          <a:p>
            <a:pPr>
              <a:tabLst>
                <a:tab pos="0" algn="l"/>
                <a:tab pos="914354" algn="l"/>
                <a:tab pos="1828709" algn="l"/>
                <a:tab pos="2743062" algn="l"/>
                <a:tab pos="3657418" algn="l"/>
                <a:tab pos="4571772" algn="l"/>
                <a:tab pos="5486126" algn="l"/>
                <a:tab pos="6400480" algn="l"/>
                <a:tab pos="7314834" algn="l"/>
                <a:tab pos="8229189" algn="l"/>
                <a:tab pos="9143542" algn="l"/>
                <a:tab pos="10057898" algn="l"/>
              </a:tabLst>
            </a:pPr>
            <a:r>
              <a:rPr lang="en-GB" dirty="0"/>
              <a:t>Variable signal bandwidth of the wake-up signal for enhanced WUR performance</a:t>
            </a:r>
            <a:br>
              <a:rPr lang="en-GB" dirty="0"/>
            </a:br>
            <a:br>
              <a:rPr lang="en-GB" dirty="0"/>
            </a:br>
            <a:r>
              <a:rPr lang="en-GB" dirty="0"/>
              <a:t> </a:t>
            </a:r>
          </a:p>
        </p:txBody>
      </p:sp>
      <p:sp>
        <p:nvSpPr>
          <p:cNvPr id="3074" name="Rectangle 2"/>
          <p:cNvSpPr>
            <a:spLocks noGrp="1" noChangeArrowheads="1"/>
          </p:cNvSpPr>
          <p:nvPr>
            <p:ph idx="1"/>
          </p:nvPr>
        </p:nvSpPr>
        <p:spPr>
          <a:xfrm>
            <a:off x="683568" y="2096026"/>
            <a:ext cx="7772400" cy="396875"/>
          </a:xfrm>
          <a:ln/>
        </p:spPr>
        <p:txBody>
          <a:bodyPr/>
          <a:lstStyle/>
          <a:p>
            <a:pPr algn="ctr">
              <a:spcBef>
                <a:spcPts val="500"/>
              </a:spcBef>
              <a:tabLst>
                <a:tab pos="912768" algn="l"/>
                <a:tab pos="1827122" algn="l"/>
                <a:tab pos="2741477" algn="l"/>
                <a:tab pos="3655831" algn="l"/>
                <a:tab pos="4570184" algn="l"/>
                <a:tab pos="5484539" algn="l"/>
                <a:tab pos="6398893" algn="l"/>
                <a:tab pos="7313248" algn="l"/>
                <a:tab pos="8227602" algn="l"/>
                <a:tab pos="9141957" algn="l"/>
                <a:tab pos="10056311" algn="l"/>
              </a:tabLst>
            </a:pPr>
            <a:r>
              <a:rPr lang="en-GB" sz="2000" dirty="0"/>
              <a:t>Date:</a:t>
            </a:r>
            <a:r>
              <a:rPr lang="en-GB" sz="2000" b="0" dirty="0"/>
              <a:t> 2017-07-10</a:t>
            </a:r>
          </a:p>
        </p:txBody>
      </p:sp>
      <p:sp>
        <p:nvSpPr>
          <p:cNvPr id="8" name="Slide Number Placeholder 5"/>
          <p:cNvSpPr>
            <a:spLocks noGrp="1"/>
          </p:cNvSpPr>
          <p:nvPr>
            <p:ph type="sldNum" idx="12"/>
          </p:nvPr>
        </p:nvSpPr>
        <p:spPr>
          <a:xfrm>
            <a:off x="4344993" y="6475421"/>
            <a:ext cx="528637" cy="363537"/>
          </a:xfrm>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1"/>
          </p:nvPr>
        </p:nvSpPr>
        <p:spPr>
          <a:xfrm>
            <a:off x="5500695" y="6475419"/>
            <a:ext cx="3041644" cy="180975"/>
          </a:xfrm>
        </p:spPr>
        <p:txBody>
          <a:bodyPr/>
          <a:lstStyle/>
          <a:p>
            <a:r>
              <a:rPr lang="fr-FR" dirty="0"/>
              <a:t>Leif Wilhelmsson, Ericsson</a:t>
            </a:r>
            <a:endParaRPr lang="en-GB" dirty="0"/>
          </a:p>
        </p:txBody>
      </p:sp>
      <p:sp>
        <p:nvSpPr>
          <p:cNvPr id="6" name="Date Placeholder 3"/>
          <p:cNvSpPr>
            <a:spLocks noGrp="1"/>
          </p:cNvSpPr>
          <p:nvPr>
            <p:ph type="dt" idx="10"/>
          </p:nvPr>
        </p:nvSpPr>
        <p:spPr>
          <a:xfrm>
            <a:off x="696917" y="333378"/>
            <a:ext cx="2303451" cy="273051"/>
          </a:xfrm>
        </p:spPr>
        <p:txBody>
          <a:bodyPr/>
          <a:lstStyle/>
          <a:p>
            <a:r>
              <a:rPr lang="en-US"/>
              <a:t>July 2017</a:t>
            </a:r>
            <a:endParaRPr lang="en-GB" dirty="0"/>
          </a:p>
        </p:txBody>
      </p:sp>
      <p:sp>
        <p:nvSpPr>
          <p:cNvPr id="3076" name="Rectangle 4"/>
          <p:cNvSpPr>
            <a:spLocks noChangeArrowheads="1"/>
          </p:cNvSpPr>
          <p:nvPr/>
        </p:nvSpPr>
        <p:spPr bwMode="auto">
          <a:xfrm>
            <a:off x="533400" y="2543944"/>
            <a:ext cx="1447800" cy="381000"/>
          </a:xfrm>
          <a:prstGeom prst="rect">
            <a:avLst/>
          </a:prstGeom>
          <a:noFill/>
          <a:ln w="9525">
            <a:noFill/>
            <a:round/>
            <a:headEnd/>
            <a:tailEnd/>
          </a:ln>
          <a:effectLst/>
        </p:spPr>
        <p:txBody>
          <a:bodyPr lIns="92160" tIns="46080" rIns="92160" bIns="46080"/>
          <a:lstStyle/>
          <a:p>
            <a:pPr>
              <a:spcBef>
                <a:spcPts val="500"/>
              </a:spcBef>
              <a:tabLst>
                <a:tab pos="342882" algn="l"/>
                <a:tab pos="1257238" algn="l"/>
                <a:tab pos="2171592" algn="l"/>
                <a:tab pos="3085946" algn="l"/>
                <a:tab pos="4000300" algn="l"/>
                <a:tab pos="4914654" algn="l"/>
                <a:tab pos="5829009" algn="l"/>
                <a:tab pos="6743362" algn="l"/>
                <a:tab pos="7657718" algn="l"/>
                <a:tab pos="8572072" algn="l"/>
                <a:tab pos="9486426" algn="l"/>
                <a:tab pos="10400780" algn="l"/>
              </a:tabLst>
            </a:pPr>
            <a:r>
              <a:rPr lang="en-GB" sz="2000" dirty="0">
                <a:solidFill>
                  <a:srgbClr val="000000"/>
                </a:solidFill>
              </a:rPr>
              <a:t>Authors:</a:t>
            </a:r>
          </a:p>
        </p:txBody>
      </p:sp>
      <p:graphicFrame>
        <p:nvGraphicFramePr>
          <p:cNvPr id="2" name="Object 1"/>
          <p:cNvGraphicFramePr>
            <a:graphicFrameLocks noChangeAspect="1"/>
          </p:cNvGraphicFramePr>
          <p:nvPr>
            <p:extLst>
              <p:ext uri="{D42A27DB-BD31-4B8C-83A1-F6EECF244321}">
                <p14:modId xmlns:p14="http://schemas.microsoft.com/office/powerpoint/2010/main" val="3408995339"/>
              </p:ext>
            </p:extLst>
          </p:nvPr>
        </p:nvGraphicFramePr>
        <p:xfrm>
          <a:off x="696918" y="3584580"/>
          <a:ext cx="8332787" cy="2868613"/>
        </p:xfrm>
        <a:graphic>
          <a:graphicData uri="http://schemas.openxmlformats.org/presentationml/2006/ole">
            <mc:AlternateContent xmlns:mc="http://schemas.openxmlformats.org/markup-compatibility/2006">
              <mc:Choice xmlns:v="urn:schemas-microsoft-com:vml" Requires="v">
                <p:oleObj spid="_x0000_s3835" name="Document" r:id="rId4" imgW="8135781" imgH="2796512" progId="Word.Document.8">
                  <p:embed/>
                </p:oleObj>
              </mc:Choice>
              <mc:Fallback>
                <p:oleObj name="Document" r:id="rId4" imgW="8135781" imgH="2796512" progId="Word.Document.8">
                  <p:embed/>
                  <p:pic>
                    <p:nvPicPr>
                      <p:cNvPr id="0" name="Object 5"/>
                      <p:cNvPicPr>
                        <a:picLocks noChangeAspect="1" noChangeArrowheads="1"/>
                      </p:cNvPicPr>
                      <p:nvPr/>
                    </p:nvPicPr>
                    <p:blipFill>
                      <a:blip r:embed="rId5"/>
                      <a:srcRect/>
                      <a:stretch>
                        <a:fillRect/>
                      </a:stretch>
                    </p:blipFill>
                    <p:spPr bwMode="auto">
                      <a:xfrm>
                        <a:off x="696918" y="3584580"/>
                        <a:ext cx="8332787" cy="2868613"/>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5608" y="3605419"/>
            <a:ext cx="7928845" cy="2161357"/>
          </a:xfrm>
        </p:spPr>
        <p:txBody>
          <a:bodyPr/>
          <a:lstStyle/>
          <a:p>
            <a:pPr>
              <a:buFont typeface="Arial" panose="020B0604020202020204" pitchFamily="34" charset="0"/>
              <a:buChar char="•"/>
            </a:pPr>
            <a:r>
              <a:rPr lang="en-US" dirty="0"/>
              <a:t>The reason why increasing the (noise) bandwidth of the CSF does not decrease the performance correspondingly is due to the LPF in the detector</a:t>
            </a:r>
          </a:p>
          <a:p>
            <a:pPr>
              <a:buFont typeface="Arial" panose="020B0604020202020204" pitchFamily="34" charset="0"/>
              <a:buChar char="•"/>
            </a:pPr>
            <a:r>
              <a:rPr lang="en-US" dirty="0"/>
              <a:t>The LPF still removes part of the noise power, although the signal is passed through a non-linear component</a:t>
            </a:r>
          </a:p>
          <a:p>
            <a:pPr>
              <a:buFont typeface="Arial" panose="020B0604020202020204" pitchFamily="34" charset="0"/>
              <a:buChar char="•"/>
            </a:pPr>
            <a:r>
              <a:rPr lang="en-US" dirty="0"/>
              <a:t>The BW of the LPF is determined by the data rate, not by the signal bandwidth, and is here 150 kHz</a:t>
            </a:r>
          </a:p>
        </p:txBody>
      </p:sp>
      <p:sp>
        <p:nvSpPr>
          <p:cNvPr id="3" name="Title 2"/>
          <p:cNvSpPr>
            <a:spLocks noGrp="1"/>
          </p:cNvSpPr>
          <p:nvPr>
            <p:ph type="title"/>
          </p:nvPr>
        </p:nvSpPr>
        <p:spPr/>
        <p:txBody>
          <a:bodyPr/>
          <a:lstStyle/>
          <a:p>
            <a:r>
              <a:rPr lang="en-US" dirty="0"/>
              <a:t>Simulations – Explanation</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10</a:t>
            </a:fld>
            <a:endParaRPr lang="en-GB"/>
          </a:p>
        </p:txBody>
      </p:sp>
      <p:sp>
        <p:nvSpPr>
          <p:cNvPr id="7" name="Isosceles Triangle 6"/>
          <p:cNvSpPr/>
          <p:nvPr/>
        </p:nvSpPr>
        <p:spPr bwMode="auto">
          <a:xfrm rot="5400000">
            <a:off x="4209504" y="1656213"/>
            <a:ext cx="504056" cy="504056"/>
          </a:xfrm>
          <a:prstGeom prst="triangl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cxnSp>
        <p:nvCxnSpPr>
          <p:cNvPr id="8" name="Straight Connector 7"/>
          <p:cNvCxnSpPr>
            <a:cxnSpLocks/>
          </p:cNvCxnSpPr>
          <p:nvPr/>
        </p:nvCxnSpPr>
        <p:spPr bwMode="auto">
          <a:xfrm>
            <a:off x="4713560" y="1656213"/>
            <a:ext cx="0" cy="504056"/>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9" name="Straight Arrow Connector 8"/>
          <p:cNvCxnSpPr>
            <a:cxnSpLocks/>
          </p:cNvCxnSpPr>
          <p:nvPr/>
        </p:nvCxnSpPr>
        <p:spPr bwMode="auto">
          <a:xfrm>
            <a:off x="3140818" y="1922280"/>
            <a:ext cx="1068691"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10" name="Straight Arrow Connector 9"/>
          <p:cNvCxnSpPr>
            <a:cxnSpLocks/>
          </p:cNvCxnSpPr>
          <p:nvPr/>
        </p:nvCxnSpPr>
        <p:spPr bwMode="auto">
          <a:xfrm>
            <a:off x="4713560" y="1922280"/>
            <a:ext cx="576064"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11" name="TextBox 10"/>
          <p:cNvSpPr txBox="1"/>
          <p:nvPr/>
        </p:nvSpPr>
        <p:spPr>
          <a:xfrm>
            <a:off x="4145107" y="1796093"/>
            <a:ext cx="574196" cy="215444"/>
          </a:xfrm>
          <a:prstGeom prst="rect">
            <a:avLst/>
          </a:prstGeom>
          <a:noFill/>
        </p:spPr>
        <p:txBody>
          <a:bodyPr wrap="none" rtlCol="0">
            <a:spAutoFit/>
          </a:bodyPr>
          <a:lstStyle/>
          <a:p>
            <a:r>
              <a:rPr lang="sv-SE" sz="800" err="1">
                <a:solidFill>
                  <a:schemeClr val="tx1"/>
                </a:solidFill>
              </a:rPr>
              <a:t>Env</a:t>
            </a:r>
            <a:r>
              <a:rPr lang="sv-SE" sz="800">
                <a:solidFill>
                  <a:schemeClr val="tx1"/>
                </a:solidFill>
              </a:rPr>
              <a:t>. Det.</a:t>
            </a:r>
            <a:endParaRPr lang="en-US" sz="800">
              <a:solidFill>
                <a:schemeClr val="tx1"/>
              </a:solidFill>
            </a:endParaRPr>
          </a:p>
        </p:txBody>
      </p:sp>
      <p:pic>
        <p:nvPicPr>
          <p:cNvPr id="1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98933" y="2757421"/>
            <a:ext cx="658651"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98933" y="2757421"/>
            <a:ext cx="658651"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7"/>
          <p:cNvSpPr>
            <a:spLocks noChangeArrowheads="1"/>
          </p:cNvSpPr>
          <p:nvPr/>
        </p:nvSpPr>
        <p:spPr bwMode="auto">
          <a:xfrm>
            <a:off x="3733701" y="2775978"/>
            <a:ext cx="581163" cy="353407"/>
          </a:xfrm>
          <a:prstGeom prst="rect">
            <a:avLst/>
          </a:prstGeom>
          <a:noFill/>
          <a:ln w="1746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15"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09855" y="2771755"/>
            <a:ext cx="642756" cy="42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09855" y="2771755"/>
            <a:ext cx="642756" cy="42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16"/>
          <p:cNvSpPr>
            <a:spLocks noChangeArrowheads="1"/>
          </p:cNvSpPr>
          <p:nvPr/>
        </p:nvSpPr>
        <p:spPr bwMode="auto">
          <a:xfrm>
            <a:off x="3848937" y="2832485"/>
            <a:ext cx="12343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54">
              <a:buClrTx/>
              <a:buSzTx/>
            </a:pPr>
            <a:r>
              <a:rPr lang="en-US" altLang="en-US" sz="1400">
                <a:solidFill>
                  <a:srgbClr val="000000"/>
                </a:solidFill>
                <a:latin typeface="Calibri" panose="020F0502020204030204" pitchFamily="34" charset="0"/>
              </a:rPr>
              <a:t>| </a:t>
            </a:r>
            <a:endParaRPr lang="en-US" altLang="en-US" sz="1051"/>
          </a:p>
        </p:txBody>
      </p:sp>
      <p:sp>
        <p:nvSpPr>
          <p:cNvPr id="18" name="Rectangle 17"/>
          <p:cNvSpPr>
            <a:spLocks noChangeArrowheads="1"/>
          </p:cNvSpPr>
          <p:nvPr/>
        </p:nvSpPr>
        <p:spPr bwMode="auto">
          <a:xfrm>
            <a:off x="3998947" y="2832485"/>
            <a:ext cx="8496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54">
              <a:buClrTx/>
              <a:buSzTx/>
            </a:pPr>
            <a:r>
              <a:rPr lang="en-US" altLang="en-US" sz="1400">
                <a:solidFill>
                  <a:srgbClr val="000000"/>
                </a:solidFill>
                <a:latin typeface="Calibri" panose="020F0502020204030204" pitchFamily="34" charset="0"/>
              </a:rPr>
              <a:t>. </a:t>
            </a:r>
            <a:endParaRPr lang="en-US" altLang="en-US" sz="1051"/>
          </a:p>
        </p:txBody>
      </p:sp>
      <p:sp>
        <p:nvSpPr>
          <p:cNvPr id="19" name="Rectangle 18"/>
          <p:cNvSpPr>
            <a:spLocks noChangeArrowheads="1"/>
          </p:cNvSpPr>
          <p:nvPr/>
        </p:nvSpPr>
        <p:spPr bwMode="auto">
          <a:xfrm>
            <a:off x="4104251" y="2832485"/>
            <a:ext cx="8335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54">
              <a:buClrTx/>
              <a:buSzTx/>
            </a:pPr>
            <a:r>
              <a:rPr lang="en-US" altLang="en-US" sz="1400">
                <a:solidFill>
                  <a:srgbClr val="000000"/>
                </a:solidFill>
                <a:latin typeface="Calibri" panose="020F0502020204030204" pitchFamily="34" charset="0"/>
              </a:rPr>
              <a:t>|</a:t>
            </a:r>
            <a:endParaRPr lang="en-US" altLang="en-US" sz="1051"/>
          </a:p>
        </p:txBody>
      </p:sp>
      <p:sp>
        <p:nvSpPr>
          <p:cNvPr id="20" name="Line 13"/>
          <p:cNvSpPr>
            <a:spLocks noChangeShapeType="1"/>
          </p:cNvSpPr>
          <p:nvPr/>
        </p:nvSpPr>
        <p:spPr bwMode="auto">
          <a:xfrm>
            <a:off x="3454543" y="2961532"/>
            <a:ext cx="234452"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21" name="Freeform 14"/>
          <p:cNvSpPr>
            <a:spLocks/>
          </p:cNvSpPr>
          <p:nvPr/>
        </p:nvSpPr>
        <p:spPr bwMode="auto">
          <a:xfrm>
            <a:off x="3682045" y="2939608"/>
            <a:ext cx="51659" cy="43859"/>
          </a:xfrm>
          <a:custGeom>
            <a:avLst/>
            <a:gdLst>
              <a:gd name="T0" fmla="*/ 0 w 52"/>
              <a:gd name="T1" fmla="*/ 0 h 52"/>
              <a:gd name="T2" fmla="*/ 52 w 52"/>
              <a:gd name="T3" fmla="*/ 26 h 52"/>
              <a:gd name="T4" fmla="*/ 0 w 52"/>
              <a:gd name="T5" fmla="*/ 52 h 52"/>
              <a:gd name="T6" fmla="*/ 0 w 52"/>
              <a:gd name="T7" fmla="*/ 0 h 52"/>
            </a:gdLst>
            <a:ahLst/>
            <a:cxnLst>
              <a:cxn ang="0">
                <a:pos x="T0" y="T1"/>
              </a:cxn>
              <a:cxn ang="0">
                <a:pos x="T2" y="T3"/>
              </a:cxn>
              <a:cxn ang="0">
                <a:pos x="T4" y="T5"/>
              </a:cxn>
              <a:cxn ang="0">
                <a:pos x="T6" y="T7"/>
              </a:cxn>
            </a:cxnLst>
            <a:rect l="0" t="0" r="r" b="b"/>
            <a:pathLst>
              <a:path w="52" h="52">
                <a:moveTo>
                  <a:pt x="0" y="0"/>
                </a:moveTo>
                <a:lnTo>
                  <a:pt x="52" y="26"/>
                </a:lnTo>
                <a:lnTo>
                  <a:pt x="0" y="5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a:p>
        </p:txBody>
      </p:sp>
      <p:pic>
        <p:nvPicPr>
          <p:cNvPr id="22" name="Picture 1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692373" y="2757421"/>
            <a:ext cx="466917"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16"/>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692373" y="2757421"/>
            <a:ext cx="465923"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Rectangle 17"/>
          <p:cNvSpPr>
            <a:spLocks noChangeArrowheads="1"/>
          </p:cNvSpPr>
          <p:nvPr/>
        </p:nvSpPr>
        <p:spPr bwMode="auto">
          <a:xfrm>
            <a:off x="4724164" y="2775978"/>
            <a:ext cx="389429" cy="353407"/>
          </a:xfrm>
          <a:prstGeom prst="rect">
            <a:avLst/>
          </a:prstGeom>
          <a:noFill/>
          <a:ln w="1746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25" name="Picture 18"/>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731114" y="2837550"/>
            <a:ext cx="383468" cy="275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19"/>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731114" y="2836709"/>
            <a:ext cx="383468" cy="275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Rectangle 20"/>
          <p:cNvSpPr>
            <a:spLocks noChangeArrowheads="1"/>
          </p:cNvSpPr>
          <p:nvPr/>
        </p:nvSpPr>
        <p:spPr bwMode="auto">
          <a:xfrm>
            <a:off x="4829463" y="2881410"/>
            <a:ext cx="187552" cy="161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54">
              <a:buClrTx/>
              <a:buSzTx/>
            </a:pPr>
            <a:r>
              <a:rPr lang="en-US" altLang="en-US" sz="1051">
                <a:solidFill>
                  <a:srgbClr val="000000"/>
                </a:solidFill>
                <a:latin typeface="Calibri" panose="020F0502020204030204" pitchFamily="34" charset="0"/>
              </a:rPr>
              <a:t>LPF</a:t>
            </a:r>
            <a:endParaRPr lang="en-US" altLang="en-US" sz="1051"/>
          </a:p>
        </p:txBody>
      </p:sp>
      <p:sp>
        <p:nvSpPr>
          <p:cNvPr id="28" name="Line 21"/>
          <p:cNvSpPr>
            <a:spLocks noChangeShapeType="1"/>
          </p:cNvSpPr>
          <p:nvPr/>
        </p:nvSpPr>
        <p:spPr bwMode="auto">
          <a:xfrm>
            <a:off x="4319832" y="2961532"/>
            <a:ext cx="359627"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29" name="Freeform 22"/>
          <p:cNvSpPr>
            <a:spLocks/>
          </p:cNvSpPr>
          <p:nvPr/>
        </p:nvSpPr>
        <p:spPr bwMode="auto">
          <a:xfrm>
            <a:off x="4672505" y="2939608"/>
            <a:ext cx="51659" cy="43859"/>
          </a:xfrm>
          <a:custGeom>
            <a:avLst/>
            <a:gdLst>
              <a:gd name="T0" fmla="*/ 0 w 52"/>
              <a:gd name="T1" fmla="*/ 0 h 52"/>
              <a:gd name="T2" fmla="*/ 52 w 52"/>
              <a:gd name="T3" fmla="*/ 26 h 52"/>
              <a:gd name="T4" fmla="*/ 0 w 52"/>
              <a:gd name="T5" fmla="*/ 52 h 52"/>
              <a:gd name="T6" fmla="*/ 0 w 52"/>
              <a:gd name="T7" fmla="*/ 0 h 52"/>
            </a:gdLst>
            <a:ahLst/>
            <a:cxnLst>
              <a:cxn ang="0">
                <a:pos x="T0" y="T1"/>
              </a:cxn>
              <a:cxn ang="0">
                <a:pos x="T2" y="T3"/>
              </a:cxn>
              <a:cxn ang="0">
                <a:pos x="T4" y="T5"/>
              </a:cxn>
              <a:cxn ang="0">
                <a:pos x="T6" y="T7"/>
              </a:cxn>
            </a:cxnLst>
            <a:rect l="0" t="0" r="r" b="b"/>
            <a:pathLst>
              <a:path w="52" h="52">
                <a:moveTo>
                  <a:pt x="0" y="0"/>
                </a:moveTo>
                <a:lnTo>
                  <a:pt x="52" y="26"/>
                </a:lnTo>
                <a:lnTo>
                  <a:pt x="0" y="5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a:p>
        </p:txBody>
      </p:sp>
      <p:sp>
        <p:nvSpPr>
          <p:cNvPr id="30" name="Line 29"/>
          <p:cNvSpPr>
            <a:spLocks noChangeShapeType="1"/>
          </p:cNvSpPr>
          <p:nvPr/>
        </p:nvSpPr>
        <p:spPr bwMode="auto">
          <a:xfrm>
            <a:off x="5113587" y="2961532"/>
            <a:ext cx="358632"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31" name="Picture 49"/>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578726" y="2641022"/>
            <a:ext cx="1706731" cy="6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50"/>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578726" y="2641022"/>
            <a:ext cx="1706731" cy="6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Freeform 51"/>
          <p:cNvSpPr>
            <a:spLocks noEditPoints="1"/>
          </p:cNvSpPr>
          <p:nvPr/>
        </p:nvSpPr>
        <p:spPr bwMode="auto">
          <a:xfrm>
            <a:off x="3607535" y="2655363"/>
            <a:ext cx="1637191" cy="581983"/>
          </a:xfrm>
          <a:custGeom>
            <a:avLst/>
            <a:gdLst>
              <a:gd name="T0" fmla="*/ 145 w 1648"/>
              <a:gd name="T1" fmla="*/ 690 h 690"/>
              <a:gd name="T2" fmla="*/ 256 w 1648"/>
              <a:gd name="T3" fmla="*/ 681 h 690"/>
              <a:gd name="T4" fmla="*/ 366 w 1648"/>
              <a:gd name="T5" fmla="*/ 681 h 690"/>
              <a:gd name="T6" fmla="*/ 477 w 1648"/>
              <a:gd name="T7" fmla="*/ 681 h 690"/>
              <a:gd name="T8" fmla="*/ 587 w 1648"/>
              <a:gd name="T9" fmla="*/ 681 h 690"/>
              <a:gd name="T10" fmla="*/ 697 w 1648"/>
              <a:gd name="T11" fmla="*/ 681 h 690"/>
              <a:gd name="T12" fmla="*/ 808 w 1648"/>
              <a:gd name="T13" fmla="*/ 681 h 690"/>
              <a:gd name="T14" fmla="*/ 918 w 1648"/>
              <a:gd name="T15" fmla="*/ 681 h 690"/>
              <a:gd name="T16" fmla="*/ 1029 w 1648"/>
              <a:gd name="T17" fmla="*/ 681 h 690"/>
              <a:gd name="T18" fmla="*/ 1139 w 1648"/>
              <a:gd name="T19" fmla="*/ 681 h 690"/>
              <a:gd name="T20" fmla="*/ 1250 w 1648"/>
              <a:gd name="T21" fmla="*/ 681 h 690"/>
              <a:gd name="T22" fmla="*/ 1360 w 1648"/>
              <a:gd name="T23" fmla="*/ 681 h 690"/>
              <a:gd name="T24" fmla="*/ 1471 w 1648"/>
              <a:gd name="T25" fmla="*/ 681 h 690"/>
              <a:gd name="T26" fmla="*/ 1560 w 1648"/>
              <a:gd name="T27" fmla="*/ 681 h 690"/>
              <a:gd name="T28" fmla="*/ 1582 w 1648"/>
              <a:gd name="T29" fmla="*/ 687 h 690"/>
              <a:gd name="T30" fmla="*/ 1610 w 1648"/>
              <a:gd name="T31" fmla="*/ 662 h 690"/>
              <a:gd name="T32" fmla="*/ 1633 w 1648"/>
              <a:gd name="T33" fmla="*/ 632 h 690"/>
              <a:gd name="T34" fmla="*/ 1639 w 1648"/>
              <a:gd name="T35" fmla="*/ 602 h 690"/>
              <a:gd name="T36" fmla="*/ 1642 w 1648"/>
              <a:gd name="T37" fmla="*/ 636 h 690"/>
              <a:gd name="T38" fmla="*/ 1639 w 1648"/>
              <a:gd name="T39" fmla="*/ 565 h 690"/>
              <a:gd name="T40" fmla="*/ 1639 w 1648"/>
              <a:gd name="T41" fmla="*/ 454 h 690"/>
              <a:gd name="T42" fmla="*/ 1639 w 1648"/>
              <a:gd name="T43" fmla="*/ 343 h 690"/>
              <a:gd name="T44" fmla="*/ 1639 w 1648"/>
              <a:gd name="T45" fmla="*/ 232 h 690"/>
              <a:gd name="T46" fmla="*/ 1639 w 1648"/>
              <a:gd name="T47" fmla="*/ 121 h 690"/>
              <a:gd name="T48" fmla="*/ 1633 w 1648"/>
              <a:gd name="T49" fmla="*/ 57 h 690"/>
              <a:gd name="T50" fmla="*/ 1647 w 1648"/>
              <a:gd name="T51" fmla="*/ 71 h 690"/>
              <a:gd name="T52" fmla="*/ 1604 w 1648"/>
              <a:gd name="T53" fmla="*/ 23 h 690"/>
              <a:gd name="T54" fmla="*/ 1577 w 1648"/>
              <a:gd name="T55" fmla="*/ 11 h 690"/>
              <a:gd name="T56" fmla="*/ 1560 w 1648"/>
              <a:gd name="T57" fmla="*/ 0 h 690"/>
              <a:gd name="T58" fmla="*/ 1607 w 1648"/>
              <a:gd name="T59" fmla="*/ 25 h 690"/>
              <a:gd name="T60" fmla="*/ 1503 w 1648"/>
              <a:gd name="T61" fmla="*/ 9 h 690"/>
              <a:gd name="T62" fmla="*/ 1392 w 1648"/>
              <a:gd name="T63" fmla="*/ 9 h 690"/>
              <a:gd name="T64" fmla="*/ 1282 w 1648"/>
              <a:gd name="T65" fmla="*/ 9 h 690"/>
              <a:gd name="T66" fmla="*/ 1171 w 1648"/>
              <a:gd name="T67" fmla="*/ 9 h 690"/>
              <a:gd name="T68" fmla="*/ 1061 w 1648"/>
              <a:gd name="T69" fmla="*/ 9 h 690"/>
              <a:gd name="T70" fmla="*/ 950 w 1648"/>
              <a:gd name="T71" fmla="*/ 9 h 690"/>
              <a:gd name="T72" fmla="*/ 840 w 1648"/>
              <a:gd name="T73" fmla="*/ 9 h 690"/>
              <a:gd name="T74" fmla="*/ 730 w 1648"/>
              <a:gd name="T75" fmla="*/ 9 h 690"/>
              <a:gd name="T76" fmla="*/ 619 w 1648"/>
              <a:gd name="T77" fmla="*/ 9 h 690"/>
              <a:gd name="T78" fmla="*/ 509 w 1648"/>
              <a:gd name="T79" fmla="*/ 9 h 690"/>
              <a:gd name="T80" fmla="*/ 398 w 1648"/>
              <a:gd name="T81" fmla="*/ 9 h 690"/>
              <a:gd name="T82" fmla="*/ 288 w 1648"/>
              <a:gd name="T83" fmla="*/ 9 h 690"/>
              <a:gd name="T84" fmla="*/ 177 w 1648"/>
              <a:gd name="T85" fmla="*/ 9 h 690"/>
              <a:gd name="T86" fmla="*/ 45 w 1648"/>
              <a:gd name="T87" fmla="*/ 23 h 690"/>
              <a:gd name="T88" fmla="*/ 17 w 1648"/>
              <a:gd name="T89" fmla="*/ 56 h 690"/>
              <a:gd name="T90" fmla="*/ 54 w 1648"/>
              <a:gd name="T91" fmla="*/ 7 h 690"/>
              <a:gd name="T92" fmla="*/ 0 w 1648"/>
              <a:gd name="T93" fmla="*/ 164 h 690"/>
              <a:gd name="T94" fmla="*/ 0 w 1648"/>
              <a:gd name="T95" fmla="*/ 274 h 690"/>
              <a:gd name="T96" fmla="*/ 0 w 1648"/>
              <a:gd name="T97" fmla="*/ 385 h 690"/>
              <a:gd name="T98" fmla="*/ 0 w 1648"/>
              <a:gd name="T99" fmla="*/ 496 h 690"/>
              <a:gd name="T100" fmla="*/ 9 w 1648"/>
              <a:gd name="T101" fmla="*/ 601 h 690"/>
              <a:gd name="T102" fmla="*/ 9 w 1648"/>
              <a:gd name="T103" fmla="*/ 533 h 690"/>
              <a:gd name="T104" fmla="*/ 32 w 1648"/>
              <a:gd name="T105" fmla="*/ 657 h 690"/>
              <a:gd name="T106" fmla="*/ 73 w 1648"/>
              <a:gd name="T107" fmla="*/ 680 h 690"/>
              <a:gd name="T108" fmla="*/ 15 w 1648"/>
              <a:gd name="T109" fmla="*/ 651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48" h="690">
                <a:moveTo>
                  <a:pt x="72" y="679"/>
                </a:moveTo>
                <a:lnTo>
                  <a:pt x="89" y="681"/>
                </a:lnTo>
                <a:lnTo>
                  <a:pt x="88" y="681"/>
                </a:lnTo>
                <a:lnTo>
                  <a:pt x="145" y="681"/>
                </a:lnTo>
                <a:lnTo>
                  <a:pt x="145" y="690"/>
                </a:lnTo>
                <a:lnTo>
                  <a:pt x="88" y="690"/>
                </a:lnTo>
                <a:lnTo>
                  <a:pt x="71" y="689"/>
                </a:lnTo>
                <a:lnTo>
                  <a:pt x="72" y="679"/>
                </a:lnTo>
                <a:close/>
                <a:moveTo>
                  <a:pt x="182" y="681"/>
                </a:moveTo>
                <a:lnTo>
                  <a:pt x="256" y="681"/>
                </a:lnTo>
                <a:lnTo>
                  <a:pt x="256" y="690"/>
                </a:lnTo>
                <a:lnTo>
                  <a:pt x="182" y="690"/>
                </a:lnTo>
                <a:lnTo>
                  <a:pt x="182" y="681"/>
                </a:lnTo>
                <a:close/>
                <a:moveTo>
                  <a:pt x="292" y="681"/>
                </a:moveTo>
                <a:lnTo>
                  <a:pt x="366" y="681"/>
                </a:lnTo>
                <a:lnTo>
                  <a:pt x="366" y="690"/>
                </a:lnTo>
                <a:lnTo>
                  <a:pt x="292" y="690"/>
                </a:lnTo>
                <a:lnTo>
                  <a:pt x="292" y="681"/>
                </a:lnTo>
                <a:close/>
                <a:moveTo>
                  <a:pt x="403" y="681"/>
                </a:moveTo>
                <a:lnTo>
                  <a:pt x="477" y="681"/>
                </a:lnTo>
                <a:lnTo>
                  <a:pt x="477" y="690"/>
                </a:lnTo>
                <a:lnTo>
                  <a:pt x="403" y="690"/>
                </a:lnTo>
                <a:lnTo>
                  <a:pt x="403" y="681"/>
                </a:lnTo>
                <a:close/>
                <a:moveTo>
                  <a:pt x="513" y="681"/>
                </a:moveTo>
                <a:lnTo>
                  <a:pt x="587" y="681"/>
                </a:lnTo>
                <a:lnTo>
                  <a:pt x="587" y="690"/>
                </a:lnTo>
                <a:lnTo>
                  <a:pt x="513" y="690"/>
                </a:lnTo>
                <a:lnTo>
                  <a:pt x="513" y="681"/>
                </a:lnTo>
                <a:close/>
                <a:moveTo>
                  <a:pt x="624" y="681"/>
                </a:moveTo>
                <a:lnTo>
                  <a:pt x="697" y="681"/>
                </a:lnTo>
                <a:lnTo>
                  <a:pt x="697" y="690"/>
                </a:lnTo>
                <a:lnTo>
                  <a:pt x="624" y="690"/>
                </a:lnTo>
                <a:lnTo>
                  <a:pt x="624" y="681"/>
                </a:lnTo>
                <a:close/>
                <a:moveTo>
                  <a:pt x="734" y="681"/>
                </a:moveTo>
                <a:lnTo>
                  <a:pt x="808" y="681"/>
                </a:lnTo>
                <a:lnTo>
                  <a:pt x="808" y="690"/>
                </a:lnTo>
                <a:lnTo>
                  <a:pt x="734" y="690"/>
                </a:lnTo>
                <a:lnTo>
                  <a:pt x="734" y="681"/>
                </a:lnTo>
                <a:close/>
                <a:moveTo>
                  <a:pt x="845" y="681"/>
                </a:moveTo>
                <a:lnTo>
                  <a:pt x="918" y="681"/>
                </a:lnTo>
                <a:lnTo>
                  <a:pt x="918" y="690"/>
                </a:lnTo>
                <a:lnTo>
                  <a:pt x="845" y="690"/>
                </a:lnTo>
                <a:lnTo>
                  <a:pt x="845" y="681"/>
                </a:lnTo>
                <a:close/>
                <a:moveTo>
                  <a:pt x="955" y="681"/>
                </a:moveTo>
                <a:lnTo>
                  <a:pt x="1029" y="681"/>
                </a:lnTo>
                <a:lnTo>
                  <a:pt x="1029" y="690"/>
                </a:lnTo>
                <a:lnTo>
                  <a:pt x="955" y="690"/>
                </a:lnTo>
                <a:lnTo>
                  <a:pt x="955" y="681"/>
                </a:lnTo>
                <a:close/>
                <a:moveTo>
                  <a:pt x="1065" y="681"/>
                </a:moveTo>
                <a:lnTo>
                  <a:pt x="1139" y="681"/>
                </a:lnTo>
                <a:lnTo>
                  <a:pt x="1139" y="690"/>
                </a:lnTo>
                <a:lnTo>
                  <a:pt x="1065" y="690"/>
                </a:lnTo>
                <a:lnTo>
                  <a:pt x="1065" y="681"/>
                </a:lnTo>
                <a:close/>
                <a:moveTo>
                  <a:pt x="1176" y="681"/>
                </a:moveTo>
                <a:lnTo>
                  <a:pt x="1250" y="681"/>
                </a:lnTo>
                <a:lnTo>
                  <a:pt x="1250" y="690"/>
                </a:lnTo>
                <a:lnTo>
                  <a:pt x="1176" y="690"/>
                </a:lnTo>
                <a:lnTo>
                  <a:pt x="1176" y="681"/>
                </a:lnTo>
                <a:close/>
                <a:moveTo>
                  <a:pt x="1286" y="681"/>
                </a:moveTo>
                <a:lnTo>
                  <a:pt x="1360" y="681"/>
                </a:lnTo>
                <a:lnTo>
                  <a:pt x="1360" y="690"/>
                </a:lnTo>
                <a:lnTo>
                  <a:pt x="1286" y="690"/>
                </a:lnTo>
                <a:lnTo>
                  <a:pt x="1286" y="681"/>
                </a:lnTo>
                <a:close/>
                <a:moveTo>
                  <a:pt x="1397" y="681"/>
                </a:moveTo>
                <a:lnTo>
                  <a:pt x="1471" y="681"/>
                </a:lnTo>
                <a:lnTo>
                  <a:pt x="1471" y="690"/>
                </a:lnTo>
                <a:lnTo>
                  <a:pt x="1397" y="690"/>
                </a:lnTo>
                <a:lnTo>
                  <a:pt x="1397" y="681"/>
                </a:lnTo>
                <a:close/>
                <a:moveTo>
                  <a:pt x="1507" y="681"/>
                </a:moveTo>
                <a:lnTo>
                  <a:pt x="1560" y="681"/>
                </a:lnTo>
                <a:lnTo>
                  <a:pt x="1560" y="681"/>
                </a:lnTo>
                <a:lnTo>
                  <a:pt x="1577" y="679"/>
                </a:lnTo>
                <a:lnTo>
                  <a:pt x="1576" y="680"/>
                </a:lnTo>
                <a:lnTo>
                  <a:pt x="1579" y="679"/>
                </a:lnTo>
                <a:lnTo>
                  <a:pt x="1582" y="687"/>
                </a:lnTo>
                <a:lnTo>
                  <a:pt x="1578" y="689"/>
                </a:lnTo>
                <a:lnTo>
                  <a:pt x="1560" y="690"/>
                </a:lnTo>
                <a:lnTo>
                  <a:pt x="1507" y="690"/>
                </a:lnTo>
                <a:lnTo>
                  <a:pt x="1507" y="681"/>
                </a:lnTo>
                <a:close/>
                <a:moveTo>
                  <a:pt x="1610" y="662"/>
                </a:moveTo>
                <a:lnTo>
                  <a:pt x="1616" y="657"/>
                </a:lnTo>
                <a:lnTo>
                  <a:pt x="1616" y="658"/>
                </a:lnTo>
                <a:lnTo>
                  <a:pt x="1626" y="646"/>
                </a:lnTo>
                <a:lnTo>
                  <a:pt x="1625" y="646"/>
                </a:lnTo>
                <a:lnTo>
                  <a:pt x="1633" y="632"/>
                </a:lnTo>
                <a:lnTo>
                  <a:pt x="1633" y="633"/>
                </a:lnTo>
                <a:lnTo>
                  <a:pt x="1638" y="618"/>
                </a:lnTo>
                <a:lnTo>
                  <a:pt x="1637" y="618"/>
                </a:lnTo>
                <a:lnTo>
                  <a:pt x="1639" y="601"/>
                </a:lnTo>
                <a:lnTo>
                  <a:pt x="1639" y="602"/>
                </a:lnTo>
                <a:lnTo>
                  <a:pt x="1639" y="602"/>
                </a:lnTo>
                <a:lnTo>
                  <a:pt x="1648" y="602"/>
                </a:lnTo>
                <a:lnTo>
                  <a:pt x="1648" y="602"/>
                </a:lnTo>
                <a:lnTo>
                  <a:pt x="1647" y="620"/>
                </a:lnTo>
                <a:lnTo>
                  <a:pt x="1642" y="636"/>
                </a:lnTo>
                <a:lnTo>
                  <a:pt x="1633" y="651"/>
                </a:lnTo>
                <a:lnTo>
                  <a:pt x="1623" y="664"/>
                </a:lnTo>
                <a:lnTo>
                  <a:pt x="1616" y="670"/>
                </a:lnTo>
                <a:lnTo>
                  <a:pt x="1610" y="662"/>
                </a:lnTo>
                <a:close/>
                <a:moveTo>
                  <a:pt x="1639" y="565"/>
                </a:moveTo>
                <a:lnTo>
                  <a:pt x="1639" y="491"/>
                </a:lnTo>
                <a:lnTo>
                  <a:pt x="1648" y="491"/>
                </a:lnTo>
                <a:lnTo>
                  <a:pt x="1648" y="565"/>
                </a:lnTo>
                <a:lnTo>
                  <a:pt x="1639" y="565"/>
                </a:lnTo>
                <a:close/>
                <a:moveTo>
                  <a:pt x="1639" y="454"/>
                </a:moveTo>
                <a:lnTo>
                  <a:pt x="1639" y="380"/>
                </a:lnTo>
                <a:lnTo>
                  <a:pt x="1648" y="380"/>
                </a:lnTo>
                <a:lnTo>
                  <a:pt x="1648" y="454"/>
                </a:lnTo>
                <a:lnTo>
                  <a:pt x="1639" y="454"/>
                </a:lnTo>
                <a:close/>
                <a:moveTo>
                  <a:pt x="1639" y="343"/>
                </a:moveTo>
                <a:lnTo>
                  <a:pt x="1639" y="269"/>
                </a:lnTo>
                <a:lnTo>
                  <a:pt x="1648" y="269"/>
                </a:lnTo>
                <a:lnTo>
                  <a:pt x="1648" y="343"/>
                </a:lnTo>
                <a:lnTo>
                  <a:pt x="1639" y="343"/>
                </a:lnTo>
                <a:close/>
                <a:moveTo>
                  <a:pt x="1639" y="232"/>
                </a:moveTo>
                <a:lnTo>
                  <a:pt x="1639" y="158"/>
                </a:lnTo>
                <a:lnTo>
                  <a:pt x="1648" y="158"/>
                </a:lnTo>
                <a:lnTo>
                  <a:pt x="1648" y="232"/>
                </a:lnTo>
                <a:lnTo>
                  <a:pt x="1639" y="232"/>
                </a:lnTo>
                <a:close/>
                <a:moveTo>
                  <a:pt x="1639" y="121"/>
                </a:moveTo>
                <a:lnTo>
                  <a:pt x="1639" y="88"/>
                </a:lnTo>
                <a:lnTo>
                  <a:pt x="1639" y="89"/>
                </a:lnTo>
                <a:lnTo>
                  <a:pt x="1637" y="72"/>
                </a:lnTo>
                <a:lnTo>
                  <a:pt x="1638" y="73"/>
                </a:lnTo>
                <a:lnTo>
                  <a:pt x="1633" y="57"/>
                </a:lnTo>
                <a:lnTo>
                  <a:pt x="1633" y="58"/>
                </a:lnTo>
                <a:lnTo>
                  <a:pt x="1629" y="51"/>
                </a:lnTo>
                <a:lnTo>
                  <a:pt x="1637" y="47"/>
                </a:lnTo>
                <a:lnTo>
                  <a:pt x="1642" y="54"/>
                </a:lnTo>
                <a:lnTo>
                  <a:pt x="1647" y="71"/>
                </a:lnTo>
                <a:lnTo>
                  <a:pt x="1648" y="88"/>
                </a:lnTo>
                <a:lnTo>
                  <a:pt x="1648" y="121"/>
                </a:lnTo>
                <a:lnTo>
                  <a:pt x="1639" y="121"/>
                </a:lnTo>
                <a:close/>
                <a:moveTo>
                  <a:pt x="1607" y="25"/>
                </a:moveTo>
                <a:lnTo>
                  <a:pt x="1604" y="23"/>
                </a:lnTo>
                <a:lnTo>
                  <a:pt x="1605" y="23"/>
                </a:lnTo>
                <a:lnTo>
                  <a:pt x="1590" y="15"/>
                </a:lnTo>
                <a:lnTo>
                  <a:pt x="1592" y="16"/>
                </a:lnTo>
                <a:lnTo>
                  <a:pt x="1576" y="11"/>
                </a:lnTo>
                <a:lnTo>
                  <a:pt x="1577" y="11"/>
                </a:lnTo>
                <a:lnTo>
                  <a:pt x="1560" y="9"/>
                </a:lnTo>
                <a:lnTo>
                  <a:pt x="1560" y="9"/>
                </a:lnTo>
                <a:lnTo>
                  <a:pt x="1540" y="9"/>
                </a:lnTo>
                <a:lnTo>
                  <a:pt x="1540" y="0"/>
                </a:lnTo>
                <a:lnTo>
                  <a:pt x="1560" y="0"/>
                </a:lnTo>
                <a:lnTo>
                  <a:pt x="1578" y="2"/>
                </a:lnTo>
                <a:lnTo>
                  <a:pt x="1595" y="7"/>
                </a:lnTo>
                <a:lnTo>
                  <a:pt x="1609" y="15"/>
                </a:lnTo>
                <a:lnTo>
                  <a:pt x="1613" y="18"/>
                </a:lnTo>
                <a:lnTo>
                  <a:pt x="1607" y="25"/>
                </a:lnTo>
                <a:close/>
                <a:moveTo>
                  <a:pt x="1503" y="9"/>
                </a:moveTo>
                <a:lnTo>
                  <a:pt x="1429" y="9"/>
                </a:lnTo>
                <a:lnTo>
                  <a:pt x="1429" y="0"/>
                </a:lnTo>
                <a:lnTo>
                  <a:pt x="1503" y="0"/>
                </a:lnTo>
                <a:lnTo>
                  <a:pt x="1503" y="9"/>
                </a:lnTo>
                <a:close/>
                <a:moveTo>
                  <a:pt x="1392" y="9"/>
                </a:moveTo>
                <a:lnTo>
                  <a:pt x="1319" y="9"/>
                </a:lnTo>
                <a:lnTo>
                  <a:pt x="1319" y="0"/>
                </a:lnTo>
                <a:lnTo>
                  <a:pt x="1392" y="0"/>
                </a:lnTo>
                <a:lnTo>
                  <a:pt x="1392" y="9"/>
                </a:lnTo>
                <a:close/>
                <a:moveTo>
                  <a:pt x="1282" y="9"/>
                </a:moveTo>
                <a:lnTo>
                  <a:pt x="1208" y="9"/>
                </a:lnTo>
                <a:lnTo>
                  <a:pt x="1208" y="0"/>
                </a:lnTo>
                <a:lnTo>
                  <a:pt x="1282" y="0"/>
                </a:lnTo>
                <a:lnTo>
                  <a:pt x="1282" y="9"/>
                </a:lnTo>
                <a:close/>
                <a:moveTo>
                  <a:pt x="1171" y="9"/>
                </a:moveTo>
                <a:lnTo>
                  <a:pt x="1098" y="9"/>
                </a:lnTo>
                <a:lnTo>
                  <a:pt x="1098" y="0"/>
                </a:lnTo>
                <a:lnTo>
                  <a:pt x="1171" y="0"/>
                </a:lnTo>
                <a:lnTo>
                  <a:pt x="1171" y="9"/>
                </a:lnTo>
                <a:close/>
                <a:moveTo>
                  <a:pt x="1061" y="9"/>
                </a:moveTo>
                <a:lnTo>
                  <a:pt x="987" y="9"/>
                </a:lnTo>
                <a:lnTo>
                  <a:pt x="987" y="0"/>
                </a:lnTo>
                <a:lnTo>
                  <a:pt x="1061" y="0"/>
                </a:lnTo>
                <a:lnTo>
                  <a:pt x="1061" y="9"/>
                </a:lnTo>
                <a:close/>
                <a:moveTo>
                  <a:pt x="950" y="9"/>
                </a:moveTo>
                <a:lnTo>
                  <a:pt x="877" y="9"/>
                </a:lnTo>
                <a:lnTo>
                  <a:pt x="877" y="0"/>
                </a:lnTo>
                <a:lnTo>
                  <a:pt x="950" y="0"/>
                </a:lnTo>
                <a:lnTo>
                  <a:pt x="950" y="9"/>
                </a:lnTo>
                <a:close/>
                <a:moveTo>
                  <a:pt x="840" y="9"/>
                </a:moveTo>
                <a:lnTo>
                  <a:pt x="767" y="9"/>
                </a:lnTo>
                <a:lnTo>
                  <a:pt x="767" y="0"/>
                </a:lnTo>
                <a:lnTo>
                  <a:pt x="840" y="0"/>
                </a:lnTo>
                <a:lnTo>
                  <a:pt x="840" y="9"/>
                </a:lnTo>
                <a:close/>
                <a:moveTo>
                  <a:pt x="730" y="9"/>
                </a:moveTo>
                <a:lnTo>
                  <a:pt x="656" y="9"/>
                </a:lnTo>
                <a:lnTo>
                  <a:pt x="656" y="0"/>
                </a:lnTo>
                <a:lnTo>
                  <a:pt x="730" y="0"/>
                </a:lnTo>
                <a:lnTo>
                  <a:pt x="730" y="9"/>
                </a:lnTo>
                <a:close/>
                <a:moveTo>
                  <a:pt x="619" y="9"/>
                </a:moveTo>
                <a:lnTo>
                  <a:pt x="546" y="9"/>
                </a:lnTo>
                <a:lnTo>
                  <a:pt x="546" y="0"/>
                </a:lnTo>
                <a:lnTo>
                  <a:pt x="619" y="0"/>
                </a:lnTo>
                <a:lnTo>
                  <a:pt x="619" y="9"/>
                </a:lnTo>
                <a:close/>
                <a:moveTo>
                  <a:pt x="509" y="9"/>
                </a:moveTo>
                <a:lnTo>
                  <a:pt x="435" y="9"/>
                </a:lnTo>
                <a:lnTo>
                  <a:pt x="435" y="0"/>
                </a:lnTo>
                <a:lnTo>
                  <a:pt x="509" y="0"/>
                </a:lnTo>
                <a:lnTo>
                  <a:pt x="509" y="9"/>
                </a:lnTo>
                <a:close/>
                <a:moveTo>
                  <a:pt x="398" y="9"/>
                </a:moveTo>
                <a:lnTo>
                  <a:pt x="325" y="9"/>
                </a:lnTo>
                <a:lnTo>
                  <a:pt x="325" y="0"/>
                </a:lnTo>
                <a:lnTo>
                  <a:pt x="398" y="0"/>
                </a:lnTo>
                <a:lnTo>
                  <a:pt x="398" y="9"/>
                </a:lnTo>
                <a:close/>
                <a:moveTo>
                  <a:pt x="288" y="9"/>
                </a:moveTo>
                <a:lnTo>
                  <a:pt x="214" y="9"/>
                </a:lnTo>
                <a:lnTo>
                  <a:pt x="214" y="0"/>
                </a:lnTo>
                <a:lnTo>
                  <a:pt x="288" y="0"/>
                </a:lnTo>
                <a:lnTo>
                  <a:pt x="288" y="9"/>
                </a:lnTo>
                <a:close/>
                <a:moveTo>
                  <a:pt x="177" y="9"/>
                </a:moveTo>
                <a:lnTo>
                  <a:pt x="104" y="9"/>
                </a:lnTo>
                <a:lnTo>
                  <a:pt x="104" y="0"/>
                </a:lnTo>
                <a:lnTo>
                  <a:pt x="177" y="0"/>
                </a:lnTo>
                <a:lnTo>
                  <a:pt x="177" y="9"/>
                </a:lnTo>
                <a:close/>
                <a:moveTo>
                  <a:pt x="69" y="12"/>
                </a:moveTo>
                <a:lnTo>
                  <a:pt x="57" y="16"/>
                </a:lnTo>
                <a:lnTo>
                  <a:pt x="58" y="15"/>
                </a:lnTo>
                <a:lnTo>
                  <a:pt x="44" y="23"/>
                </a:lnTo>
                <a:lnTo>
                  <a:pt x="45" y="23"/>
                </a:lnTo>
                <a:lnTo>
                  <a:pt x="32" y="33"/>
                </a:lnTo>
                <a:lnTo>
                  <a:pt x="33" y="32"/>
                </a:lnTo>
                <a:lnTo>
                  <a:pt x="23" y="45"/>
                </a:lnTo>
                <a:lnTo>
                  <a:pt x="23" y="44"/>
                </a:lnTo>
                <a:lnTo>
                  <a:pt x="17" y="56"/>
                </a:lnTo>
                <a:lnTo>
                  <a:pt x="8" y="52"/>
                </a:lnTo>
                <a:lnTo>
                  <a:pt x="15" y="39"/>
                </a:lnTo>
                <a:lnTo>
                  <a:pt x="26" y="26"/>
                </a:lnTo>
                <a:lnTo>
                  <a:pt x="39" y="15"/>
                </a:lnTo>
                <a:lnTo>
                  <a:pt x="54" y="7"/>
                </a:lnTo>
                <a:lnTo>
                  <a:pt x="66" y="3"/>
                </a:lnTo>
                <a:lnTo>
                  <a:pt x="69" y="12"/>
                </a:lnTo>
                <a:close/>
                <a:moveTo>
                  <a:pt x="9" y="90"/>
                </a:moveTo>
                <a:lnTo>
                  <a:pt x="9" y="164"/>
                </a:lnTo>
                <a:lnTo>
                  <a:pt x="0" y="164"/>
                </a:lnTo>
                <a:lnTo>
                  <a:pt x="0" y="90"/>
                </a:lnTo>
                <a:lnTo>
                  <a:pt x="9" y="90"/>
                </a:lnTo>
                <a:close/>
                <a:moveTo>
                  <a:pt x="9" y="201"/>
                </a:moveTo>
                <a:lnTo>
                  <a:pt x="9" y="274"/>
                </a:lnTo>
                <a:lnTo>
                  <a:pt x="0" y="274"/>
                </a:lnTo>
                <a:lnTo>
                  <a:pt x="0" y="201"/>
                </a:lnTo>
                <a:lnTo>
                  <a:pt x="9" y="201"/>
                </a:lnTo>
                <a:close/>
                <a:moveTo>
                  <a:pt x="9" y="311"/>
                </a:moveTo>
                <a:lnTo>
                  <a:pt x="9" y="385"/>
                </a:lnTo>
                <a:lnTo>
                  <a:pt x="0" y="385"/>
                </a:lnTo>
                <a:lnTo>
                  <a:pt x="0" y="311"/>
                </a:lnTo>
                <a:lnTo>
                  <a:pt x="9" y="311"/>
                </a:lnTo>
                <a:close/>
                <a:moveTo>
                  <a:pt x="9" y="422"/>
                </a:moveTo>
                <a:lnTo>
                  <a:pt x="9" y="496"/>
                </a:lnTo>
                <a:lnTo>
                  <a:pt x="0" y="496"/>
                </a:lnTo>
                <a:lnTo>
                  <a:pt x="0" y="422"/>
                </a:lnTo>
                <a:lnTo>
                  <a:pt x="9" y="422"/>
                </a:lnTo>
                <a:close/>
                <a:moveTo>
                  <a:pt x="9" y="533"/>
                </a:moveTo>
                <a:lnTo>
                  <a:pt x="9" y="602"/>
                </a:lnTo>
                <a:lnTo>
                  <a:pt x="9" y="601"/>
                </a:lnTo>
                <a:lnTo>
                  <a:pt x="10" y="606"/>
                </a:lnTo>
                <a:lnTo>
                  <a:pt x="1" y="607"/>
                </a:lnTo>
                <a:lnTo>
                  <a:pt x="0" y="602"/>
                </a:lnTo>
                <a:lnTo>
                  <a:pt x="0" y="533"/>
                </a:lnTo>
                <a:lnTo>
                  <a:pt x="9" y="533"/>
                </a:lnTo>
                <a:close/>
                <a:moveTo>
                  <a:pt x="20" y="639"/>
                </a:moveTo>
                <a:lnTo>
                  <a:pt x="23" y="646"/>
                </a:lnTo>
                <a:lnTo>
                  <a:pt x="23" y="646"/>
                </a:lnTo>
                <a:lnTo>
                  <a:pt x="33" y="658"/>
                </a:lnTo>
                <a:lnTo>
                  <a:pt x="32" y="657"/>
                </a:lnTo>
                <a:lnTo>
                  <a:pt x="45" y="668"/>
                </a:lnTo>
                <a:lnTo>
                  <a:pt x="44" y="667"/>
                </a:lnTo>
                <a:lnTo>
                  <a:pt x="58" y="675"/>
                </a:lnTo>
                <a:lnTo>
                  <a:pt x="57" y="675"/>
                </a:lnTo>
                <a:lnTo>
                  <a:pt x="73" y="680"/>
                </a:lnTo>
                <a:lnTo>
                  <a:pt x="70" y="688"/>
                </a:lnTo>
                <a:lnTo>
                  <a:pt x="54" y="683"/>
                </a:lnTo>
                <a:lnTo>
                  <a:pt x="39" y="675"/>
                </a:lnTo>
                <a:lnTo>
                  <a:pt x="26" y="664"/>
                </a:lnTo>
                <a:lnTo>
                  <a:pt x="15" y="651"/>
                </a:lnTo>
                <a:lnTo>
                  <a:pt x="12" y="644"/>
                </a:lnTo>
                <a:lnTo>
                  <a:pt x="20" y="639"/>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1200"/>
          </a:p>
        </p:txBody>
      </p:sp>
      <p:cxnSp>
        <p:nvCxnSpPr>
          <p:cNvPr id="34" name="Straight Connector 33"/>
          <p:cNvCxnSpPr>
            <a:cxnSpLocks/>
            <a:endCxn id="20" idx="0"/>
          </p:cNvCxnSpPr>
          <p:nvPr/>
        </p:nvCxnSpPr>
        <p:spPr bwMode="auto">
          <a:xfrm flipH="1">
            <a:off x="3454543" y="1922282"/>
            <a:ext cx="449372" cy="103925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p:cNvCxnSpPr>
            <a:cxnSpLocks/>
          </p:cNvCxnSpPr>
          <p:nvPr/>
        </p:nvCxnSpPr>
        <p:spPr bwMode="auto">
          <a:xfrm>
            <a:off x="5004054" y="1922286"/>
            <a:ext cx="481303" cy="102876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6" name="Rectangle 35"/>
          <p:cNvSpPr/>
          <p:nvPr/>
        </p:nvSpPr>
        <p:spPr bwMode="auto">
          <a:xfrm>
            <a:off x="2550904" y="1634248"/>
            <a:ext cx="576064" cy="57606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37" name="TextBox 36"/>
          <p:cNvSpPr txBox="1"/>
          <p:nvPr/>
        </p:nvSpPr>
        <p:spPr>
          <a:xfrm>
            <a:off x="2592243" y="1740692"/>
            <a:ext cx="548548" cy="338554"/>
          </a:xfrm>
          <a:prstGeom prst="rect">
            <a:avLst/>
          </a:prstGeom>
          <a:noFill/>
        </p:spPr>
        <p:txBody>
          <a:bodyPr wrap="none" rtlCol="0">
            <a:spAutoFit/>
          </a:bodyPr>
          <a:lstStyle/>
          <a:p>
            <a:r>
              <a:rPr lang="sv-SE" sz="1600" dirty="0">
                <a:solidFill>
                  <a:schemeClr val="tx1"/>
                </a:solidFill>
              </a:rPr>
              <a:t>CSF</a:t>
            </a:r>
            <a:endParaRPr lang="en-US" sz="1600" dirty="0">
              <a:solidFill>
                <a:schemeClr val="tx1"/>
              </a:solidFill>
            </a:endParaRPr>
          </a:p>
        </p:txBody>
      </p:sp>
      <p:cxnSp>
        <p:nvCxnSpPr>
          <p:cNvPr id="38" name="Straight Arrow Connector 37"/>
          <p:cNvCxnSpPr>
            <a:cxnSpLocks/>
          </p:cNvCxnSpPr>
          <p:nvPr/>
        </p:nvCxnSpPr>
        <p:spPr bwMode="auto">
          <a:xfrm flipV="1">
            <a:off x="2025372" y="1909970"/>
            <a:ext cx="519789" cy="3"/>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90462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Link budget comparison – Example</a:t>
            </a:r>
          </a:p>
        </p:txBody>
      </p:sp>
      <p:sp>
        <p:nvSpPr>
          <p:cNvPr id="3" name="Date Placeholder 2"/>
          <p:cNvSpPr>
            <a:spLocks noGrp="1"/>
          </p:cNvSpPr>
          <p:nvPr>
            <p:ph type="dt" idx="10"/>
          </p:nvPr>
        </p:nvSpPr>
        <p:spPr/>
        <p:txBody>
          <a:bodyPr/>
          <a:lstStyle/>
          <a:p>
            <a:r>
              <a:rPr lang="en-US"/>
              <a:t>July 2017</a:t>
            </a:r>
            <a:endParaRPr lang="en-GB" dirty="0"/>
          </a:p>
        </p:txBody>
      </p:sp>
      <p:sp>
        <p:nvSpPr>
          <p:cNvPr id="4" name="Footer Placeholder 3"/>
          <p:cNvSpPr>
            <a:spLocks noGrp="1"/>
          </p:cNvSpPr>
          <p:nvPr>
            <p:ph type="ftr" idx="11"/>
          </p:nvPr>
        </p:nvSpPr>
        <p:spPr/>
        <p:txBody>
          <a:bodyPr/>
          <a:lstStyle/>
          <a:p>
            <a:r>
              <a:rPr lang="fr-FR"/>
              <a:t>Leif Wilhelmsson, Ericsson</a:t>
            </a:r>
            <a:endParaRPr lang="en-GB"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11</a:t>
            </a:fld>
            <a:endParaRPr lang="en-GB"/>
          </a:p>
        </p:txBody>
      </p:sp>
      <p:cxnSp>
        <p:nvCxnSpPr>
          <p:cNvPr id="7" name="Straight Connector 6"/>
          <p:cNvCxnSpPr/>
          <p:nvPr/>
        </p:nvCxnSpPr>
        <p:spPr bwMode="auto">
          <a:xfrm>
            <a:off x="1974975" y="2814007"/>
            <a:ext cx="4743" cy="291925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p:cNvSpPr txBox="1"/>
          <p:nvPr/>
        </p:nvSpPr>
        <p:spPr>
          <a:xfrm>
            <a:off x="755582" y="1751021"/>
            <a:ext cx="3039615" cy="461665"/>
          </a:xfrm>
          <a:prstGeom prst="rect">
            <a:avLst/>
          </a:prstGeom>
          <a:noFill/>
        </p:spPr>
        <p:txBody>
          <a:bodyPr wrap="none" rtlCol="0">
            <a:spAutoFit/>
          </a:bodyPr>
          <a:lstStyle/>
          <a:p>
            <a:r>
              <a:rPr lang="en-US" dirty="0">
                <a:solidFill>
                  <a:schemeClr val="tx1"/>
                </a:solidFill>
              </a:rPr>
              <a:t>4 MHz, 13 sub-carriers</a:t>
            </a:r>
          </a:p>
        </p:txBody>
      </p:sp>
      <p:sp>
        <p:nvSpPr>
          <p:cNvPr id="10" name="TextBox 9"/>
          <p:cNvSpPr txBox="1"/>
          <p:nvPr/>
        </p:nvSpPr>
        <p:spPr>
          <a:xfrm>
            <a:off x="4864706" y="1751018"/>
            <a:ext cx="3193503" cy="461665"/>
          </a:xfrm>
          <a:prstGeom prst="rect">
            <a:avLst/>
          </a:prstGeom>
          <a:noFill/>
        </p:spPr>
        <p:txBody>
          <a:bodyPr wrap="none" rtlCol="0">
            <a:spAutoFit/>
          </a:bodyPr>
          <a:lstStyle/>
          <a:p>
            <a:r>
              <a:rPr lang="en-US" dirty="0">
                <a:solidFill>
                  <a:schemeClr val="tx1"/>
                </a:solidFill>
              </a:rPr>
              <a:t>16 MHz, 52 sub-carriers</a:t>
            </a:r>
          </a:p>
        </p:txBody>
      </p:sp>
      <p:cxnSp>
        <p:nvCxnSpPr>
          <p:cNvPr id="12" name="Straight Connector 11"/>
          <p:cNvCxnSpPr/>
          <p:nvPr/>
        </p:nvCxnSpPr>
        <p:spPr bwMode="auto">
          <a:xfrm>
            <a:off x="1691687" y="5733256"/>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 name="TextBox 12"/>
          <p:cNvSpPr txBox="1"/>
          <p:nvPr/>
        </p:nvSpPr>
        <p:spPr>
          <a:xfrm>
            <a:off x="3677516" y="5380525"/>
            <a:ext cx="2374368" cy="461665"/>
          </a:xfrm>
          <a:prstGeom prst="rect">
            <a:avLst/>
          </a:prstGeom>
          <a:noFill/>
        </p:spPr>
        <p:txBody>
          <a:bodyPr wrap="none" rtlCol="0">
            <a:spAutoFit/>
          </a:bodyPr>
          <a:lstStyle/>
          <a:p>
            <a:r>
              <a:rPr lang="en-US" dirty="0" err="1">
                <a:solidFill>
                  <a:schemeClr val="tx1"/>
                </a:solidFill>
              </a:rPr>
              <a:t>kTB</a:t>
            </a:r>
            <a:r>
              <a:rPr lang="en-US" dirty="0">
                <a:solidFill>
                  <a:schemeClr val="tx1"/>
                </a:solidFill>
              </a:rPr>
              <a:t> = -101 dBm </a:t>
            </a:r>
          </a:p>
        </p:txBody>
      </p:sp>
      <p:cxnSp>
        <p:nvCxnSpPr>
          <p:cNvPr id="15" name="Straight Connector 14"/>
          <p:cNvCxnSpPr/>
          <p:nvPr/>
        </p:nvCxnSpPr>
        <p:spPr bwMode="auto">
          <a:xfrm>
            <a:off x="1691687" y="4509120"/>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TextBox 16"/>
          <p:cNvSpPr txBox="1"/>
          <p:nvPr/>
        </p:nvSpPr>
        <p:spPr>
          <a:xfrm>
            <a:off x="3608497" y="3904297"/>
            <a:ext cx="2347117" cy="369332"/>
          </a:xfrm>
          <a:prstGeom prst="rect">
            <a:avLst/>
          </a:prstGeom>
          <a:noFill/>
        </p:spPr>
        <p:txBody>
          <a:bodyPr wrap="none" rtlCol="0">
            <a:spAutoFit/>
          </a:bodyPr>
          <a:lstStyle/>
          <a:p>
            <a:r>
              <a:rPr lang="en-US" sz="1800" dirty="0">
                <a:solidFill>
                  <a:schemeClr val="tx1"/>
                </a:solidFill>
              </a:rPr>
              <a:t>Noise floor = -86 dBm </a:t>
            </a:r>
          </a:p>
        </p:txBody>
      </p:sp>
      <p:cxnSp>
        <p:nvCxnSpPr>
          <p:cNvPr id="18" name="Straight Connector 17"/>
          <p:cNvCxnSpPr/>
          <p:nvPr/>
        </p:nvCxnSpPr>
        <p:spPr bwMode="auto">
          <a:xfrm>
            <a:off x="1691687" y="4869160"/>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Arrow Connector 19"/>
          <p:cNvCxnSpPr/>
          <p:nvPr/>
        </p:nvCxnSpPr>
        <p:spPr bwMode="auto">
          <a:xfrm>
            <a:off x="7812360" y="4407502"/>
            <a:ext cx="0" cy="1296145"/>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21" name="TextBox 20"/>
          <p:cNvSpPr txBox="1"/>
          <p:nvPr/>
        </p:nvSpPr>
        <p:spPr>
          <a:xfrm>
            <a:off x="7812361" y="4858845"/>
            <a:ext cx="1340432" cy="369332"/>
          </a:xfrm>
          <a:prstGeom prst="rect">
            <a:avLst/>
          </a:prstGeom>
          <a:noFill/>
        </p:spPr>
        <p:txBody>
          <a:bodyPr wrap="none" rtlCol="0">
            <a:spAutoFit/>
          </a:bodyPr>
          <a:lstStyle/>
          <a:p>
            <a:r>
              <a:rPr lang="en-US" sz="1800" dirty="0">
                <a:solidFill>
                  <a:schemeClr val="tx1"/>
                </a:solidFill>
              </a:rPr>
              <a:t>NF = 15 dB </a:t>
            </a:r>
          </a:p>
        </p:txBody>
      </p:sp>
      <p:cxnSp>
        <p:nvCxnSpPr>
          <p:cNvPr id="22" name="Straight Connector 21"/>
          <p:cNvCxnSpPr/>
          <p:nvPr/>
        </p:nvCxnSpPr>
        <p:spPr bwMode="auto">
          <a:xfrm>
            <a:off x="1693323" y="2814003"/>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336331" y="2475451"/>
            <a:ext cx="1382110" cy="338554"/>
          </a:xfrm>
          <a:prstGeom prst="rect">
            <a:avLst/>
          </a:prstGeom>
          <a:noFill/>
        </p:spPr>
        <p:txBody>
          <a:bodyPr wrap="none" rtlCol="0">
            <a:spAutoFit/>
          </a:bodyPr>
          <a:lstStyle/>
          <a:p>
            <a:r>
              <a:rPr lang="en-US" sz="1600" dirty="0">
                <a:solidFill>
                  <a:schemeClr val="tx1"/>
                </a:solidFill>
              </a:rPr>
              <a:t>TX = 16 dBm </a:t>
            </a:r>
          </a:p>
        </p:txBody>
      </p:sp>
      <p:sp>
        <p:nvSpPr>
          <p:cNvPr id="27" name="TextBox 26"/>
          <p:cNvSpPr txBox="1"/>
          <p:nvPr/>
        </p:nvSpPr>
        <p:spPr>
          <a:xfrm>
            <a:off x="753027" y="4516365"/>
            <a:ext cx="1391728" cy="369332"/>
          </a:xfrm>
          <a:prstGeom prst="rect">
            <a:avLst/>
          </a:prstGeom>
          <a:noFill/>
        </p:spPr>
        <p:txBody>
          <a:bodyPr wrap="none" rtlCol="0">
            <a:spAutoFit/>
          </a:bodyPr>
          <a:lstStyle/>
          <a:p>
            <a:r>
              <a:rPr lang="en-US" sz="1800" dirty="0">
                <a:solidFill>
                  <a:schemeClr val="tx1"/>
                </a:solidFill>
              </a:rPr>
              <a:t>C/N = -6 dB </a:t>
            </a:r>
          </a:p>
        </p:txBody>
      </p:sp>
      <p:cxnSp>
        <p:nvCxnSpPr>
          <p:cNvPr id="28" name="Straight Connector 27"/>
          <p:cNvCxnSpPr/>
          <p:nvPr/>
        </p:nvCxnSpPr>
        <p:spPr bwMode="auto">
          <a:xfrm>
            <a:off x="7308304" y="2424207"/>
            <a:ext cx="0" cy="32403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a:off x="7020279" y="5664567"/>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1" name="Straight Connector 30"/>
          <p:cNvCxnSpPr/>
          <p:nvPr/>
        </p:nvCxnSpPr>
        <p:spPr bwMode="auto">
          <a:xfrm>
            <a:off x="7020279" y="4440431"/>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Straight Connector 31"/>
          <p:cNvCxnSpPr/>
          <p:nvPr/>
        </p:nvCxnSpPr>
        <p:spPr bwMode="auto">
          <a:xfrm>
            <a:off x="7020279" y="4725144"/>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p:cNvCxnSpPr/>
          <p:nvPr/>
        </p:nvCxnSpPr>
        <p:spPr bwMode="auto">
          <a:xfrm>
            <a:off x="7016459" y="2424207"/>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Arrow Connector 35"/>
          <p:cNvCxnSpPr/>
          <p:nvPr/>
        </p:nvCxnSpPr>
        <p:spPr bwMode="auto">
          <a:xfrm>
            <a:off x="6876263" y="4440434"/>
            <a:ext cx="12095" cy="339977"/>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37" name="TextBox 36"/>
          <p:cNvSpPr txBox="1"/>
          <p:nvPr/>
        </p:nvSpPr>
        <p:spPr>
          <a:xfrm>
            <a:off x="5573602" y="4430269"/>
            <a:ext cx="1391728" cy="369332"/>
          </a:xfrm>
          <a:prstGeom prst="rect">
            <a:avLst/>
          </a:prstGeom>
          <a:noFill/>
        </p:spPr>
        <p:txBody>
          <a:bodyPr wrap="none" rtlCol="0">
            <a:spAutoFit/>
          </a:bodyPr>
          <a:lstStyle/>
          <a:p>
            <a:r>
              <a:rPr lang="en-US" sz="1800" dirty="0">
                <a:solidFill>
                  <a:schemeClr val="tx1"/>
                </a:solidFill>
              </a:rPr>
              <a:t>C/N = -4 dB </a:t>
            </a:r>
          </a:p>
        </p:txBody>
      </p:sp>
      <p:sp>
        <p:nvSpPr>
          <p:cNvPr id="38" name="TextBox 37"/>
          <p:cNvSpPr txBox="1"/>
          <p:nvPr/>
        </p:nvSpPr>
        <p:spPr>
          <a:xfrm>
            <a:off x="7422739" y="2489279"/>
            <a:ext cx="1382110" cy="338554"/>
          </a:xfrm>
          <a:prstGeom prst="rect">
            <a:avLst/>
          </a:prstGeom>
          <a:noFill/>
        </p:spPr>
        <p:txBody>
          <a:bodyPr wrap="none" rtlCol="0">
            <a:spAutoFit/>
          </a:bodyPr>
          <a:lstStyle/>
          <a:p>
            <a:r>
              <a:rPr lang="en-US" sz="1600" dirty="0">
                <a:solidFill>
                  <a:schemeClr val="tx1"/>
                </a:solidFill>
              </a:rPr>
              <a:t>TX = 22 dBm </a:t>
            </a:r>
          </a:p>
        </p:txBody>
      </p:sp>
      <p:cxnSp>
        <p:nvCxnSpPr>
          <p:cNvPr id="46" name="Straight Connector 45"/>
          <p:cNvCxnSpPr/>
          <p:nvPr/>
        </p:nvCxnSpPr>
        <p:spPr bwMode="auto">
          <a:xfrm>
            <a:off x="2244861" y="6093296"/>
            <a:ext cx="5473312"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0" name="Straight Connector 49"/>
          <p:cNvCxnSpPr/>
          <p:nvPr/>
        </p:nvCxnSpPr>
        <p:spPr bwMode="auto">
          <a:xfrm flipV="1">
            <a:off x="2052926" y="2424214"/>
            <a:ext cx="4897159" cy="992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3" name="Straight Arrow Connector 52"/>
          <p:cNvCxnSpPr>
            <a:stCxn id="13" idx="3"/>
          </p:cNvCxnSpPr>
          <p:nvPr/>
        </p:nvCxnSpPr>
        <p:spPr bwMode="auto">
          <a:xfrm>
            <a:off x="6051884" y="5611357"/>
            <a:ext cx="836472" cy="5321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5" name="Straight Arrow Connector 54"/>
          <p:cNvCxnSpPr>
            <a:stCxn id="13" idx="1"/>
          </p:cNvCxnSpPr>
          <p:nvPr/>
        </p:nvCxnSpPr>
        <p:spPr bwMode="auto">
          <a:xfrm flipH="1">
            <a:off x="2410380" y="5611358"/>
            <a:ext cx="1267136" cy="12190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6" name="Straight Arrow Connector 55"/>
          <p:cNvCxnSpPr>
            <a:stCxn id="17" idx="1"/>
          </p:cNvCxnSpPr>
          <p:nvPr/>
        </p:nvCxnSpPr>
        <p:spPr bwMode="auto">
          <a:xfrm flipH="1">
            <a:off x="2244870" y="4088963"/>
            <a:ext cx="1363627" cy="42449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9" name="Straight Arrow Connector 58"/>
          <p:cNvCxnSpPr/>
          <p:nvPr/>
        </p:nvCxnSpPr>
        <p:spPr bwMode="auto">
          <a:xfrm>
            <a:off x="5851690" y="4139360"/>
            <a:ext cx="1092223" cy="26814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6" name="Straight Arrow Connector 65"/>
          <p:cNvCxnSpPr/>
          <p:nvPr/>
        </p:nvCxnSpPr>
        <p:spPr bwMode="auto">
          <a:xfrm flipH="1">
            <a:off x="2235891" y="2827839"/>
            <a:ext cx="8975" cy="2031015"/>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cxnSp>
        <p:nvCxnSpPr>
          <p:cNvPr id="68" name="Straight Arrow Connector 67"/>
          <p:cNvCxnSpPr/>
          <p:nvPr/>
        </p:nvCxnSpPr>
        <p:spPr bwMode="auto">
          <a:xfrm flipH="1">
            <a:off x="7155322" y="2424209"/>
            <a:ext cx="4487" cy="2300939"/>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73" name="TextBox 72"/>
          <p:cNvSpPr txBox="1"/>
          <p:nvPr/>
        </p:nvSpPr>
        <p:spPr>
          <a:xfrm>
            <a:off x="2829978" y="3242049"/>
            <a:ext cx="2475165" cy="461665"/>
          </a:xfrm>
          <a:prstGeom prst="rect">
            <a:avLst/>
          </a:prstGeom>
          <a:noFill/>
        </p:spPr>
        <p:txBody>
          <a:bodyPr wrap="none" rtlCol="0">
            <a:spAutoFit/>
          </a:bodyPr>
          <a:lstStyle/>
          <a:p>
            <a:r>
              <a:rPr lang="en-US" dirty="0">
                <a:solidFill>
                  <a:schemeClr val="tx1"/>
                </a:solidFill>
              </a:rPr>
              <a:t>Max PL = 108 dB </a:t>
            </a:r>
          </a:p>
        </p:txBody>
      </p:sp>
      <p:sp>
        <p:nvSpPr>
          <p:cNvPr id="74" name="TextBox 73"/>
          <p:cNvSpPr txBox="1"/>
          <p:nvPr/>
        </p:nvSpPr>
        <p:spPr>
          <a:xfrm>
            <a:off x="2379908" y="4699127"/>
            <a:ext cx="1919115" cy="338554"/>
          </a:xfrm>
          <a:prstGeom prst="rect">
            <a:avLst/>
          </a:prstGeom>
          <a:noFill/>
        </p:spPr>
        <p:txBody>
          <a:bodyPr wrap="none" rtlCol="0">
            <a:spAutoFit/>
          </a:bodyPr>
          <a:lstStyle/>
          <a:p>
            <a:r>
              <a:rPr lang="en-US" sz="1600" dirty="0">
                <a:solidFill>
                  <a:schemeClr val="tx1"/>
                </a:solidFill>
              </a:rPr>
              <a:t>RX </a:t>
            </a:r>
            <a:r>
              <a:rPr lang="en-US" sz="1600" dirty="0" err="1">
                <a:solidFill>
                  <a:schemeClr val="tx1"/>
                </a:solidFill>
              </a:rPr>
              <a:t>sens.</a:t>
            </a:r>
            <a:r>
              <a:rPr lang="en-US" sz="1600" dirty="0">
                <a:solidFill>
                  <a:schemeClr val="tx1"/>
                </a:solidFill>
              </a:rPr>
              <a:t> = -92 dBm </a:t>
            </a:r>
          </a:p>
        </p:txBody>
      </p:sp>
      <p:sp>
        <p:nvSpPr>
          <p:cNvPr id="75" name="TextBox 74"/>
          <p:cNvSpPr txBox="1"/>
          <p:nvPr/>
        </p:nvSpPr>
        <p:spPr>
          <a:xfrm>
            <a:off x="5024795" y="4692843"/>
            <a:ext cx="1919115" cy="338554"/>
          </a:xfrm>
          <a:prstGeom prst="rect">
            <a:avLst/>
          </a:prstGeom>
          <a:noFill/>
        </p:spPr>
        <p:txBody>
          <a:bodyPr wrap="none" rtlCol="0">
            <a:spAutoFit/>
          </a:bodyPr>
          <a:lstStyle/>
          <a:p>
            <a:r>
              <a:rPr lang="en-US" sz="1600" dirty="0">
                <a:solidFill>
                  <a:schemeClr val="tx1"/>
                </a:solidFill>
              </a:rPr>
              <a:t>RX </a:t>
            </a:r>
            <a:r>
              <a:rPr lang="en-US" sz="1600" dirty="0" err="1">
                <a:solidFill>
                  <a:schemeClr val="tx1"/>
                </a:solidFill>
              </a:rPr>
              <a:t>sens.</a:t>
            </a:r>
            <a:r>
              <a:rPr lang="en-US" sz="1600" dirty="0">
                <a:solidFill>
                  <a:schemeClr val="tx1"/>
                </a:solidFill>
              </a:rPr>
              <a:t> = -90 dBm </a:t>
            </a:r>
          </a:p>
        </p:txBody>
      </p:sp>
      <p:cxnSp>
        <p:nvCxnSpPr>
          <p:cNvPr id="77" name="Straight Arrow Connector 76"/>
          <p:cNvCxnSpPr/>
          <p:nvPr/>
        </p:nvCxnSpPr>
        <p:spPr bwMode="auto">
          <a:xfrm flipH="1">
            <a:off x="2235890" y="3521445"/>
            <a:ext cx="566763" cy="24670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8" name="TextBox 77"/>
          <p:cNvSpPr txBox="1"/>
          <p:nvPr/>
        </p:nvSpPr>
        <p:spPr>
          <a:xfrm>
            <a:off x="4631057" y="2834797"/>
            <a:ext cx="2463751" cy="461665"/>
          </a:xfrm>
          <a:prstGeom prst="rect">
            <a:avLst/>
          </a:prstGeom>
          <a:noFill/>
        </p:spPr>
        <p:txBody>
          <a:bodyPr wrap="none" rtlCol="0">
            <a:spAutoFit/>
          </a:bodyPr>
          <a:lstStyle/>
          <a:p>
            <a:r>
              <a:rPr lang="en-US" dirty="0">
                <a:solidFill>
                  <a:schemeClr val="tx1"/>
                </a:solidFill>
              </a:rPr>
              <a:t>Max PL = 112 dB </a:t>
            </a:r>
          </a:p>
        </p:txBody>
      </p:sp>
      <p:cxnSp>
        <p:nvCxnSpPr>
          <p:cNvPr id="80" name="Straight Arrow Connector 79"/>
          <p:cNvCxnSpPr/>
          <p:nvPr/>
        </p:nvCxnSpPr>
        <p:spPr bwMode="auto">
          <a:xfrm>
            <a:off x="6597532" y="3368684"/>
            <a:ext cx="562275" cy="177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009975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Simulations – Frequency selective channels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12</a:t>
            </a:fld>
            <a:endParaRPr lang="en-GB"/>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69" y="1496051"/>
            <a:ext cx="3123515" cy="2342924"/>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8625" y="1498835"/>
            <a:ext cx="3116093" cy="23373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88523" y="1497904"/>
            <a:ext cx="3121660" cy="2341533"/>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569" y="3983421"/>
            <a:ext cx="3123515" cy="2338747"/>
          </a:xfrm>
          <a:prstGeom prst="rect">
            <a:avLst/>
          </a:prstGeom>
        </p:spPr>
      </p:pic>
      <p:pic>
        <p:nvPicPr>
          <p:cNvPr id="12" name="Picture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928625" y="3984116"/>
            <a:ext cx="3116093" cy="2337357"/>
          </a:xfrm>
          <a:prstGeom prst="rect">
            <a:avLst/>
          </a:prstGeom>
        </p:spPr>
      </p:pic>
      <p:pic>
        <p:nvPicPr>
          <p:cNvPr id="13" name="Picture 1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88526" y="3983183"/>
            <a:ext cx="3121659" cy="2341533"/>
          </a:xfrm>
          <a:prstGeom prst="rect">
            <a:avLst/>
          </a:prstGeom>
        </p:spPr>
      </p:pic>
    </p:spTree>
    <p:extLst>
      <p:ext uri="{BB962C8B-B14F-4D97-AF65-F5344CB8AC3E}">
        <p14:creationId xmlns:p14="http://schemas.microsoft.com/office/powerpoint/2010/main" val="3313981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For an AWGN channel of roughly 4 dB was seen in terms of range. </a:t>
            </a:r>
          </a:p>
          <a:p>
            <a:pPr>
              <a:buFont typeface="Arial" panose="020B0604020202020204" pitchFamily="34" charset="0"/>
              <a:buChar char="•"/>
            </a:pPr>
            <a:r>
              <a:rPr lang="en-US" dirty="0"/>
              <a:t>For a frequency selective  channel, the diversity gain from using a larger bandwidth will significantly increase this gain</a:t>
            </a:r>
          </a:p>
          <a:p>
            <a:pPr>
              <a:buFont typeface="Arial" panose="020B0604020202020204" pitchFamily="34" charset="0"/>
              <a:buChar char="•"/>
            </a:pPr>
            <a:r>
              <a:rPr lang="en-US" dirty="0"/>
              <a:t>For </a:t>
            </a:r>
            <a:r>
              <a:rPr lang="en-US" dirty="0" err="1"/>
              <a:t>TGnB</a:t>
            </a:r>
            <a:r>
              <a:rPr lang="en-US" dirty="0"/>
              <a:t> and </a:t>
            </a:r>
            <a:r>
              <a:rPr lang="en-US" dirty="0" err="1"/>
              <a:t>TGnD</a:t>
            </a:r>
            <a:r>
              <a:rPr lang="en-US" dirty="0"/>
              <a:t> and a PER of 10%, the sensitivity is </a:t>
            </a:r>
            <a:r>
              <a:rPr lang="en-US" dirty="0" err="1"/>
              <a:t>rougly</a:t>
            </a:r>
            <a:r>
              <a:rPr lang="en-US" dirty="0"/>
              <a:t> independent of bandwidth, and the gain in range thus proportional to TX power </a:t>
            </a:r>
          </a:p>
          <a:p>
            <a:pPr>
              <a:buFont typeface="Arial" panose="020B0604020202020204" pitchFamily="34" charset="0"/>
              <a:buChar char="•"/>
            </a:pPr>
            <a:r>
              <a:rPr lang="en-US" dirty="0"/>
              <a:t>For 1% PER which may be a more reasonable requirement for fixed installations, the gain in range is on the order of 8-10 dB</a:t>
            </a:r>
          </a:p>
        </p:txBody>
      </p:sp>
      <p:sp>
        <p:nvSpPr>
          <p:cNvPr id="3" name="Title 2"/>
          <p:cNvSpPr>
            <a:spLocks noGrp="1"/>
          </p:cNvSpPr>
          <p:nvPr>
            <p:ph type="title"/>
          </p:nvPr>
        </p:nvSpPr>
        <p:spPr/>
        <p:txBody>
          <a:bodyPr/>
          <a:lstStyle/>
          <a:p>
            <a:r>
              <a:rPr lang="en-US" dirty="0"/>
              <a:t>Simulations – Frequency selective channels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13</a:t>
            </a:fld>
            <a:endParaRPr lang="en-GB"/>
          </a:p>
        </p:txBody>
      </p:sp>
    </p:spTree>
    <p:extLst>
      <p:ext uri="{BB962C8B-B14F-4D97-AF65-F5344CB8AC3E}">
        <p14:creationId xmlns:p14="http://schemas.microsoft.com/office/powerpoint/2010/main" val="3519099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Additional benefits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14</a:t>
            </a:fld>
            <a:endParaRPr lang="en-GB"/>
          </a:p>
        </p:txBody>
      </p:sp>
      <p:sp>
        <p:nvSpPr>
          <p:cNvPr id="14" name="Content Placeholder 1"/>
          <p:cNvSpPr>
            <a:spLocks noGrp="1"/>
          </p:cNvSpPr>
          <p:nvPr>
            <p:ph idx="1"/>
          </p:nvPr>
        </p:nvSpPr>
        <p:spPr>
          <a:xfrm>
            <a:off x="396883" y="1800000"/>
            <a:ext cx="8351839" cy="3852000"/>
          </a:xfrm>
        </p:spPr>
        <p:txBody>
          <a:bodyPr/>
          <a:lstStyle/>
          <a:p>
            <a:pPr>
              <a:buFont typeface="Arial" panose="020B0604020202020204" pitchFamily="34" charset="0"/>
              <a:buChar char="•"/>
            </a:pPr>
            <a:r>
              <a:rPr lang="en-US" dirty="0"/>
              <a:t>The sync becomes simpler, and with a shorter </a:t>
            </a:r>
            <a:r>
              <a:rPr lang="en-US" dirty="0" err="1"/>
              <a:t>syncword</a:t>
            </a:r>
            <a:r>
              <a:rPr lang="en-US" dirty="0"/>
              <a:t> the efficiency is increased</a:t>
            </a:r>
          </a:p>
          <a:p>
            <a:pPr>
              <a:buFont typeface="Arial" panose="020B0604020202020204" pitchFamily="34" charset="0"/>
              <a:buChar char="•"/>
            </a:pPr>
            <a:r>
              <a:rPr lang="en-US" dirty="0"/>
              <a:t>Even if one can meet the sensitivity requirement by coding and repetition, the improvement obtained by wide BW is always on top of this, and sync is not helped by repetition or FEC. In addition repetition and coding implies that the packet duration is increased</a:t>
            </a:r>
          </a:p>
        </p:txBody>
      </p:sp>
    </p:spTree>
    <p:extLst>
      <p:ext uri="{BB962C8B-B14F-4D97-AF65-F5344CB8AC3E}">
        <p14:creationId xmlns:p14="http://schemas.microsoft.com/office/powerpoint/2010/main" val="3859641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WUR implementation aspects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15</a:t>
            </a:fld>
            <a:endParaRPr lang="en-GB"/>
          </a:p>
        </p:txBody>
      </p:sp>
      <p:sp>
        <p:nvSpPr>
          <p:cNvPr id="14" name="Content Placeholder 1"/>
          <p:cNvSpPr>
            <a:spLocks noGrp="1"/>
          </p:cNvSpPr>
          <p:nvPr>
            <p:ph idx="1"/>
          </p:nvPr>
        </p:nvSpPr>
        <p:spPr>
          <a:xfrm>
            <a:off x="396883" y="1800000"/>
            <a:ext cx="8351839" cy="3852000"/>
          </a:xfrm>
        </p:spPr>
        <p:txBody>
          <a:bodyPr/>
          <a:lstStyle/>
          <a:p>
            <a:pPr>
              <a:buFont typeface="Arial" panose="020B0604020202020204" pitchFamily="34" charset="0"/>
              <a:buChar char="•"/>
            </a:pPr>
            <a:r>
              <a:rPr lang="en-US" dirty="0"/>
              <a:t>Changing the bandwidth of an analog filter (keeping all other parameters the same) is easily done by shifting in/out components or changing bias levels. There are no issues related to switching time…</a:t>
            </a:r>
          </a:p>
          <a:p>
            <a:pPr>
              <a:buFont typeface="Arial" panose="020B0604020202020204" pitchFamily="34" charset="0"/>
              <a:buChar char="•"/>
            </a:pPr>
            <a:r>
              <a:rPr lang="en-US" dirty="0"/>
              <a:t>If a wideband WUS is used, a WUR with good channel conditions may still use a CSF with a small BW in order to save power =&gt; For multicast/broadcast, receivers can decide autonomously what BW to use if WUS is transmitted with a large BW</a:t>
            </a:r>
          </a:p>
          <a:p>
            <a:pPr>
              <a:buFont typeface="Arial" panose="020B0604020202020204" pitchFamily="34" charset="0"/>
              <a:buChar char="•"/>
            </a:pPr>
            <a:r>
              <a:rPr lang="en-US" dirty="0"/>
              <a:t>Since the BW of the filter can be selected independent of the signal bandwidth, a smaller bandwidth may also allow for a lower order filter still meeting ACI requirements  </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739940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31" y="3773047"/>
            <a:ext cx="7770813" cy="2161357"/>
          </a:xfrm>
        </p:spPr>
        <p:txBody>
          <a:bodyPr/>
          <a:lstStyle/>
          <a:p>
            <a:pPr>
              <a:buFont typeface="Arial" panose="020B0604020202020204" pitchFamily="34" charset="0"/>
              <a:buChar char="•"/>
            </a:pPr>
            <a:r>
              <a:rPr lang="en-US" dirty="0"/>
              <a:t>In [9] it has been proposed to allow for transmission of several WUSs by means of FDM</a:t>
            </a:r>
          </a:p>
          <a:p>
            <a:pPr>
              <a:buFont typeface="Arial" panose="020B0604020202020204" pitchFamily="34" charset="0"/>
              <a:buChar char="•"/>
            </a:pPr>
            <a:r>
              <a:rPr lang="en-US" dirty="0"/>
              <a:t>One may, potentially, see this as a generalization of the proposal with a  varying bandwidth as illustrated in the figure above, with all 4 MHz channel carrying identical OOK signals </a:t>
            </a:r>
          </a:p>
        </p:txBody>
      </p:sp>
      <p:sp>
        <p:nvSpPr>
          <p:cNvPr id="3" name="Title 2"/>
          <p:cNvSpPr>
            <a:spLocks noGrp="1"/>
          </p:cNvSpPr>
          <p:nvPr>
            <p:ph type="title"/>
          </p:nvPr>
        </p:nvSpPr>
        <p:spPr/>
        <p:txBody>
          <a:bodyPr/>
          <a:lstStyle/>
          <a:p>
            <a:r>
              <a:rPr lang="en-US" dirty="0"/>
              <a:t>Other observations - Relation to FDM transmission</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16</a:t>
            </a:fld>
            <a:endParaRPr lang="en-GB"/>
          </a:p>
        </p:txBody>
      </p:sp>
      <p:sp>
        <p:nvSpPr>
          <p:cNvPr id="8" name="Trapezoid 7"/>
          <p:cNvSpPr/>
          <p:nvPr/>
        </p:nvSpPr>
        <p:spPr bwMode="auto">
          <a:xfrm>
            <a:off x="2489773" y="1820192"/>
            <a:ext cx="1073867" cy="475440"/>
          </a:xfrm>
          <a:prstGeom prst="trapezoid">
            <a:avLst/>
          </a:prstGeom>
          <a:solidFill>
            <a:srgbClr val="00B0F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defTabSz="914354" eaLnBrk="1" hangingPunct="1">
              <a:spcBef>
                <a:spcPct val="50000"/>
              </a:spcBef>
              <a:buClrTx/>
              <a:buSzTx/>
            </a:pPr>
            <a:endParaRPr lang="en-US" sz="2000">
              <a:solidFill>
                <a:schemeClr val="tx1"/>
              </a:solidFill>
              <a:latin typeface="Arial" charset="0"/>
            </a:endParaRPr>
          </a:p>
        </p:txBody>
      </p:sp>
      <p:cxnSp>
        <p:nvCxnSpPr>
          <p:cNvPr id="9" name="Straight Arrow Connector 8"/>
          <p:cNvCxnSpPr>
            <a:cxnSpLocks/>
          </p:cNvCxnSpPr>
          <p:nvPr/>
        </p:nvCxnSpPr>
        <p:spPr bwMode="auto">
          <a:xfrm>
            <a:off x="2386781" y="2298149"/>
            <a:ext cx="4391891"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0" name="Trapezoid 9"/>
          <p:cNvSpPr/>
          <p:nvPr/>
        </p:nvSpPr>
        <p:spPr bwMode="auto">
          <a:xfrm>
            <a:off x="2483768" y="1808145"/>
            <a:ext cx="3862632" cy="487491"/>
          </a:xfrm>
          <a:prstGeom prst="trapezoid">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defTabSz="914354" eaLnBrk="1" hangingPunct="1">
              <a:spcBef>
                <a:spcPct val="50000"/>
              </a:spcBef>
              <a:buClrTx/>
              <a:buSzTx/>
            </a:pPr>
            <a:endParaRPr lang="en-US" sz="2000">
              <a:solidFill>
                <a:schemeClr val="tx1"/>
              </a:solidFill>
              <a:latin typeface="Arial" charset="0"/>
            </a:endParaRPr>
          </a:p>
        </p:txBody>
      </p:sp>
      <p:sp>
        <p:nvSpPr>
          <p:cNvPr id="11" name="Right Brace 10"/>
          <p:cNvSpPr/>
          <p:nvPr/>
        </p:nvSpPr>
        <p:spPr bwMode="auto">
          <a:xfrm rot="5400000">
            <a:off x="4346394" y="1999149"/>
            <a:ext cx="143387" cy="1073867"/>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sp>
        <p:nvSpPr>
          <p:cNvPr id="12" name="TextBox 11"/>
          <p:cNvSpPr txBox="1"/>
          <p:nvPr/>
        </p:nvSpPr>
        <p:spPr>
          <a:xfrm>
            <a:off x="4011970" y="2599382"/>
            <a:ext cx="907905" cy="338554"/>
          </a:xfrm>
          <a:prstGeom prst="rect">
            <a:avLst/>
          </a:prstGeom>
          <a:noFill/>
        </p:spPr>
        <p:txBody>
          <a:bodyPr wrap="square" rtlCol="0">
            <a:spAutoFit/>
          </a:bodyPr>
          <a:lstStyle/>
          <a:p>
            <a:r>
              <a:rPr lang="en-US" sz="1600" dirty="0">
                <a:solidFill>
                  <a:schemeClr val="tx1"/>
                </a:solidFill>
              </a:rPr>
              <a:t>4 MHz</a:t>
            </a:r>
          </a:p>
        </p:txBody>
      </p:sp>
      <p:sp>
        <p:nvSpPr>
          <p:cNvPr id="15" name="Right Brace 14"/>
          <p:cNvSpPr/>
          <p:nvPr/>
        </p:nvSpPr>
        <p:spPr bwMode="auto">
          <a:xfrm rot="5400000">
            <a:off x="4334048" y="1396317"/>
            <a:ext cx="162072" cy="386263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sp>
        <p:nvSpPr>
          <p:cNvPr id="16" name="TextBox 15"/>
          <p:cNvSpPr txBox="1"/>
          <p:nvPr/>
        </p:nvSpPr>
        <p:spPr>
          <a:xfrm>
            <a:off x="4010894" y="3421580"/>
            <a:ext cx="862737" cy="338554"/>
          </a:xfrm>
          <a:prstGeom prst="rect">
            <a:avLst/>
          </a:prstGeom>
          <a:noFill/>
        </p:spPr>
        <p:txBody>
          <a:bodyPr wrap="none" rtlCol="0">
            <a:spAutoFit/>
          </a:bodyPr>
          <a:lstStyle/>
          <a:p>
            <a:r>
              <a:rPr lang="en-US" sz="1600" dirty="0">
                <a:solidFill>
                  <a:schemeClr val="tx1"/>
                </a:solidFill>
              </a:rPr>
              <a:t>16 MHz</a:t>
            </a:r>
          </a:p>
        </p:txBody>
      </p:sp>
      <p:sp>
        <p:nvSpPr>
          <p:cNvPr id="17" name="TextBox 16"/>
          <p:cNvSpPr txBox="1"/>
          <p:nvPr/>
        </p:nvSpPr>
        <p:spPr>
          <a:xfrm>
            <a:off x="6875659" y="2048113"/>
            <a:ext cx="1483098" cy="461665"/>
          </a:xfrm>
          <a:prstGeom prst="rect">
            <a:avLst/>
          </a:prstGeom>
          <a:noFill/>
        </p:spPr>
        <p:txBody>
          <a:bodyPr wrap="none" rtlCol="0">
            <a:spAutoFit/>
          </a:bodyPr>
          <a:lstStyle/>
          <a:p>
            <a:r>
              <a:rPr lang="en-US" dirty="0">
                <a:solidFill>
                  <a:schemeClr val="tx1"/>
                </a:solidFill>
              </a:rPr>
              <a:t>Frequency</a:t>
            </a:r>
          </a:p>
        </p:txBody>
      </p:sp>
      <p:sp>
        <p:nvSpPr>
          <p:cNvPr id="18" name="Trapezoid 17"/>
          <p:cNvSpPr/>
          <p:nvPr/>
        </p:nvSpPr>
        <p:spPr bwMode="auto">
          <a:xfrm>
            <a:off x="3881156" y="1818327"/>
            <a:ext cx="1073867" cy="475440"/>
          </a:xfrm>
          <a:prstGeom prst="trapezoid">
            <a:avLst/>
          </a:prstGeom>
          <a:solidFill>
            <a:srgbClr val="00B0F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defTabSz="914354" eaLnBrk="1" hangingPunct="1">
              <a:spcBef>
                <a:spcPct val="50000"/>
              </a:spcBef>
              <a:buClrTx/>
              <a:buSzTx/>
            </a:pPr>
            <a:endParaRPr lang="en-US" sz="2000">
              <a:solidFill>
                <a:schemeClr val="tx1"/>
              </a:solidFill>
              <a:latin typeface="Arial" charset="0"/>
            </a:endParaRPr>
          </a:p>
        </p:txBody>
      </p:sp>
      <p:sp>
        <p:nvSpPr>
          <p:cNvPr id="19" name="Trapezoid 18"/>
          <p:cNvSpPr/>
          <p:nvPr/>
        </p:nvSpPr>
        <p:spPr bwMode="auto">
          <a:xfrm>
            <a:off x="5272538" y="1812680"/>
            <a:ext cx="1073867" cy="475440"/>
          </a:xfrm>
          <a:prstGeom prst="trapezoid">
            <a:avLst/>
          </a:prstGeom>
          <a:solidFill>
            <a:srgbClr val="00B0F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defTabSz="914354" eaLnBrk="1" hangingPunct="1">
              <a:spcBef>
                <a:spcPct val="50000"/>
              </a:spcBef>
              <a:buClrTx/>
              <a:buSzTx/>
            </a:pPr>
            <a:endParaRPr lang="en-US" sz="2000">
              <a:solidFill>
                <a:schemeClr val="tx1"/>
              </a:solidFill>
              <a:latin typeface="Arial" charset="0"/>
            </a:endParaRPr>
          </a:p>
        </p:txBody>
      </p:sp>
      <p:sp>
        <p:nvSpPr>
          <p:cNvPr id="21" name="Right Brace 20"/>
          <p:cNvSpPr/>
          <p:nvPr/>
        </p:nvSpPr>
        <p:spPr bwMode="auto">
          <a:xfrm rot="5400000">
            <a:off x="5762382" y="2007813"/>
            <a:ext cx="143387" cy="1073867"/>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sp>
        <p:nvSpPr>
          <p:cNvPr id="22" name="TextBox 21"/>
          <p:cNvSpPr txBox="1"/>
          <p:nvPr/>
        </p:nvSpPr>
        <p:spPr>
          <a:xfrm>
            <a:off x="5427958" y="2608047"/>
            <a:ext cx="907905" cy="338554"/>
          </a:xfrm>
          <a:prstGeom prst="rect">
            <a:avLst/>
          </a:prstGeom>
          <a:noFill/>
        </p:spPr>
        <p:txBody>
          <a:bodyPr wrap="square" rtlCol="0">
            <a:spAutoFit/>
          </a:bodyPr>
          <a:lstStyle/>
          <a:p>
            <a:r>
              <a:rPr lang="en-US" sz="1600" dirty="0">
                <a:solidFill>
                  <a:schemeClr val="tx1"/>
                </a:solidFill>
              </a:rPr>
              <a:t>4 MHz</a:t>
            </a:r>
          </a:p>
        </p:txBody>
      </p:sp>
      <p:sp>
        <p:nvSpPr>
          <p:cNvPr id="23" name="Right Brace 22"/>
          <p:cNvSpPr/>
          <p:nvPr/>
        </p:nvSpPr>
        <p:spPr bwMode="auto">
          <a:xfrm rot="5400000">
            <a:off x="2960065" y="2038638"/>
            <a:ext cx="143387" cy="1073867"/>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sp>
        <p:nvSpPr>
          <p:cNvPr id="24" name="TextBox 23"/>
          <p:cNvSpPr txBox="1"/>
          <p:nvPr/>
        </p:nvSpPr>
        <p:spPr>
          <a:xfrm>
            <a:off x="2625642" y="2638871"/>
            <a:ext cx="907905" cy="338554"/>
          </a:xfrm>
          <a:prstGeom prst="rect">
            <a:avLst/>
          </a:prstGeom>
          <a:noFill/>
        </p:spPr>
        <p:txBody>
          <a:bodyPr wrap="square" rtlCol="0">
            <a:spAutoFit/>
          </a:bodyPr>
          <a:lstStyle/>
          <a:p>
            <a:r>
              <a:rPr lang="en-US" sz="1600" dirty="0">
                <a:solidFill>
                  <a:schemeClr val="tx1"/>
                </a:solidFill>
              </a:rPr>
              <a:t>4 MHz</a:t>
            </a:r>
          </a:p>
        </p:txBody>
      </p:sp>
    </p:spTree>
    <p:extLst>
      <p:ext uri="{BB962C8B-B14F-4D97-AF65-F5344CB8AC3E}">
        <p14:creationId xmlns:p14="http://schemas.microsoft.com/office/powerpoint/2010/main" val="2760011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891" indent="-342891">
              <a:buFont typeface="Arial" panose="020B0604020202020204" pitchFamily="34" charset="0"/>
              <a:buChar char="•"/>
            </a:pPr>
            <a:r>
              <a:rPr lang="en-US" dirty="0"/>
              <a:t>A gain of, say, 6 dB can of course be used in other ways than increasing the range. Some examples are:</a:t>
            </a:r>
          </a:p>
          <a:p>
            <a:pPr marL="342891" indent="-342891">
              <a:buFont typeface="Arial" panose="020B0604020202020204" pitchFamily="34" charset="0"/>
              <a:buChar char="•"/>
            </a:pPr>
            <a:endParaRPr lang="en-US" dirty="0"/>
          </a:p>
          <a:p>
            <a:pPr marL="342891" indent="-342891">
              <a:buFont typeface="Arial" panose="020B0604020202020204" pitchFamily="34" charset="0"/>
              <a:buChar char="•"/>
            </a:pPr>
            <a:r>
              <a:rPr lang="en-US" dirty="0"/>
              <a:t>Increase the data rate a factor of 4</a:t>
            </a:r>
          </a:p>
          <a:p>
            <a:pPr marL="342891" indent="-342891">
              <a:buFont typeface="Arial" panose="020B0604020202020204" pitchFamily="34" charset="0"/>
              <a:buChar char="•"/>
            </a:pPr>
            <a:endParaRPr lang="en-US" dirty="0"/>
          </a:p>
          <a:p>
            <a:pPr marL="342891" indent="-342891">
              <a:buFont typeface="Arial" panose="020B0604020202020204" pitchFamily="34" charset="0"/>
              <a:buChar char="•"/>
            </a:pPr>
            <a:r>
              <a:rPr lang="en-US" dirty="0"/>
              <a:t>Increase the noise factor by 6 dB in the WUR</a:t>
            </a:r>
          </a:p>
          <a:p>
            <a:pPr marL="742923" lvl="1" indent="-342891">
              <a:buFont typeface="Arial" panose="020B0604020202020204" pitchFamily="34" charset="0"/>
              <a:buChar char="•"/>
            </a:pPr>
            <a:endParaRPr lang="en-US" dirty="0"/>
          </a:p>
        </p:txBody>
      </p:sp>
      <p:sp>
        <p:nvSpPr>
          <p:cNvPr id="3" name="Title 2"/>
          <p:cNvSpPr>
            <a:spLocks noGrp="1"/>
          </p:cNvSpPr>
          <p:nvPr>
            <p:ph type="title"/>
          </p:nvPr>
        </p:nvSpPr>
        <p:spPr/>
        <p:txBody>
          <a:bodyPr/>
          <a:lstStyle/>
          <a:p>
            <a:r>
              <a:rPr lang="en-US" dirty="0"/>
              <a:t>Other observations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17</a:t>
            </a:fld>
            <a:endParaRPr lang="en-GB"/>
          </a:p>
        </p:txBody>
      </p:sp>
    </p:spTree>
    <p:extLst>
      <p:ext uri="{BB962C8B-B14F-4D97-AF65-F5344CB8AC3E}">
        <p14:creationId xmlns:p14="http://schemas.microsoft.com/office/powerpoint/2010/main" val="1376068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Conclusions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18</a:t>
            </a:fld>
            <a:endParaRPr lang="en-GB"/>
          </a:p>
        </p:txBody>
      </p:sp>
      <p:sp>
        <p:nvSpPr>
          <p:cNvPr id="14" name="Content Placeholder 1"/>
          <p:cNvSpPr>
            <a:spLocks noGrp="1"/>
          </p:cNvSpPr>
          <p:nvPr>
            <p:ph idx="1"/>
          </p:nvPr>
        </p:nvSpPr>
        <p:spPr>
          <a:xfrm>
            <a:off x="396883" y="1800000"/>
            <a:ext cx="8351839" cy="3852000"/>
          </a:xfrm>
        </p:spPr>
        <p:txBody>
          <a:bodyPr/>
          <a:lstStyle/>
          <a:p>
            <a:pPr>
              <a:buFont typeface="Arial" panose="020B0604020202020204" pitchFamily="34" charset="0"/>
              <a:buChar char="•"/>
            </a:pPr>
            <a:r>
              <a:rPr lang="en-US" dirty="0"/>
              <a:t>In this contribution it is suggested to take advantage of the properties of the wake-up signal properties that the bandwidth of the signal and the symbol rate are independent</a:t>
            </a:r>
          </a:p>
          <a:p>
            <a:pPr>
              <a:buFont typeface="Arial" panose="020B0604020202020204" pitchFamily="34" charset="0"/>
              <a:buChar char="•"/>
            </a:pPr>
            <a:r>
              <a:rPr lang="en-US" dirty="0"/>
              <a:t>The bandwidth of the transmitted signal may be increased without any modification needed in the WUR</a:t>
            </a:r>
          </a:p>
          <a:p>
            <a:pPr>
              <a:buFont typeface="Arial" panose="020B0604020202020204" pitchFamily="34" charset="0"/>
              <a:buChar char="•"/>
            </a:pPr>
            <a:r>
              <a:rPr lang="en-US" dirty="0"/>
              <a:t>If the bandwidth of the CSF in the WUR is increased, say a factor of 4, gains of 4 dB or more can be obtained </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1942020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5" y="685805"/>
            <a:ext cx="7770813" cy="1065213"/>
          </a:xfrm>
        </p:spPr>
        <p:txBody>
          <a:bodyPr/>
          <a:lstStyle/>
          <a:p>
            <a:r>
              <a:rPr lang="en-US" dirty="0"/>
              <a:t>Straw Poll</a:t>
            </a:r>
          </a:p>
        </p:txBody>
      </p:sp>
      <p:sp>
        <p:nvSpPr>
          <p:cNvPr id="4" name="Slide Number Placeholder 3"/>
          <p:cNvSpPr>
            <a:spLocks noGrp="1"/>
          </p:cNvSpPr>
          <p:nvPr>
            <p:ph type="sldNum" idx="12"/>
          </p:nvPr>
        </p:nvSpPr>
        <p:spPr>
          <a:xfrm>
            <a:off x="4344993" y="6475421"/>
            <a:ext cx="528637" cy="363537"/>
          </a:xfrm>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1"/>
          </p:nvPr>
        </p:nvSpPr>
        <p:spPr>
          <a:xfrm>
            <a:off x="5357819" y="6475419"/>
            <a:ext cx="3184520" cy="180975"/>
          </a:xfrm>
        </p:spPr>
        <p:txBody>
          <a:bodyPr/>
          <a:lstStyle/>
          <a:p>
            <a:r>
              <a:rPr lang="fr-FR" dirty="0"/>
              <a:t>Leif Wilhelmsson, Ericsson</a:t>
            </a:r>
            <a:endParaRPr lang="en-GB" dirty="0"/>
          </a:p>
        </p:txBody>
      </p:sp>
      <p:sp>
        <p:nvSpPr>
          <p:cNvPr id="6" name="Date Placeholder 5"/>
          <p:cNvSpPr>
            <a:spLocks noGrp="1"/>
          </p:cNvSpPr>
          <p:nvPr>
            <p:ph type="dt" idx="10"/>
          </p:nvPr>
        </p:nvSpPr>
        <p:spPr>
          <a:xfrm>
            <a:off x="696919" y="333378"/>
            <a:ext cx="1874823" cy="273051"/>
          </a:xfrm>
        </p:spPr>
        <p:txBody>
          <a:bodyPr/>
          <a:lstStyle/>
          <a:p>
            <a:r>
              <a:rPr lang="en-US"/>
              <a:t>July 2017</a:t>
            </a:r>
            <a:endParaRPr lang="en-GB"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dirty="0"/>
              <a:t>Do you support to add to the SFD that the wake-up signal may be transmitted using different bandwidths,  e.g. depending on sensitivity requirements for the </a:t>
            </a:r>
            <a:r>
              <a:rPr lang="en-US" dirty="0" err="1"/>
              <a:t>WURx</a:t>
            </a:r>
            <a:r>
              <a:rPr lang="en-US" dirty="0"/>
              <a:t>?   </a:t>
            </a:r>
          </a:p>
          <a:p>
            <a:pPr marL="0" indent="0"/>
            <a:endParaRPr lang="en-US" dirty="0"/>
          </a:p>
          <a:p>
            <a:r>
              <a:rPr lang="en-US" dirty="0"/>
              <a:t>Y/N/A: 0/0/0</a:t>
            </a:r>
          </a:p>
        </p:txBody>
      </p:sp>
    </p:spTree>
    <p:extLst>
      <p:ext uri="{BB962C8B-B14F-4D97-AF65-F5344CB8AC3E}">
        <p14:creationId xmlns:p14="http://schemas.microsoft.com/office/powerpoint/2010/main" val="2676643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5" y="685805"/>
            <a:ext cx="7770813" cy="1065213"/>
          </a:xfrm>
        </p:spPr>
        <p:txBody>
          <a:bodyPr/>
          <a:lstStyle/>
          <a:p>
            <a:r>
              <a:rPr lang="en-US" dirty="0"/>
              <a:t>Abstract</a:t>
            </a:r>
          </a:p>
        </p:txBody>
      </p:sp>
      <p:sp>
        <p:nvSpPr>
          <p:cNvPr id="3" name="Content Placeholder 2"/>
          <p:cNvSpPr>
            <a:spLocks noGrp="1"/>
          </p:cNvSpPr>
          <p:nvPr>
            <p:ph idx="1"/>
          </p:nvPr>
        </p:nvSpPr>
        <p:spPr>
          <a:xfrm>
            <a:off x="685805" y="1981200"/>
            <a:ext cx="7770813" cy="4328120"/>
          </a:xfrm>
        </p:spPr>
        <p:txBody>
          <a:bodyPr/>
          <a:lstStyle/>
          <a:p>
            <a:pPr>
              <a:buFont typeface="Arial" panose="020B0604020202020204" pitchFamily="34" charset="0"/>
              <a:buChar char="•"/>
            </a:pPr>
            <a:r>
              <a:rPr lang="en-US" sz="2000" dirty="0"/>
              <a:t>In [1] it is high-lighted that a 4 MHz wake-up signal will suffer about 7dB in allowed TX power, when the limit is set by PSD</a:t>
            </a:r>
          </a:p>
          <a:p>
            <a:pPr>
              <a:buFont typeface="Arial" panose="020B0604020202020204" pitchFamily="34" charset="0"/>
              <a:buChar char="•"/>
            </a:pPr>
            <a:r>
              <a:rPr lang="en-US" sz="2000" dirty="0"/>
              <a:t>From a power consumption point of view, it may be beneficial to have smaller bandwidth. However the loss in link budget is huge</a:t>
            </a:r>
          </a:p>
          <a:p>
            <a:pPr>
              <a:buFont typeface="Arial" panose="020B0604020202020204" pitchFamily="34" charset="0"/>
              <a:buChar char="•"/>
            </a:pPr>
            <a:r>
              <a:rPr lang="en-US" sz="2000" dirty="0"/>
              <a:t>Here we propose to allow the wake-up signal to be sent with a suitable bandwidth which can be used to obtain a optimum sensitivity-power consumption trade-off</a:t>
            </a:r>
          </a:p>
          <a:p>
            <a:pPr>
              <a:buFont typeface="Arial" panose="020B0604020202020204" pitchFamily="34" charset="0"/>
              <a:buChar char="•"/>
            </a:pPr>
            <a:r>
              <a:rPr lang="en-US" sz="2000" dirty="0"/>
              <a:t>The WUR may also select the bandwidth of the channel selective filter independent of the signal bandwidth</a:t>
            </a:r>
          </a:p>
          <a:p>
            <a:pPr>
              <a:buFont typeface="Arial" panose="020B0604020202020204" pitchFamily="34" charset="0"/>
              <a:buChar char="•"/>
            </a:pPr>
            <a:r>
              <a:rPr lang="en-US" sz="2000" dirty="0"/>
              <a:t>The idea can be seen as a special case of what  was presented in [2], but without concurrent transmission of data </a:t>
            </a:r>
          </a:p>
        </p:txBody>
      </p:sp>
      <p:sp>
        <p:nvSpPr>
          <p:cNvPr id="4" name="Slide Number Placeholder 3"/>
          <p:cNvSpPr>
            <a:spLocks noGrp="1"/>
          </p:cNvSpPr>
          <p:nvPr>
            <p:ph type="sldNum" idx="12"/>
          </p:nvPr>
        </p:nvSpPr>
        <p:spPr>
          <a:xfrm>
            <a:off x="4344993" y="6475421"/>
            <a:ext cx="528637" cy="363537"/>
          </a:xfrm>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1"/>
          </p:nvPr>
        </p:nvSpPr>
        <p:spPr>
          <a:xfrm>
            <a:off x="5357819" y="6475419"/>
            <a:ext cx="3184520" cy="180975"/>
          </a:xfrm>
          <a:prstGeom prst="rect">
            <a:avLst/>
          </a:prstGeom>
        </p:spPr>
        <p:txBody>
          <a:bodyPr/>
          <a:lstStyle/>
          <a:p>
            <a:r>
              <a:rPr lang="en-GB" dirty="0"/>
              <a:t>Leif Wilhelmsson, Ericsson</a:t>
            </a:r>
          </a:p>
        </p:txBody>
      </p:sp>
      <p:sp>
        <p:nvSpPr>
          <p:cNvPr id="6" name="Date Placeholder 5"/>
          <p:cNvSpPr>
            <a:spLocks noGrp="1"/>
          </p:cNvSpPr>
          <p:nvPr>
            <p:ph type="dt" idx="10"/>
          </p:nvPr>
        </p:nvSpPr>
        <p:spPr>
          <a:xfrm>
            <a:off x="696919" y="333378"/>
            <a:ext cx="1874823" cy="273051"/>
          </a:xfrm>
          <a:prstGeom prst="rect">
            <a:avLst/>
          </a:prstGeom>
        </p:spPr>
        <p:txBody>
          <a:bodyPr/>
          <a:lstStyle/>
          <a:p>
            <a:r>
              <a:rPr lang="en-US"/>
              <a:t>July 2017</a:t>
            </a:r>
            <a:endParaRPr lang="en-GB" dirty="0"/>
          </a:p>
        </p:txBody>
      </p:sp>
    </p:spTree>
    <p:extLst>
      <p:ext uri="{BB962C8B-B14F-4D97-AF65-F5344CB8AC3E}">
        <p14:creationId xmlns:p14="http://schemas.microsoft.com/office/powerpoint/2010/main" val="18371014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5" y="685805"/>
            <a:ext cx="7770813" cy="1065213"/>
          </a:xfrm>
        </p:spPr>
        <p:txBody>
          <a:bodyPr/>
          <a:lstStyle/>
          <a:p>
            <a:r>
              <a:rPr lang="en-US" dirty="0"/>
              <a:t>Straw Poll</a:t>
            </a:r>
          </a:p>
        </p:txBody>
      </p:sp>
      <p:sp>
        <p:nvSpPr>
          <p:cNvPr id="4" name="Slide Number Placeholder 3"/>
          <p:cNvSpPr>
            <a:spLocks noGrp="1"/>
          </p:cNvSpPr>
          <p:nvPr>
            <p:ph type="sldNum" idx="12"/>
          </p:nvPr>
        </p:nvSpPr>
        <p:spPr>
          <a:xfrm>
            <a:off x="4344993" y="6475421"/>
            <a:ext cx="528637" cy="363537"/>
          </a:xfrm>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1"/>
          </p:nvPr>
        </p:nvSpPr>
        <p:spPr>
          <a:xfrm>
            <a:off x="5357819" y="6475419"/>
            <a:ext cx="3184520" cy="180975"/>
          </a:xfrm>
        </p:spPr>
        <p:txBody>
          <a:bodyPr/>
          <a:lstStyle/>
          <a:p>
            <a:r>
              <a:rPr lang="fr-FR" dirty="0"/>
              <a:t>Leif Wilhelmsson, Ericsson</a:t>
            </a:r>
            <a:endParaRPr lang="en-GB" dirty="0"/>
          </a:p>
        </p:txBody>
      </p:sp>
      <p:sp>
        <p:nvSpPr>
          <p:cNvPr id="6" name="Date Placeholder 5"/>
          <p:cNvSpPr>
            <a:spLocks noGrp="1"/>
          </p:cNvSpPr>
          <p:nvPr>
            <p:ph type="dt" idx="10"/>
          </p:nvPr>
        </p:nvSpPr>
        <p:spPr>
          <a:xfrm>
            <a:off x="696919" y="333378"/>
            <a:ext cx="1874823" cy="273051"/>
          </a:xfrm>
        </p:spPr>
        <p:txBody>
          <a:bodyPr/>
          <a:lstStyle/>
          <a:p>
            <a:r>
              <a:rPr lang="en-US"/>
              <a:t>July 2017</a:t>
            </a:r>
            <a:endParaRPr lang="en-GB"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dirty="0"/>
              <a:t>Do you support to add to the SFD that the device with the WUR can request the wake-up signal to be transmitted with the maximum bandwidth? </a:t>
            </a:r>
          </a:p>
          <a:p>
            <a:pPr marL="0" indent="0"/>
            <a:endParaRPr lang="en-US" dirty="0"/>
          </a:p>
          <a:p>
            <a:r>
              <a:rPr lang="en-US" dirty="0"/>
              <a:t>Y/N/A: 0/0/0</a:t>
            </a:r>
          </a:p>
        </p:txBody>
      </p:sp>
    </p:spTree>
    <p:extLst>
      <p:ext uri="{BB962C8B-B14F-4D97-AF65-F5344CB8AC3E}">
        <p14:creationId xmlns:p14="http://schemas.microsoft.com/office/powerpoint/2010/main" val="30927417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354" algn="l"/>
                <a:tab pos="1828709" algn="l"/>
                <a:tab pos="2743062" algn="l"/>
                <a:tab pos="3657418" algn="l"/>
                <a:tab pos="4571772" algn="l"/>
                <a:tab pos="5486126" algn="l"/>
                <a:tab pos="6400480" algn="l"/>
                <a:tab pos="7314834" algn="l"/>
                <a:tab pos="8229189" algn="l"/>
                <a:tab pos="9143542" algn="l"/>
                <a:tab pos="10057898" algn="l"/>
              </a:tabLst>
            </a:pPr>
            <a:r>
              <a:rPr lang="en-GB" dirty="0"/>
              <a:t>References</a:t>
            </a:r>
          </a:p>
        </p:txBody>
      </p:sp>
      <p:sp>
        <p:nvSpPr>
          <p:cNvPr id="11266" name="Rectangle 2"/>
          <p:cNvSpPr>
            <a:spLocks noGrp="1" noChangeArrowheads="1"/>
          </p:cNvSpPr>
          <p:nvPr>
            <p:ph idx="1"/>
          </p:nvPr>
        </p:nvSpPr>
        <p:spPr>
          <a:xfrm>
            <a:off x="755576" y="1700815"/>
            <a:ext cx="7772400" cy="4208463"/>
          </a:xfrm>
          <a:ln/>
        </p:spPr>
        <p:txBody>
          <a:bodyPr>
            <a:normAutofit fontScale="85000" lnSpcReduction="10000"/>
          </a:bodyPr>
          <a:lstStyle/>
          <a:p>
            <a:pPr marL="457178" indent="-457178">
              <a:buFont typeface="+mj-lt"/>
              <a:buAutoNum type="arabicPeriod"/>
            </a:pPr>
            <a:r>
              <a:rPr lang="en-GB" sz="2000" b="0" dirty="0"/>
              <a:t>S. </a:t>
            </a:r>
            <a:r>
              <a:rPr lang="en-GB" sz="2000" b="0" dirty="0" err="1"/>
              <a:t>Shellhammer</a:t>
            </a:r>
            <a:r>
              <a:rPr lang="en-GB" sz="2000" b="0" dirty="0"/>
              <a:t> and B. Tian, “Regulations and noise figure -  Impact on SNR”, </a:t>
            </a:r>
            <a:r>
              <a:rPr lang="en-US" sz="2000" b="0" dirty="0"/>
              <a:t>IEEE 802.11-17/0365r0.</a:t>
            </a:r>
          </a:p>
          <a:p>
            <a:pPr marL="457178" indent="-457178">
              <a:buFont typeface="+mj-lt"/>
              <a:buAutoNum type="arabicPeriod"/>
            </a:pPr>
            <a:r>
              <a:rPr lang="en-GB" sz="2000" b="0" dirty="0"/>
              <a:t>L. Wilhelmsson and M. Lopez, “Concurrent transmission of data and a wake-up signal in 802.11ax,” </a:t>
            </a:r>
            <a:r>
              <a:rPr lang="en-US" sz="2000" b="0" dirty="0"/>
              <a:t>IEEE 802.11-17/0094r1</a:t>
            </a:r>
            <a:r>
              <a:rPr lang="en-GB" sz="2000" b="0" dirty="0"/>
              <a:t>.</a:t>
            </a:r>
          </a:p>
          <a:p>
            <a:pPr marL="457178" indent="-457178">
              <a:buFont typeface="+mj-lt"/>
              <a:buAutoNum type="arabicPeriod"/>
            </a:pPr>
            <a:r>
              <a:rPr lang="en-GB" sz="2000" b="0" dirty="0"/>
              <a:t>L. Wilhelmsson, “Simulated WUR performance in frequency selective channels,” </a:t>
            </a:r>
            <a:r>
              <a:rPr lang="en-US" sz="2000" b="0" dirty="0"/>
              <a:t>IEEE 802.11-17/0662r0</a:t>
            </a:r>
            <a:r>
              <a:rPr lang="en-GB" sz="2000" b="0" dirty="0"/>
              <a:t>.</a:t>
            </a:r>
            <a:endParaRPr lang="en-US" sz="2000" b="0" dirty="0"/>
          </a:p>
          <a:p>
            <a:pPr marL="457178" indent="-457178">
              <a:buFont typeface="+mj-lt"/>
              <a:buAutoNum type="arabicPeriod"/>
            </a:pPr>
            <a:r>
              <a:rPr lang="en-GB" sz="2000" b="0" dirty="0"/>
              <a:t>S. </a:t>
            </a:r>
            <a:r>
              <a:rPr lang="en-GB" sz="2000" b="0" dirty="0" err="1"/>
              <a:t>Shellhammer</a:t>
            </a:r>
            <a:r>
              <a:rPr lang="en-GB" sz="2000" b="0" dirty="0"/>
              <a:t> and B. Tian, “Data rates and coding”, </a:t>
            </a:r>
            <a:r>
              <a:rPr lang="en-US" sz="2000" b="0" dirty="0"/>
              <a:t>IEEE 802.11-17/0670r0.</a:t>
            </a:r>
          </a:p>
          <a:p>
            <a:pPr marL="457178" indent="-457178">
              <a:buFont typeface="+mj-lt"/>
              <a:buAutoNum type="arabicPeriod"/>
            </a:pPr>
            <a:r>
              <a:rPr lang="en-US" sz="2000" b="0" dirty="0"/>
              <a:t>E. Park et al., “OOK signal bandwidth for WUR,” IEEE 802.11-17/0665r3.</a:t>
            </a:r>
            <a:endParaRPr lang="en-GB" b="0" dirty="0"/>
          </a:p>
          <a:p>
            <a:pPr marL="457178" indent="-457178">
              <a:buFont typeface="+mj-lt"/>
              <a:buAutoNum type="arabicPeriod"/>
            </a:pPr>
            <a:r>
              <a:rPr lang="en-GB" sz="2000" b="0" dirty="0"/>
              <a:t>S. </a:t>
            </a:r>
            <a:r>
              <a:rPr lang="en-GB" sz="2000" b="0" dirty="0" err="1"/>
              <a:t>Azizi</a:t>
            </a:r>
            <a:r>
              <a:rPr lang="en-GB" sz="2000" b="0" dirty="0"/>
              <a:t> et al, “Simulation scenario and evaluation methodology,” </a:t>
            </a:r>
            <a:r>
              <a:rPr lang="en-US" sz="2000" b="0" dirty="0"/>
              <a:t>IEEE 802.11-17/0188r5.</a:t>
            </a:r>
            <a:r>
              <a:rPr lang="en-GB" sz="2000" b="0" dirty="0"/>
              <a:t> </a:t>
            </a:r>
          </a:p>
          <a:p>
            <a:pPr marL="457178" indent="-457178">
              <a:buFont typeface="+mj-lt"/>
              <a:buAutoNum type="arabicPeriod"/>
            </a:pPr>
            <a:r>
              <a:rPr lang="en-GB" sz="2000" b="0" dirty="0"/>
              <a:t>M. Park et al., “</a:t>
            </a:r>
            <a:r>
              <a:rPr lang="en-US" sz="2100" b="0" dirty="0"/>
              <a:t>Low-power wake-up receiver (LP-WUR) for 802.11,” IEEE 802.11-15/1307r1</a:t>
            </a:r>
          </a:p>
          <a:p>
            <a:pPr marL="457178" indent="-457178">
              <a:buFont typeface="+mj-lt"/>
              <a:buAutoNum type="arabicPeriod"/>
            </a:pPr>
            <a:r>
              <a:rPr lang="en-US" sz="2100" b="0" dirty="0"/>
              <a:t>J. Liu et al., “On waking-up multiple WUR stations,” IEEE 802.11-17/0028r0</a:t>
            </a:r>
            <a:endParaRPr lang="en-GB" sz="21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a:xfrm>
            <a:off x="6215075" y="6475419"/>
            <a:ext cx="2327264" cy="180975"/>
          </a:xfrm>
        </p:spPr>
        <p:txBody>
          <a:bodyPr/>
          <a:lstStyle/>
          <a:p>
            <a:r>
              <a:rPr lang="fr-FR"/>
              <a:t>Leif Wilhelmsson, Ericsson</a:t>
            </a:r>
            <a:endParaRPr lang="en-GB" dirty="0"/>
          </a:p>
        </p:txBody>
      </p:sp>
      <p:sp>
        <p:nvSpPr>
          <p:cNvPr id="4" name="Date Placeholder 3"/>
          <p:cNvSpPr>
            <a:spLocks noGrp="1"/>
          </p:cNvSpPr>
          <p:nvPr>
            <p:ph type="dt" idx="15"/>
          </p:nvPr>
        </p:nvSpPr>
        <p:spPr>
          <a:xfrm>
            <a:off x="714354" y="347641"/>
            <a:ext cx="2374889" cy="273051"/>
          </a:xfrm>
        </p:spPr>
        <p:txBody>
          <a:bodyPr/>
          <a:lstStyle/>
          <a:p>
            <a:r>
              <a:rPr lang="en-US"/>
              <a:t>July 2017</a:t>
            </a:r>
            <a:endParaRPr lang="en-GB" dirty="0"/>
          </a:p>
        </p:txBody>
      </p:sp>
    </p:spTree>
    <p:extLst>
      <p:ext uri="{BB962C8B-B14F-4D97-AF65-F5344CB8AC3E}">
        <p14:creationId xmlns:p14="http://schemas.microsoft.com/office/powerpoint/2010/main" val="1860339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5" y="656264"/>
            <a:ext cx="7770813" cy="1065213"/>
          </a:xfrm>
        </p:spPr>
        <p:txBody>
          <a:bodyPr/>
          <a:lstStyle/>
          <a:p>
            <a:r>
              <a:rPr lang="en-US" dirty="0"/>
              <a:t>Outline</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sv-SE" dirty="0" err="1"/>
              <a:t>Recap</a:t>
            </a:r>
            <a:r>
              <a:rPr lang="sv-SE" dirty="0"/>
              <a:t> </a:t>
            </a:r>
            <a:r>
              <a:rPr lang="sv-SE" dirty="0" err="1"/>
              <a:t>of</a:t>
            </a:r>
            <a:r>
              <a:rPr lang="sv-SE" dirty="0"/>
              <a:t> </a:t>
            </a:r>
            <a:r>
              <a:rPr lang="sv-SE" dirty="0" err="1"/>
              <a:t>link</a:t>
            </a:r>
            <a:r>
              <a:rPr lang="sv-SE" dirty="0"/>
              <a:t> budget </a:t>
            </a:r>
            <a:r>
              <a:rPr lang="sv-SE" dirty="0" err="1"/>
              <a:t>considerations</a:t>
            </a:r>
            <a:endParaRPr lang="sv-SE" dirty="0"/>
          </a:p>
          <a:p>
            <a:pPr>
              <a:buFont typeface="Arial" panose="020B0604020202020204" pitchFamily="34" charset="0"/>
              <a:buChar char="•"/>
            </a:pPr>
            <a:r>
              <a:rPr lang="sv-SE" dirty="0"/>
              <a:t>Motivation</a:t>
            </a:r>
          </a:p>
          <a:p>
            <a:pPr>
              <a:buFont typeface="Arial" panose="020B0604020202020204" pitchFamily="34" charset="0"/>
              <a:buChar char="•"/>
            </a:pPr>
            <a:r>
              <a:rPr lang="sv-SE" dirty="0" err="1"/>
              <a:t>Simulated</a:t>
            </a:r>
            <a:r>
              <a:rPr lang="sv-SE" dirty="0"/>
              <a:t> </a:t>
            </a:r>
            <a:r>
              <a:rPr lang="sv-SE" dirty="0" err="1"/>
              <a:t>sensitivity</a:t>
            </a:r>
            <a:r>
              <a:rPr lang="sv-SE" dirty="0"/>
              <a:t> as a </a:t>
            </a:r>
            <a:r>
              <a:rPr lang="sv-SE" dirty="0" err="1"/>
              <a:t>function</a:t>
            </a:r>
            <a:r>
              <a:rPr lang="sv-SE" dirty="0"/>
              <a:t> </a:t>
            </a:r>
            <a:r>
              <a:rPr lang="sv-SE" dirty="0" err="1"/>
              <a:t>of</a:t>
            </a:r>
            <a:r>
              <a:rPr lang="sv-SE" dirty="0"/>
              <a:t> signal </a:t>
            </a:r>
            <a:r>
              <a:rPr lang="sv-SE" dirty="0" err="1"/>
              <a:t>bandwidth</a:t>
            </a:r>
            <a:endParaRPr lang="sv-SE" dirty="0"/>
          </a:p>
          <a:p>
            <a:pPr lvl="1">
              <a:buFont typeface="Arial" panose="020B0604020202020204" pitchFamily="34" charset="0"/>
              <a:buChar char="•"/>
            </a:pPr>
            <a:r>
              <a:rPr lang="sv-SE" dirty="0"/>
              <a:t>Simulation set-</a:t>
            </a:r>
            <a:r>
              <a:rPr lang="sv-SE" dirty="0" err="1"/>
              <a:t>up</a:t>
            </a:r>
            <a:endParaRPr lang="sv-SE" dirty="0"/>
          </a:p>
          <a:p>
            <a:pPr lvl="1">
              <a:buFont typeface="Arial" panose="020B0604020202020204" pitchFamily="34" charset="0"/>
              <a:buChar char="•"/>
            </a:pPr>
            <a:r>
              <a:rPr lang="sv-SE" dirty="0" err="1"/>
              <a:t>Performance</a:t>
            </a:r>
            <a:r>
              <a:rPr lang="sv-SE" dirty="0"/>
              <a:t> in AWGN</a:t>
            </a:r>
          </a:p>
          <a:p>
            <a:pPr lvl="1">
              <a:buFont typeface="Arial" panose="020B0604020202020204" pitchFamily="34" charset="0"/>
              <a:buChar char="•"/>
            </a:pPr>
            <a:r>
              <a:rPr lang="sv-SE" dirty="0" err="1"/>
              <a:t>Performance</a:t>
            </a:r>
            <a:r>
              <a:rPr lang="sv-SE" dirty="0"/>
              <a:t> in </a:t>
            </a:r>
            <a:r>
              <a:rPr lang="sv-SE" dirty="0" err="1"/>
              <a:t>Frequency</a:t>
            </a:r>
            <a:r>
              <a:rPr lang="sv-SE" dirty="0"/>
              <a:t> </a:t>
            </a:r>
            <a:r>
              <a:rPr lang="sv-SE" dirty="0" err="1"/>
              <a:t>selective</a:t>
            </a:r>
            <a:r>
              <a:rPr lang="sv-SE" dirty="0"/>
              <a:t> </a:t>
            </a:r>
            <a:r>
              <a:rPr lang="sv-SE" dirty="0" err="1"/>
              <a:t>channels</a:t>
            </a:r>
            <a:r>
              <a:rPr lang="sv-SE" dirty="0"/>
              <a:t> </a:t>
            </a:r>
          </a:p>
          <a:p>
            <a:pPr>
              <a:buFont typeface="Arial" panose="020B0604020202020204" pitchFamily="34" charset="0"/>
              <a:buChar char="•"/>
            </a:pPr>
            <a:r>
              <a:rPr lang="sv-SE" dirty="0"/>
              <a:t>WUR implementation </a:t>
            </a:r>
            <a:r>
              <a:rPr lang="sv-SE" dirty="0" err="1"/>
              <a:t>aspects</a:t>
            </a:r>
            <a:r>
              <a:rPr lang="sv-SE" dirty="0"/>
              <a:t> and </a:t>
            </a:r>
            <a:r>
              <a:rPr lang="sv-SE" dirty="0" err="1"/>
              <a:t>other</a:t>
            </a:r>
            <a:r>
              <a:rPr lang="sv-SE" dirty="0"/>
              <a:t> observations</a:t>
            </a:r>
          </a:p>
          <a:p>
            <a:pPr>
              <a:buFont typeface="Arial" panose="020B0604020202020204" pitchFamily="34" charset="0"/>
              <a:buChar char="•"/>
            </a:pPr>
            <a:r>
              <a:rPr lang="en-US" dirty="0"/>
              <a:t>Conclusions</a:t>
            </a:r>
          </a:p>
          <a:p>
            <a:pPr>
              <a:buFont typeface="Arial" panose="020B0604020202020204" pitchFamily="34" charset="0"/>
              <a:buChar char="•"/>
            </a:pPr>
            <a:r>
              <a:rPr lang="en-US" dirty="0"/>
              <a:t>Straw polls</a:t>
            </a:r>
          </a:p>
          <a:p>
            <a:pPr marL="0" indent="0"/>
            <a:endParaRPr lang="sv-SE" dirty="0"/>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fr-FR" dirty="0"/>
              <a:t>Leif Wilhelmsson, Ericsson</a:t>
            </a:r>
            <a:endParaRPr lang="en-GB" dirty="0"/>
          </a:p>
        </p:txBody>
      </p:sp>
      <p:sp>
        <p:nvSpPr>
          <p:cNvPr id="6" name="Date Placeholder 5"/>
          <p:cNvSpPr>
            <a:spLocks noGrp="1"/>
          </p:cNvSpPr>
          <p:nvPr>
            <p:ph type="dt" idx="15"/>
          </p:nvPr>
        </p:nvSpPr>
        <p:spPr/>
        <p:txBody>
          <a:bodyPr/>
          <a:lstStyle/>
          <a:p>
            <a:r>
              <a:rPr lang="en-US"/>
              <a:t>July 2017</a:t>
            </a:r>
            <a:endParaRPr lang="en-GB" dirty="0"/>
          </a:p>
        </p:txBody>
      </p:sp>
    </p:spTree>
    <p:extLst>
      <p:ext uri="{BB962C8B-B14F-4D97-AF65-F5344CB8AC3E}">
        <p14:creationId xmlns:p14="http://schemas.microsoft.com/office/powerpoint/2010/main" val="2711999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In [1], it is emphasized that a 4 MHz WUS will suffer 4 or 7 dB in allowed TX power due to regulatory requirements (different for different bands)</a:t>
            </a:r>
          </a:p>
          <a:p>
            <a:pPr>
              <a:buFont typeface="Arial" panose="020B0604020202020204" pitchFamily="34" charset="0"/>
              <a:buChar char="•"/>
            </a:pPr>
            <a:r>
              <a:rPr lang="en-US" dirty="0"/>
              <a:t>It has also been agreed that it is reasonable to assume that the noise figure is 8 dB higher for the WUR</a:t>
            </a:r>
          </a:p>
          <a:p>
            <a:pPr>
              <a:buFont typeface="Arial" panose="020B0604020202020204" pitchFamily="34" charset="0"/>
              <a:buChar char="•"/>
            </a:pPr>
            <a:r>
              <a:rPr lang="en-US" dirty="0"/>
              <a:t>In addition, it was shown in [3], that the loss in frequency diversity for a 4 MHz signal compared to a 20 MHz channel easily can be a few dB </a:t>
            </a:r>
          </a:p>
        </p:txBody>
      </p:sp>
      <p:sp>
        <p:nvSpPr>
          <p:cNvPr id="3" name="Title 2"/>
          <p:cNvSpPr>
            <a:spLocks noGrp="1"/>
          </p:cNvSpPr>
          <p:nvPr>
            <p:ph type="title"/>
          </p:nvPr>
        </p:nvSpPr>
        <p:spPr/>
        <p:txBody>
          <a:bodyPr/>
          <a:lstStyle/>
          <a:p>
            <a:r>
              <a:rPr lang="en-US" dirty="0"/>
              <a:t>Recap of link budget considerations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4</a:t>
            </a:fld>
            <a:endParaRPr lang="en-GB"/>
          </a:p>
        </p:txBody>
      </p:sp>
    </p:spTree>
    <p:extLst>
      <p:ext uri="{BB962C8B-B14F-4D97-AF65-F5344CB8AC3E}">
        <p14:creationId xmlns:p14="http://schemas.microsoft.com/office/powerpoint/2010/main" val="2380291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To compensate for the relatively small bandwidth, the data rate has to be reduced</a:t>
            </a:r>
          </a:p>
          <a:p>
            <a:pPr lvl="1">
              <a:buFont typeface="Arial" panose="020B0604020202020204" pitchFamily="34" charset="0"/>
              <a:buChar char="•"/>
            </a:pPr>
            <a:r>
              <a:rPr lang="en-US" dirty="0"/>
              <a:t>Leading to longer wake-up packets</a:t>
            </a:r>
          </a:p>
          <a:p>
            <a:pPr lvl="1">
              <a:buFont typeface="Arial" panose="020B0604020202020204" pitchFamily="34" charset="0"/>
              <a:buChar char="•"/>
            </a:pPr>
            <a:r>
              <a:rPr lang="en-US" dirty="0"/>
              <a:t>To some extent leading to increased complexity (harder synchronization and FEC decoding)</a:t>
            </a:r>
          </a:p>
          <a:p>
            <a:pPr>
              <a:buFont typeface="Arial" panose="020B0604020202020204" pitchFamily="34" charset="0"/>
              <a:buChar char="•"/>
            </a:pPr>
            <a:r>
              <a:rPr lang="en-US" dirty="0"/>
              <a:t>Here it is proposed to instead increase the bandwidth of the signal when needed (“Link adaptation”)</a:t>
            </a:r>
          </a:p>
          <a:p>
            <a:pPr>
              <a:buFont typeface="Arial" panose="020B0604020202020204" pitchFamily="34" charset="0"/>
              <a:buChar char="•"/>
            </a:pPr>
            <a:r>
              <a:rPr lang="en-US" dirty="0"/>
              <a:t>This means a corresponding increase in range, but with no cost in WUR power consumption as the large bandwidth only is used when needed</a:t>
            </a:r>
          </a:p>
        </p:txBody>
      </p:sp>
      <p:sp>
        <p:nvSpPr>
          <p:cNvPr id="3" name="Title 2"/>
          <p:cNvSpPr>
            <a:spLocks noGrp="1"/>
          </p:cNvSpPr>
          <p:nvPr>
            <p:ph type="title"/>
          </p:nvPr>
        </p:nvSpPr>
        <p:spPr/>
        <p:txBody>
          <a:bodyPr/>
          <a:lstStyle/>
          <a:p>
            <a:r>
              <a:rPr lang="en-US" dirty="0"/>
              <a:t>Motivation</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5</a:t>
            </a:fld>
            <a:endParaRPr lang="en-GB"/>
          </a:p>
        </p:txBody>
      </p:sp>
    </p:spTree>
    <p:extLst>
      <p:ext uri="{BB962C8B-B14F-4D97-AF65-F5344CB8AC3E}">
        <p14:creationId xmlns:p14="http://schemas.microsoft.com/office/powerpoint/2010/main" val="4010243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rapezoid 31"/>
          <p:cNvSpPr/>
          <p:nvPr/>
        </p:nvSpPr>
        <p:spPr bwMode="auto">
          <a:xfrm>
            <a:off x="4161916" y="1815587"/>
            <a:ext cx="2185101" cy="500549"/>
          </a:xfrm>
          <a:prstGeom prst="trapezoid">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defTabSz="914354" eaLnBrk="1" hangingPunct="1">
              <a:spcBef>
                <a:spcPct val="50000"/>
              </a:spcBef>
              <a:buClrTx/>
              <a:buSzTx/>
            </a:pPr>
            <a:endParaRPr lang="en-US" sz="2000">
              <a:solidFill>
                <a:schemeClr val="tx1"/>
              </a:solidFill>
              <a:latin typeface="Arial" charset="0"/>
            </a:endParaRPr>
          </a:p>
        </p:txBody>
      </p:sp>
      <p:sp>
        <p:nvSpPr>
          <p:cNvPr id="29" name="Trapezoid 28"/>
          <p:cNvSpPr/>
          <p:nvPr/>
        </p:nvSpPr>
        <p:spPr bwMode="auto">
          <a:xfrm>
            <a:off x="4744232" y="1828410"/>
            <a:ext cx="1073867" cy="487491"/>
          </a:xfrm>
          <a:prstGeom prst="trapezoid">
            <a:avLst/>
          </a:prstGeom>
          <a:solidFill>
            <a:srgbClr val="00B0F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defTabSz="914354" eaLnBrk="1" hangingPunct="1">
              <a:spcBef>
                <a:spcPct val="50000"/>
              </a:spcBef>
              <a:buClrTx/>
              <a:buSzTx/>
            </a:pPr>
            <a:endParaRPr lang="en-US" sz="2000">
              <a:solidFill>
                <a:schemeClr val="tx1"/>
              </a:solidFill>
              <a:latin typeface="Arial" charset="0"/>
            </a:endParaRPr>
          </a:p>
        </p:txBody>
      </p:sp>
      <p:sp>
        <p:nvSpPr>
          <p:cNvPr id="2" name="Content Placeholder 1"/>
          <p:cNvSpPr>
            <a:spLocks noGrp="1"/>
          </p:cNvSpPr>
          <p:nvPr>
            <p:ph idx="1"/>
          </p:nvPr>
        </p:nvSpPr>
        <p:spPr>
          <a:xfrm>
            <a:off x="685805" y="3616432"/>
            <a:ext cx="7770813" cy="1369269"/>
          </a:xfrm>
        </p:spPr>
        <p:txBody>
          <a:bodyPr/>
          <a:lstStyle/>
          <a:p>
            <a:pPr>
              <a:buFont typeface="Arial" panose="020B0604020202020204" pitchFamily="34" charset="0"/>
              <a:buChar char="•"/>
            </a:pPr>
            <a:r>
              <a:rPr lang="en-US" dirty="0"/>
              <a:t>The power of the WUS is boosted by allocating more sub-carriers to the WUS. </a:t>
            </a:r>
          </a:p>
          <a:p>
            <a:pPr>
              <a:buFont typeface="Arial" panose="020B0604020202020204" pitchFamily="34" charset="0"/>
              <a:buChar char="•"/>
            </a:pPr>
            <a:r>
              <a:rPr lang="en-US" dirty="0"/>
              <a:t>The smallest BW corresponds to the 13 sub-carriers first proposed in [7]</a:t>
            </a:r>
          </a:p>
          <a:p>
            <a:pPr>
              <a:buFont typeface="Arial" panose="020B0604020202020204" pitchFamily="34" charset="0"/>
              <a:buChar char="•"/>
            </a:pPr>
            <a:r>
              <a:rPr lang="en-US" dirty="0"/>
              <a:t>Of course, the idea only makes sense if the required sensitivity for a wideband signal is not degraded too much</a:t>
            </a:r>
          </a:p>
        </p:txBody>
      </p:sp>
      <p:sp>
        <p:nvSpPr>
          <p:cNvPr id="3" name="Title 2"/>
          <p:cNvSpPr>
            <a:spLocks noGrp="1"/>
          </p:cNvSpPr>
          <p:nvPr>
            <p:ph type="title"/>
          </p:nvPr>
        </p:nvSpPr>
        <p:spPr/>
        <p:txBody>
          <a:bodyPr/>
          <a:lstStyle/>
          <a:p>
            <a:r>
              <a:rPr lang="en-US" dirty="0"/>
              <a:t>Motivation – Illustration of the idea</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6</a:t>
            </a:fld>
            <a:endParaRPr lang="en-GB"/>
          </a:p>
        </p:txBody>
      </p:sp>
      <p:cxnSp>
        <p:nvCxnSpPr>
          <p:cNvPr id="7" name="Straight Arrow Connector 6"/>
          <p:cNvCxnSpPr>
            <a:cxnSpLocks/>
          </p:cNvCxnSpPr>
          <p:nvPr/>
        </p:nvCxnSpPr>
        <p:spPr bwMode="auto">
          <a:xfrm>
            <a:off x="3200826" y="2315897"/>
            <a:ext cx="4391891"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6" name="Trapezoid 15"/>
          <p:cNvSpPr/>
          <p:nvPr/>
        </p:nvSpPr>
        <p:spPr bwMode="auto">
          <a:xfrm>
            <a:off x="3297815" y="1825893"/>
            <a:ext cx="3862632" cy="487491"/>
          </a:xfrm>
          <a:prstGeom prst="trapezoid">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defTabSz="914354" eaLnBrk="1" hangingPunct="1">
              <a:spcBef>
                <a:spcPct val="50000"/>
              </a:spcBef>
              <a:buClrTx/>
              <a:buSzTx/>
            </a:pPr>
            <a:endParaRPr lang="en-US" sz="2000">
              <a:solidFill>
                <a:schemeClr val="tx1"/>
              </a:solidFill>
              <a:latin typeface="Arial" charset="0"/>
            </a:endParaRPr>
          </a:p>
        </p:txBody>
      </p:sp>
      <p:sp>
        <p:nvSpPr>
          <p:cNvPr id="37" name="Right Brace 36"/>
          <p:cNvSpPr/>
          <p:nvPr/>
        </p:nvSpPr>
        <p:spPr bwMode="auto">
          <a:xfrm rot="5400000">
            <a:off x="5200738" y="2008162"/>
            <a:ext cx="160857" cy="1073867"/>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sp>
        <p:nvSpPr>
          <p:cNvPr id="38" name="TextBox 37"/>
          <p:cNvSpPr txBox="1"/>
          <p:nvPr/>
        </p:nvSpPr>
        <p:spPr>
          <a:xfrm>
            <a:off x="4851724" y="2573711"/>
            <a:ext cx="858877" cy="338554"/>
          </a:xfrm>
          <a:prstGeom prst="rect">
            <a:avLst/>
          </a:prstGeom>
          <a:noFill/>
        </p:spPr>
        <p:txBody>
          <a:bodyPr wrap="square" rtlCol="0">
            <a:spAutoFit/>
          </a:bodyPr>
          <a:lstStyle/>
          <a:p>
            <a:r>
              <a:rPr lang="en-US" sz="1600" dirty="0">
                <a:solidFill>
                  <a:schemeClr val="tx1"/>
                </a:solidFill>
              </a:rPr>
              <a:t>4 MHz</a:t>
            </a:r>
          </a:p>
        </p:txBody>
      </p:sp>
      <p:sp>
        <p:nvSpPr>
          <p:cNvPr id="39" name="Right Brace 38"/>
          <p:cNvSpPr/>
          <p:nvPr/>
        </p:nvSpPr>
        <p:spPr bwMode="auto">
          <a:xfrm rot="5400000">
            <a:off x="5148826" y="1876153"/>
            <a:ext cx="211275" cy="2185101"/>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sp>
        <p:nvSpPr>
          <p:cNvPr id="40" name="TextBox 39"/>
          <p:cNvSpPr txBox="1"/>
          <p:nvPr/>
        </p:nvSpPr>
        <p:spPr>
          <a:xfrm>
            <a:off x="4899890" y="3006519"/>
            <a:ext cx="760144" cy="338554"/>
          </a:xfrm>
          <a:prstGeom prst="rect">
            <a:avLst/>
          </a:prstGeom>
          <a:noFill/>
        </p:spPr>
        <p:txBody>
          <a:bodyPr wrap="none" rtlCol="0">
            <a:spAutoFit/>
          </a:bodyPr>
          <a:lstStyle/>
          <a:p>
            <a:r>
              <a:rPr lang="en-US" sz="1600" dirty="0">
                <a:solidFill>
                  <a:schemeClr val="tx1"/>
                </a:solidFill>
              </a:rPr>
              <a:t>8 MHz</a:t>
            </a:r>
          </a:p>
        </p:txBody>
      </p:sp>
      <p:sp>
        <p:nvSpPr>
          <p:cNvPr id="41" name="Right Brace 40"/>
          <p:cNvSpPr/>
          <p:nvPr/>
        </p:nvSpPr>
        <p:spPr bwMode="auto">
          <a:xfrm rot="5400000">
            <a:off x="5148095" y="1414065"/>
            <a:ext cx="162072" cy="386263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sp>
        <p:nvSpPr>
          <p:cNvPr id="42" name="TextBox 41"/>
          <p:cNvSpPr txBox="1"/>
          <p:nvPr/>
        </p:nvSpPr>
        <p:spPr>
          <a:xfrm>
            <a:off x="4824939" y="3439328"/>
            <a:ext cx="862737" cy="338554"/>
          </a:xfrm>
          <a:prstGeom prst="rect">
            <a:avLst/>
          </a:prstGeom>
          <a:noFill/>
        </p:spPr>
        <p:txBody>
          <a:bodyPr wrap="none" rtlCol="0">
            <a:spAutoFit/>
          </a:bodyPr>
          <a:lstStyle/>
          <a:p>
            <a:r>
              <a:rPr lang="en-US" sz="1600" dirty="0">
                <a:solidFill>
                  <a:schemeClr val="tx1"/>
                </a:solidFill>
              </a:rPr>
              <a:t>16 MHz</a:t>
            </a:r>
          </a:p>
        </p:txBody>
      </p:sp>
      <p:sp>
        <p:nvSpPr>
          <p:cNvPr id="10" name="TextBox 9"/>
          <p:cNvSpPr txBox="1"/>
          <p:nvPr/>
        </p:nvSpPr>
        <p:spPr>
          <a:xfrm>
            <a:off x="7689711" y="2065856"/>
            <a:ext cx="1266693" cy="400110"/>
          </a:xfrm>
          <a:prstGeom prst="rect">
            <a:avLst/>
          </a:prstGeom>
          <a:noFill/>
        </p:spPr>
        <p:txBody>
          <a:bodyPr wrap="none" rtlCol="0">
            <a:spAutoFit/>
          </a:bodyPr>
          <a:lstStyle/>
          <a:p>
            <a:r>
              <a:rPr lang="en-US" sz="2000" dirty="0">
                <a:solidFill>
                  <a:schemeClr val="tx1"/>
                </a:solidFill>
              </a:rPr>
              <a:t>Frequency</a:t>
            </a:r>
          </a:p>
        </p:txBody>
      </p:sp>
      <p:sp>
        <p:nvSpPr>
          <p:cNvPr id="8" name="Rectangle 7"/>
          <p:cNvSpPr/>
          <p:nvPr/>
        </p:nvSpPr>
        <p:spPr bwMode="auto">
          <a:xfrm>
            <a:off x="1268361" y="1628807"/>
            <a:ext cx="864096" cy="171627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9" name="TextBox 18"/>
          <p:cNvSpPr txBox="1"/>
          <p:nvPr/>
        </p:nvSpPr>
        <p:spPr>
          <a:xfrm>
            <a:off x="1358983" y="2293904"/>
            <a:ext cx="712054" cy="400110"/>
          </a:xfrm>
          <a:prstGeom prst="rect">
            <a:avLst/>
          </a:prstGeom>
          <a:noFill/>
        </p:spPr>
        <p:txBody>
          <a:bodyPr wrap="none" rtlCol="0">
            <a:spAutoFit/>
          </a:bodyPr>
          <a:lstStyle/>
          <a:p>
            <a:r>
              <a:rPr lang="en-US" sz="2000" dirty="0">
                <a:solidFill>
                  <a:schemeClr val="tx1"/>
                </a:solidFill>
              </a:rPr>
              <a:t>IFFT</a:t>
            </a:r>
          </a:p>
        </p:txBody>
      </p:sp>
      <p:cxnSp>
        <p:nvCxnSpPr>
          <p:cNvPr id="14" name="Straight Arrow Connector 13"/>
          <p:cNvCxnSpPr/>
          <p:nvPr/>
        </p:nvCxnSpPr>
        <p:spPr bwMode="auto">
          <a:xfrm>
            <a:off x="2132459" y="2536960"/>
            <a:ext cx="5406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5" name="Straight Arrow Connector 24"/>
          <p:cNvCxnSpPr/>
          <p:nvPr/>
        </p:nvCxnSpPr>
        <p:spPr bwMode="auto">
          <a:xfrm>
            <a:off x="727695" y="2536960"/>
            <a:ext cx="540668" cy="0"/>
          </a:xfrm>
          <a:prstGeom prst="straightConnector1">
            <a:avLst/>
          </a:prstGeom>
          <a:solidFill>
            <a:srgbClr val="00B8FF"/>
          </a:solidFill>
          <a:ln w="3175" cap="flat" cmpd="sng" algn="ctr">
            <a:solidFill>
              <a:schemeClr val="tx1"/>
            </a:solidFill>
            <a:prstDash val="solid"/>
            <a:round/>
            <a:headEnd type="none" w="med" len="med"/>
            <a:tailEnd type="triangle"/>
          </a:ln>
          <a:effectLst/>
        </p:spPr>
      </p:cxnSp>
      <p:cxnSp>
        <p:nvCxnSpPr>
          <p:cNvPr id="26" name="Straight Arrow Connector 25"/>
          <p:cNvCxnSpPr/>
          <p:nvPr/>
        </p:nvCxnSpPr>
        <p:spPr bwMode="auto">
          <a:xfrm>
            <a:off x="728911" y="2689360"/>
            <a:ext cx="540668" cy="0"/>
          </a:xfrm>
          <a:prstGeom prst="straightConnector1">
            <a:avLst/>
          </a:prstGeom>
          <a:solidFill>
            <a:srgbClr val="00B8FF"/>
          </a:solidFill>
          <a:ln w="25400" cap="flat" cmpd="sng" algn="ctr">
            <a:solidFill>
              <a:schemeClr val="tx1"/>
            </a:solidFill>
            <a:prstDash val="solid"/>
            <a:round/>
            <a:headEnd type="none" w="med" len="med"/>
            <a:tailEnd type="triangle"/>
          </a:ln>
          <a:effectLst/>
        </p:spPr>
      </p:cxnSp>
      <p:cxnSp>
        <p:nvCxnSpPr>
          <p:cNvPr id="27" name="Straight Arrow Connector 26"/>
          <p:cNvCxnSpPr/>
          <p:nvPr/>
        </p:nvCxnSpPr>
        <p:spPr bwMode="auto">
          <a:xfrm>
            <a:off x="728911" y="2824992"/>
            <a:ext cx="540668" cy="0"/>
          </a:xfrm>
          <a:prstGeom prst="straightConnector1">
            <a:avLst/>
          </a:prstGeom>
          <a:solidFill>
            <a:srgbClr val="00B8FF"/>
          </a:solidFill>
          <a:ln w="3175" cap="flat" cmpd="sng" algn="ctr">
            <a:solidFill>
              <a:schemeClr val="tx1"/>
            </a:solidFill>
            <a:prstDash val="solid"/>
            <a:round/>
            <a:headEnd type="none" w="med" len="med"/>
            <a:tailEnd type="triangle"/>
          </a:ln>
          <a:effectLst/>
        </p:spPr>
      </p:cxnSp>
      <p:cxnSp>
        <p:nvCxnSpPr>
          <p:cNvPr id="28" name="Straight Arrow Connector 27"/>
          <p:cNvCxnSpPr/>
          <p:nvPr/>
        </p:nvCxnSpPr>
        <p:spPr bwMode="auto">
          <a:xfrm>
            <a:off x="728911" y="2969008"/>
            <a:ext cx="5406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0" name="Straight Arrow Connector 29"/>
          <p:cNvCxnSpPr/>
          <p:nvPr/>
        </p:nvCxnSpPr>
        <p:spPr bwMode="auto">
          <a:xfrm>
            <a:off x="728911" y="3113024"/>
            <a:ext cx="5406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1" name="Straight Arrow Connector 30"/>
          <p:cNvCxnSpPr/>
          <p:nvPr/>
        </p:nvCxnSpPr>
        <p:spPr bwMode="auto">
          <a:xfrm>
            <a:off x="728911" y="2392944"/>
            <a:ext cx="540668" cy="0"/>
          </a:xfrm>
          <a:prstGeom prst="straightConnector1">
            <a:avLst/>
          </a:prstGeom>
          <a:solidFill>
            <a:srgbClr val="00B8FF"/>
          </a:solidFill>
          <a:ln w="3175" cap="flat" cmpd="sng" algn="ctr">
            <a:solidFill>
              <a:schemeClr val="tx1"/>
            </a:solidFill>
            <a:prstDash val="solid"/>
            <a:round/>
            <a:headEnd type="none" w="med" len="med"/>
            <a:tailEnd type="triangle"/>
          </a:ln>
          <a:effectLst/>
        </p:spPr>
      </p:cxnSp>
      <p:cxnSp>
        <p:nvCxnSpPr>
          <p:cNvPr id="33" name="Straight Arrow Connector 32"/>
          <p:cNvCxnSpPr/>
          <p:nvPr/>
        </p:nvCxnSpPr>
        <p:spPr bwMode="auto">
          <a:xfrm>
            <a:off x="728911" y="2248928"/>
            <a:ext cx="540668" cy="0"/>
          </a:xfrm>
          <a:prstGeom prst="straightConnector1">
            <a:avLst/>
          </a:prstGeom>
          <a:solidFill>
            <a:srgbClr val="00B8FF"/>
          </a:solidFill>
          <a:ln w="15875" cap="flat" cmpd="sng" algn="ctr">
            <a:solidFill>
              <a:schemeClr val="tx1"/>
            </a:solidFill>
            <a:prstDash val="solid"/>
            <a:round/>
            <a:headEnd type="none" w="med" len="med"/>
            <a:tailEnd type="triangle"/>
          </a:ln>
          <a:effectLst/>
        </p:spPr>
      </p:cxnSp>
      <p:cxnSp>
        <p:nvCxnSpPr>
          <p:cNvPr id="34" name="Straight Arrow Connector 33"/>
          <p:cNvCxnSpPr/>
          <p:nvPr/>
        </p:nvCxnSpPr>
        <p:spPr bwMode="auto">
          <a:xfrm>
            <a:off x="728911" y="2104912"/>
            <a:ext cx="5406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5" name="Straight Arrow Connector 34"/>
          <p:cNvCxnSpPr/>
          <p:nvPr/>
        </p:nvCxnSpPr>
        <p:spPr bwMode="auto">
          <a:xfrm>
            <a:off x="728911" y="1960896"/>
            <a:ext cx="5406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6" name="Straight Arrow Connector 35"/>
          <p:cNvCxnSpPr/>
          <p:nvPr/>
        </p:nvCxnSpPr>
        <p:spPr bwMode="auto">
          <a:xfrm>
            <a:off x="728911" y="1821887"/>
            <a:ext cx="5406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834607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3789040"/>
            <a:ext cx="8062664" cy="2106480"/>
          </a:xfrm>
        </p:spPr>
        <p:txBody>
          <a:bodyPr/>
          <a:lstStyle/>
          <a:p>
            <a:pPr>
              <a:buFont typeface="Arial" panose="020B0604020202020204" pitchFamily="34" charset="0"/>
              <a:buChar char="•"/>
            </a:pPr>
            <a:r>
              <a:rPr lang="en-US" dirty="0"/>
              <a:t>ADC runs at 4x oversampling relative WUS symbol rate</a:t>
            </a:r>
          </a:p>
          <a:p>
            <a:pPr>
              <a:buFont typeface="Arial" panose="020B0604020202020204" pitchFamily="34" charset="0"/>
              <a:buChar char="•"/>
            </a:pPr>
            <a:r>
              <a:rPr lang="en-US" dirty="0"/>
              <a:t>Correlator (</a:t>
            </a:r>
            <a:r>
              <a:rPr lang="en-US" dirty="0" err="1"/>
              <a:t>coeff</a:t>
            </a:r>
            <a:r>
              <a:rPr lang="en-US" dirty="0"/>
              <a:t>. +/-1) operating on signal </a:t>
            </a:r>
            <a:r>
              <a:rPr lang="en-US" i="1" dirty="0"/>
              <a:t>with</a:t>
            </a:r>
            <a:r>
              <a:rPr lang="en-US" dirty="0"/>
              <a:t> DC bias</a:t>
            </a:r>
          </a:p>
          <a:p>
            <a:pPr>
              <a:buFont typeface="Arial" panose="020B0604020202020204" pitchFamily="34" charset="0"/>
              <a:buChar char="•"/>
            </a:pPr>
            <a:r>
              <a:rPr lang="en-US" dirty="0"/>
              <a:t>Manchester coding used, so no need to estimate the decision threshold DC</a:t>
            </a:r>
          </a:p>
          <a:p>
            <a:pPr>
              <a:buFont typeface="Arial" panose="020B0604020202020204" pitchFamily="34" charset="0"/>
              <a:buChar char="•"/>
            </a:pPr>
            <a:r>
              <a:rPr lang="en-US" dirty="0"/>
              <a:t>CSF selected to signal BW +/- 500 kHz</a:t>
            </a:r>
          </a:p>
        </p:txBody>
      </p:sp>
      <p:sp>
        <p:nvSpPr>
          <p:cNvPr id="3" name="Title 2"/>
          <p:cNvSpPr>
            <a:spLocks noGrp="1"/>
          </p:cNvSpPr>
          <p:nvPr>
            <p:ph type="title"/>
          </p:nvPr>
        </p:nvSpPr>
        <p:spPr/>
        <p:txBody>
          <a:bodyPr/>
          <a:lstStyle/>
          <a:p>
            <a:r>
              <a:rPr lang="en-US" dirty="0"/>
              <a:t>Model for receiver processing</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7</a:t>
            </a:fld>
            <a:endParaRPr lang="en-GB"/>
          </a:p>
        </p:txBody>
      </p:sp>
      <p:sp>
        <p:nvSpPr>
          <p:cNvPr id="14" name="Isosceles Triangle 13"/>
          <p:cNvSpPr/>
          <p:nvPr/>
        </p:nvSpPr>
        <p:spPr bwMode="auto">
          <a:xfrm rot="5400000">
            <a:off x="2544347" y="1775441"/>
            <a:ext cx="504056" cy="504056"/>
          </a:xfrm>
          <a:prstGeom prst="triangl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cxnSp>
        <p:nvCxnSpPr>
          <p:cNvPr id="15" name="Straight Connector 14"/>
          <p:cNvCxnSpPr>
            <a:cxnSpLocks/>
          </p:cNvCxnSpPr>
          <p:nvPr/>
        </p:nvCxnSpPr>
        <p:spPr bwMode="auto">
          <a:xfrm>
            <a:off x="3048403" y="1775441"/>
            <a:ext cx="0" cy="504056"/>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6" name="Rectangle 15"/>
          <p:cNvSpPr/>
          <p:nvPr/>
        </p:nvSpPr>
        <p:spPr bwMode="auto">
          <a:xfrm>
            <a:off x="3640200" y="1735011"/>
            <a:ext cx="576064" cy="57606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7" name="TextBox 16"/>
          <p:cNvSpPr txBox="1"/>
          <p:nvPr/>
        </p:nvSpPr>
        <p:spPr>
          <a:xfrm>
            <a:off x="3620296" y="1853768"/>
            <a:ext cx="615874" cy="338554"/>
          </a:xfrm>
          <a:prstGeom prst="rect">
            <a:avLst/>
          </a:prstGeom>
          <a:noFill/>
        </p:spPr>
        <p:txBody>
          <a:bodyPr wrap="none" rtlCol="0">
            <a:spAutoFit/>
          </a:bodyPr>
          <a:lstStyle/>
          <a:p>
            <a:r>
              <a:rPr lang="sv-SE" sz="1600" dirty="0">
                <a:solidFill>
                  <a:schemeClr val="tx1"/>
                </a:solidFill>
              </a:rPr>
              <a:t>ADC</a:t>
            </a:r>
            <a:endParaRPr lang="en-US" sz="1600" dirty="0">
              <a:solidFill>
                <a:schemeClr val="tx1"/>
              </a:solidFill>
            </a:endParaRPr>
          </a:p>
        </p:txBody>
      </p:sp>
      <p:cxnSp>
        <p:nvCxnSpPr>
          <p:cNvPr id="24" name="Straight Arrow Connector 23"/>
          <p:cNvCxnSpPr>
            <a:cxnSpLocks/>
          </p:cNvCxnSpPr>
          <p:nvPr/>
        </p:nvCxnSpPr>
        <p:spPr bwMode="auto">
          <a:xfrm>
            <a:off x="1691685" y="2041508"/>
            <a:ext cx="852667"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25" name="Straight Arrow Connector 24"/>
          <p:cNvCxnSpPr>
            <a:cxnSpLocks/>
          </p:cNvCxnSpPr>
          <p:nvPr/>
        </p:nvCxnSpPr>
        <p:spPr bwMode="auto">
          <a:xfrm>
            <a:off x="4216266" y="2023043"/>
            <a:ext cx="1652012"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26" name="Straight Arrow Connector 25"/>
          <p:cNvCxnSpPr>
            <a:cxnSpLocks/>
          </p:cNvCxnSpPr>
          <p:nvPr/>
        </p:nvCxnSpPr>
        <p:spPr bwMode="auto">
          <a:xfrm>
            <a:off x="3048403" y="2041508"/>
            <a:ext cx="576064"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27" name="TextBox 26"/>
          <p:cNvSpPr txBox="1"/>
          <p:nvPr/>
        </p:nvSpPr>
        <p:spPr>
          <a:xfrm>
            <a:off x="2479951" y="1915321"/>
            <a:ext cx="574196" cy="215444"/>
          </a:xfrm>
          <a:prstGeom prst="rect">
            <a:avLst/>
          </a:prstGeom>
          <a:noFill/>
        </p:spPr>
        <p:txBody>
          <a:bodyPr wrap="none" rtlCol="0">
            <a:spAutoFit/>
          </a:bodyPr>
          <a:lstStyle/>
          <a:p>
            <a:r>
              <a:rPr lang="sv-SE" sz="800" err="1">
                <a:solidFill>
                  <a:schemeClr val="tx1"/>
                </a:solidFill>
              </a:rPr>
              <a:t>Env</a:t>
            </a:r>
            <a:r>
              <a:rPr lang="sv-SE" sz="800">
                <a:solidFill>
                  <a:schemeClr val="tx1"/>
                </a:solidFill>
              </a:rPr>
              <a:t>. Det.</a:t>
            </a:r>
            <a:endParaRPr lang="en-US" sz="800">
              <a:solidFill>
                <a:schemeClr val="tx1"/>
              </a:solidFill>
            </a:endParaRPr>
          </a:p>
        </p:txBody>
      </p:sp>
      <p:pic>
        <p:nvPicPr>
          <p:cNvPr id="3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33776" y="2876649"/>
            <a:ext cx="658651"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33776" y="2876649"/>
            <a:ext cx="658651"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ectangle 7"/>
          <p:cNvSpPr>
            <a:spLocks noChangeArrowheads="1"/>
          </p:cNvSpPr>
          <p:nvPr/>
        </p:nvSpPr>
        <p:spPr bwMode="auto">
          <a:xfrm>
            <a:off x="2068545" y="2895206"/>
            <a:ext cx="581163" cy="353407"/>
          </a:xfrm>
          <a:prstGeom prst="rect">
            <a:avLst/>
          </a:prstGeom>
          <a:noFill/>
          <a:ln w="1746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35"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44699" y="2890983"/>
            <a:ext cx="642756" cy="42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044699" y="2890983"/>
            <a:ext cx="642756" cy="42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Rectangle 36"/>
          <p:cNvSpPr>
            <a:spLocks noChangeArrowheads="1"/>
          </p:cNvSpPr>
          <p:nvPr/>
        </p:nvSpPr>
        <p:spPr bwMode="auto">
          <a:xfrm>
            <a:off x="2183780" y="2951713"/>
            <a:ext cx="12343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54">
              <a:buClrTx/>
              <a:buSzTx/>
            </a:pPr>
            <a:r>
              <a:rPr lang="en-US" altLang="en-US" sz="1400">
                <a:solidFill>
                  <a:srgbClr val="000000"/>
                </a:solidFill>
                <a:latin typeface="Calibri" panose="020F0502020204030204" pitchFamily="34" charset="0"/>
              </a:rPr>
              <a:t>| </a:t>
            </a:r>
            <a:endParaRPr lang="en-US" altLang="en-US" sz="1051"/>
          </a:p>
        </p:txBody>
      </p:sp>
      <p:sp>
        <p:nvSpPr>
          <p:cNvPr id="38" name="Rectangle 37"/>
          <p:cNvSpPr>
            <a:spLocks noChangeArrowheads="1"/>
          </p:cNvSpPr>
          <p:nvPr/>
        </p:nvSpPr>
        <p:spPr bwMode="auto">
          <a:xfrm>
            <a:off x="2333789" y="2951713"/>
            <a:ext cx="8496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54">
              <a:buClrTx/>
              <a:buSzTx/>
            </a:pPr>
            <a:r>
              <a:rPr lang="en-US" altLang="en-US" sz="1400">
                <a:solidFill>
                  <a:srgbClr val="000000"/>
                </a:solidFill>
                <a:latin typeface="Calibri" panose="020F0502020204030204" pitchFamily="34" charset="0"/>
              </a:rPr>
              <a:t>. </a:t>
            </a:r>
            <a:endParaRPr lang="en-US" altLang="en-US" sz="1051"/>
          </a:p>
        </p:txBody>
      </p:sp>
      <p:sp>
        <p:nvSpPr>
          <p:cNvPr id="39" name="Rectangle 38"/>
          <p:cNvSpPr>
            <a:spLocks noChangeArrowheads="1"/>
          </p:cNvSpPr>
          <p:nvPr/>
        </p:nvSpPr>
        <p:spPr bwMode="auto">
          <a:xfrm>
            <a:off x="2439094" y="2951713"/>
            <a:ext cx="8335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54">
              <a:buClrTx/>
              <a:buSzTx/>
            </a:pPr>
            <a:r>
              <a:rPr lang="en-US" altLang="en-US" sz="1400">
                <a:solidFill>
                  <a:srgbClr val="000000"/>
                </a:solidFill>
                <a:latin typeface="Calibri" panose="020F0502020204030204" pitchFamily="34" charset="0"/>
              </a:rPr>
              <a:t>|</a:t>
            </a:r>
            <a:endParaRPr lang="en-US" altLang="en-US" sz="1051"/>
          </a:p>
        </p:txBody>
      </p:sp>
      <p:sp>
        <p:nvSpPr>
          <p:cNvPr id="40" name="Line 13"/>
          <p:cNvSpPr>
            <a:spLocks noChangeShapeType="1"/>
          </p:cNvSpPr>
          <p:nvPr/>
        </p:nvSpPr>
        <p:spPr bwMode="auto">
          <a:xfrm>
            <a:off x="1789386" y="3080760"/>
            <a:ext cx="234452"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41" name="Freeform 14"/>
          <p:cNvSpPr>
            <a:spLocks/>
          </p:cNvSpPr>
          <p:nvPr/>
        </p:nvSpPr>
        <p:spPr bwMode="auto">
          <a:xfrm>
            <a:off x="2016888" y="3058836"/>
            <a:ext cx="51659" cy="43859"/>
          </a:xfrm>
          <a:custGeom>
            <a:avLst/>
            <a:gdLst>
              <a:gd name="T0" fmla="*/ 0 w 52"/>
              <a:gd name="T1" fmla="*/ 0 h 52"/>
              <a:gd name="T2" fmla="*/ 52 w 52"/>
              <a:gd name="T3" fmla="*/ 26 h 52"/>
              <a:gd name="T4" fmla="*/ 0 w 52"/>
              <a:gd name="T5" fmla="*/ 52 h 52"/>
              <a:gd name="T6" fmla="*/ 0 w 52"/>
              <a:gd name="T7" fmla="*/ 0 h 52"/>
            </a:gdLst>
            <a:ahLst/>
            <a:cxnLst>
              <a:cxn ang="0">
                <a:pos x="T0" y="T1"/>
              </a:cxn>
              <a:cxn ang="0">
                <a:pos x="T2" y="T3"/>
              </a:cxn>
              <a:cxn ang="0">
                <a:pos x="T4" y="T5"/>
              </a:cxn>
              <a:cxn ang="0">
                <a:pos x="T6" y="T7"/>
              </a:cxn>
            </a:cxnLst>
            <a:rect l="0" t="0" r="r" b="b"/>
            <a:pathLst>
              <a:path w="52" h="52">
                <a:moveTo>
                  <a:pt x="0" y="0"/>
                </a:moveTo>
                <a:lnTo>
                  <a:pt x="52" y="26"/>
                </a:lnTo>
                <a:lnTo>
                  <a:pt x="0" y="5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a:p>
        </p:txBody>
      </p:sp>
      <p:pic>
        <p:nvPicPr>
          <p:cNvPr id="42" name="Picture 1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027216" y="2876649"/>
            <a:ext cx="466917"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16"/>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027217" y="2876649"/>
            <a:ext cx="465923"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Rectangle 17"/>
          <p:cNvSpPr>
            <a:spLocks noChangeArrowheads="1"/>
          </p:cNvSpPr>
          <p:nvPr/>
        </p:nvSpPr>
        <p:spPr bwMode="auto">
          <a:xfrm>
            <a:off x="3059007" y="2895206"/>
            <a:ext cx="389429" cy="353407"/>
          </a:xfrm>
          <a:prstGeom prst="rect">
            <a:avLst/>
          </a:prstGeom>
          <a:noFill/>
          <a:ln w="1746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45" name="Picture 18"/>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065955" y="2956778"/>
            <a:ext cx="383468" cy="275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19"/>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065955" y="2955937"/>
            <a:ext cx="383468" cy="275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Rectangle 20"/>
          <p:cNvSpPr>
            <a:spLocks noChangeArrowheads="1"/>
          </p:cNvSpPr>
          <p:nvPr/>
        </p:nvSpPr>
        <p:spPr bwMode="auto">
          <a:xfrm>
            <a:off x="3164307" y="3000638"/>
            <a:ext cx="187552" cy="161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54">
              <a:buClrTx/>
              <a:buSzTx/>
            </a:pPr>
            <a:r>
              <a:rPr lang="en-US" altLang="en-US" sz="1051">
                <a:solidFill>
                  <a:srgbClr val="000000"/>
                </a:solidFill>
                <a:latin typeface="Calibri" panose="020F0502020204030204" pitchFamily="34" charset="0"/>
              </a:rPr>
              <a:t>LPF</a:t>
            </a:r>
            <a:endParaRPr lang="en-US" altLang="en-US" sz="1051"/>
          </a:p>
        </p:txBody>
      </p:sp>
      <p:sp>
        <p:nvSpPr>
          <p:cNvPr id="48" name="Line 21"/>
          <p:cNvSpPr>
            <a:spLocks noChangeShapeType="1"/>
          </p:cNvSpPr>
          <p:nvPr/>
        </p:nvSpPr>
        <p:spPr bwMode="auto">
          <a:xfrm>
            <a:off x="2654674" y="3080760"/>
            <a:ext cx="359627"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49" name="Freeform 22"/>
          <p:cNvSpPr>
            <a:spLocks/>
          </p:cNvSpPr>
          <p:nvPr/>
        </p:nvSpPr>
        <p:spPr bwMode="auto">
          <a:xfrm>
            <a:off x="3007348" y="3058836"/>
            <a:ext cx="51659" cy="43859"/>
          </a:xfrm>
          <a:custGeom>
            <a:avLst/>
            <a:gdLst>
              <a:gd name="T0" fmla="*/ 0 w 52"/>
              <a:gd name="T1" fmla="*/ 0 h 52"/>
              <a:gd name="T2" fmla="*/ 52 w 52"/>
              <a:gd name="T3" fmla="*/ 26 h 52"/>
              <a:gd name="T4" fmla="*/ 0 w 52"/>
              <a:gd name="T5" fmla="*/ 52 h 52"/>
              <a:gd name="T6" fmla="*/ 0 w 52"/>
              <a:gd name="T7" fmla="*/ 0 h 52"/>
            </a:gdLst>
            <a:ahLst/>
            <a:cxnLst>
              <a:cxn ang="0">
                <a:pos x="T0" y="T1"/>
              </a:cxn>
              <a:cxn ang="0">
                <a:pos x="T2" y="T3"/>
              </a:cxn>
              <a:cxn ang="0">
                <a:pos x="T4" y="T5"/>
              </a:cxn>
              <a:cxn ang="0">
                <a:pos x="T6" y="T7"/>
              </a:cxn>
            </a:cxnLst>
            <a:rect l="0" t="0" r="r" b="b"/>
            <a:pathLst>
              <a:path w="52" h="52">
                <a:moveTo>
                  <a:pt x="0" y="0"/>
                </a:moveTo>
                <a:lnTo>
                  <a:pt x="52" y="26"/>
                </a:lnTo>
                <a:lnTo>
                  <a:pt x="0" y="5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a:p>
        </p:txBody>
      </p:sp>
      <p:sp>
        <p:nvSpPr>
          <p:cNvPr id="56" name="Line 29"/>
          <p:cNvSpPr>
            <a:spLocks noChangeShapeType="1"/>
          </p:cNvSpPr>
          <p:nvPr/>
        </p:nvSpPr>
        <p:spPr bwMode="auto">
          <a:xfrm>
            <a:off x="3448431" y="3080760"/>
            <a:ext cx="358632"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60" name="Picture 49"/>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913569" y="2760250"/>
            <a:ext cx="1706731" cy="6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50"/>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913569" y="2760250"/>
            <a:ext cx="1706731" cy="6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 name="Freeform 51"/>
          <p:cNvSpPr>
            <a:spLocks noEditPoints="1"/>
          </p:cNvSpPr>
          <p:nvPr/>
        </p:nvSpPr>
        <p:spPr bwMode="auto">
          <a:xfrm>
            <a:off x="1942379" y="2774591"/>
            <a:ext cx="1637191" cy="581983"/>
          </a:xfrm>
          <a:custGeom>
            <a:avLst/>
            <a:gdLst>
              <a:gd name="T0" fmla="*/ 145 w 1648"/>
              <a:gd name="T1" fmla="*/ 690 h 690"/>
              <a:gd name="T2" fmla="*/ 256 w 1648"/>
              <a:gd name="T3" fmla="*/ 681 h 690"/>
              <a:gd name="T4" fmla="*/ 366 w 1648"/>
              <a:gd name="T5" fmla="*/ 681 h 690"/>
              <a:gd name="T6" fmla="*/ 477 w 1648"/>
              <a:gd name="T7" fmla="*/ 681 h 690"/>
              <a:gd name="T8" fmla="*/ 587 w 1648"/>
              <a:gd name="T9" fmla="*/ 681 h 690"/>
              <a:gd name="T10" fmla="*/ 697 w 1648"/>
              <a:gd name="T11" fmla="*/ 681 h 690"/>
              <a:gd name="T12" fmla="*/ 808 w 1648"/>
              <a:gd name="T13" fmla="*/ 681 h 690"/>
              <a:gd name="T14" fmla="*/ 918 w 1648"/>
              <a:gd name="T15" fmla="*/ 681 h 690"/>
              <a:gd name="T16" fmla="*/ 1029 w 1648"/>
              <a:gd name="T17" fmla="*/ 681 h 690"/>
              <a:gd name="T18" fmla="*/ 1139 w 1648"/>
              <a:gd name="T19" fmla="*/ 681 h 690"/>
              <a:gd name="T20" fmla="*/ 1250 w 1648"/>
              <a:gd name="T21" fmla="*/ 681 h 690"/>
              <a:gd name="T22" fmla="*/ 1360 w 1648"/>
              <a:gd name="T23" fmla="*/ 681 h 690"/>
              <a:gd name="T24" fmla="*/ 1471 w 1648"/>
              <a:gd name="T25" fmla="*/ 681 h 690"/>
              <a:gd name="T26" fmla="*/ 1560 w 1648"/>
              <a:gd name="T27" fmla="*/ 681 h 690"/>
              <a:gd name="T28" fmla="*/ 1582 w 1648"/>
              <a:gd name="T29" fmla="*/ 687 h 690"/>
              <a:gd name="T30" fmla="*/ 1610 w 1648"/>
              <a:gd name="T31" fmla="*/ 662 h 690"/>
              <a:gd name="T32" fmla="*/ 1633 w 1648"/>
              <a:gd name="T33" fmla="*/ 632 h 690"/>
              <a:gd name="T34" fmla="*/ 1639 w 1648"/>
              <a:gd name="T35" fmla="*/ 602 h 690"/>
              <a:gd name="T36" fmla="*/ 1642 w 1648"/>
              <a:gd name="T37" fmla="*/ 636 h 690"/>
              <a:gd name="T38" fmla="*/ 1639 w 1648"/>
              <a:gd name="T39" fmla="*/ 565 h 690"/>
              <a:gd name="T40" fmla="*/ 1639 w 1648"/>
              <a:gd name="T41" fmla="*/ 454 h 690"/>
              <a:gd name="T42" fmla="*/ 1639 w 1648"/>
              <a:gd name="T43" fmla="*/ 343 h 690"/>
              <a:gd name="T44" fmla="*/ 1639 w 1648"/>
              <a:gd name="T45" fmla="*/ 232 h 690"/>
              <a:gd name="T46" fmla="*/ 1639 w 1648"/>
              <a:gd name="T47" fmla="*/ 121 h 690"/>
              <a:gd name="T48" fmla="*/ 1633 w 1648"/>
              <a:gd name="T49" fmla="*/ 57 h 690"/>
              <a:gd name="T50" fmla="*/ 1647 w 1648"/>
              <a:gd name="T51" fmla="*/ 71 h 690"/>
              <a:gd name="T52" fmla="*/ 1604 w 1648"/>
              <a:gd name="T53" fmla="*/ 23 h 690"/>
              <a:gd name="T54" fmla="*/ 1577 w 1648"/>
              <a:gd name="T55" fmla="*/ 11 h 690"/>
              <a:gd name="T56" fmla="*/ 1560 w 1648"/>
              <a:gd name="T57" fmla="*/ 0 h 690"/>
              <a:gd name="T58" fmla="*/ 1607 w 1648"/>
              <a:gd name="T59" fmla="*/ 25 h 690"/>
              <a:gd name="T60" fmla="*/ 1503 w 1648"/>
              <a:gd name="T61" fmla="*/ 9 h 690"/>
              <a:gd name="T62" fmla="*/ 1392 w 1648"/>
              <a:gd name="T63" fmla="*/ 9 h 690"/>
              <a:gd name="T64" fmla="*/ 1282 w 1648"/>
              <a:gd name="T65" fmla="*/ 9 h 690"/>
              <a:gd name="T66" fmla="*/ 1171 w 1648"/>
              <a:gd name="T67" fmla="*/ 9 h 690"/>
              <a:gd name="T68" fmla="*/ 1061 w 1648"/>
              <a:gd name="T69" fmla="*/ 9 h 690"/>
              <a:gd name="T70" fmla="*/ 950 w 1648"/>
              <a:gd name="T71" fmla="*/ 9 h 690"/>
              <a:gd name="T72" fmla="*/ 840 w 1648"/>
              <a:gd name="T73" fmla="*/ 9 h 690"/>
              <a:gd name="T74" fmla="*/ 730 w 1648"/>
              <a:gd name="T75" fmla="*/ 9 h 690"/>
              <a:gd name="T76" fmla="*/ 619 w 1648"/>
              <a:gd name="T77" fmla="*/ 9 h 690"/>
              <a:gd name="T78" fmla="*/ 509 w 1648"/>
              <a:gd name="T79" fmla="*/ 9 h 690"/>
              <a:gd name="T80" fmla="*/ 398 w 1648"/>
              <a:gd name="T81" fmla="*/ 9 h 690"/>
              <a:gd name="T82" fmla="*/ 288 w 1648"/>
              <a:gd name="T83" fmla="*/ 9 h 690"/>
              <a:gd name="T84" fmla="*/ 177 w 1648"/>
              <a:gd name="T85" fmla="*/ 9 h 690"/>
              <a:gd name="T86" fmla="*/ 45 w 1648"/>
              <a:gd name="T87" fmla="*/ 23 h 690"/>
              <a:gd name="T88" fmla="*/ 17 w 1648"/>
              <a:gd name="T89" fmla="*/ 56 h 690"/>
              <a:gd name="T90" fmla="*/ 54 w 1648"/>
              <a:gd name="T91" fmla="*/ 7 h 690"/>
              <a:gd name="T92" fmla="*/ 0 w 1648"/>
              <a:gd name="T93" fmla="*/ 164 h 690"/>
              <a:gd name="T94" fmla="*/ 0 w 1648"/>
              <a:gd name="T95" fmla="*/ 274 h 690"/>
              <a:gd name="T96" fmla="*/ 0 w 1648"/>
              <a:gd name="T97" fmla="*/ 385 h 690"/>
              <a:gd name="T98" fmla="*/ 0 w 1648"/>
              <a:gd name="T99" fmla="*/ 496 h 690"/>
              <a:gd name="T100" fmla="*/ 9 w 1648"/>
              <a:gd name="T101" fmla="*/ 601 h 690"/>
              <a:gd name="T102" fmla="*/ 9 w 1648"/>
              <a:gd name="T103" fmla="*/ 533 h 690"/>
              <a:gd name="T104" fmla="*/ 32 w 1648"/>
              <a:gd name="T105" fmla="*/ 657 h 690"/>
              <a:gd name="T106" fmla="*/ 73 w 1648"/>
              <a:gd name="T107" fmla="*/ 680 h 690"/>
              <a:gd name="T108" fmla="*/ 15 w 1648"/>
              <a:gd name="T109" fmla="*/ 651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48" h="690">
                <a:moveTo>
                  <a:pt x="72" y="679"/>
                </a:moveTo>
                <a:lnTo>
                  <a:pt x="89" y="681"/>
                </a:lnTo>
                <a:lnTo>
                  <a:pt x="88" y="681"/>
                </a:lnTo>
                <a:lnTo>
                  <a:pt x="145" y="681"/>
                </a:lnTo>
                <a:lnTo>
                  <a:pt x="145" y="690"/>
                </a:lnTo>
                <a:lnTo>
                  <a:pt x="88" y="690"/>
                </a:lnTo>
                <a:lnTo>
                  <a:pt x="71" y="689"/>
                </a:lnTo>
                <a:lnTo>
                  <a:pt x="72" y="679"/>
                </a:lnTo>
                <a:close/>
                <a:moveTo>
                  <a:pt x="182" y="681"/>
                </a:moveTo>
                <a:lnTo>
                  <a:pt x="256" y="681"/>
                </a:lnTo>
                <a:lnTo>
                  <a:pt x="256" y="690"/>
                </a:lnTo>
                <a:lnTo>
                  <a:pt x="182" y="690"/>
                </a:lnTo>
                <a:lnTo>
                  <a:pt x="182" y="681"/>
                </a:lnTo>
                <a:close/>
                <a:moveTo>
                  <a:pt x="292" y="681"/>
                </a:moveTo>
                <a:lnTo>
                  <a:pt x="366" y="681"/>
                </a:lnTo>
                <a:lnTo>
                  <a:pt x="366" y="690"/>
                </a:lnTo>
                <a:lnTo>
                  <a:pt x="292" y="690"/>
                </a:lnTo>
                <a:lnTo>
                  <a:pt x="292" y="681"/>
                </a:lnTo>
                <a:close/>
                <a:moveTo>
                  <a:pt x="403" y="681"/>
                </a:moveTo>
                <a:lnTo>
                  <a:pt x="477" y="681"/>
                </a:lnTo>
                <a:lnTo>
                  <a:pt x="477" y="690"/>
                </a:lnTo>
                <a:lnTo>
                  <a:pt x="403" y="690"/>
                </a:lnTo>
                <a:lnTo>
                  <a:pt x="403" y="681"/>
                </a:lnTo>
                <a:close/>
                <a:moveTo>
                  <a:pt x="513" y="681"/>
                </a:moveTo>
                <a:lnTo>
                  <a:pt x="587" y="681"/>
                </a:lnTo>
                <a:lnTo>
                  <a:pt x="587" y="690"/>
                </a:lnTo>
                <a:lnTo>
                  <a:pt x="513" y="690"/>
                </a:lnTo>
                <a:lnTo>
                  <a:pt x="513" y="681"/>
                </a:lnTo>
                <a:close/>
                <a:moveTo>
                  <a:pt x="624" y="681"/>
                </a:moveTo>
                <a:lnTo>
                  <a:pt x="697" y="681"/>
                </a:lnTo>
                <a:lnTo>
                  <a:pt x="697" y="690"/>
                </a:lnTo>
                <a:lnTo>
                  <a:pt x="624" y="690"/>
                </a:lnTo>
                <a:lnTo>
                  <a:pt x="624" y="681"/>
                </a:lnTo>
                <a:close/>
                <a:moveTo>
                  <a:pt x="734" y="681"/>
                </a:moveTo>
                <a:lnTo>
                  <a:pt x="808" y="681"/>
                </a:lnTo>
                <a:lnTo>
                  <a:pt x="808" y="690"/>
                </a:lnTo>
                <a:lnTo>
                  <a:pt x="734" y="690"/>
                </a:lnTo>
                <a:lnTo>
                  <a:pt x="734" y="681"/>
                </a:lnTo>
                <a:close/>
                <a:moveTo>
                  <a:pt x="845" y="681"/>
                </a:moveTo>
                <a:lnTo>
                  <a:pt x="918" y="681"/>
                </a:lnTo>
                <a:lnTo>
                  <a:pt x="918" y="690"/>
                </a:lnTo>
                <a:lnTo>
                  <a:pt x="845" y="690"/>
                </a:lnTo>
                <a:lnTo>
                  <a:pt x="845" y="681"/>
                </a:lnTo>
                <a:close/>
                <a:moveTo>
                  <a:pt x="955" y="681"/>
                </a:moveTo>
                <a:lnTo>
                  <a:pt x="1029" y="681"/>
                </a:lnTo>
                <a:lnTo>
                  <a:pt x="1029" y="690"/>
                </a:lnTo>
                <a:lnTo>
                  <a:pt x="955" y="690"/>
                </a:lnTo>
                <a:lnTo>
                  <a:pt x="955" y="681"/>
                </a:lnTo>
                <a:close/>
                <a:moveTo>
                  <a:pt x="1065" y="681"/>
                </a:moveTo>
                <a:lnTo>
                  <a:pt x="1139" y="681"/>
                </a:lnTo>
                <a:lnTo>
                  <a:pt x="1139" y="690"/>
                </a:lnTo>
                <a:lnTo>
                  <a:pt x="1065" y="690"/>
                </a:lnTo>
                <a:lnTo>
                  <a:pt x="1065" y="681"/>
                </a:lnTo>
                <a:close/>
                <a:moveTo>
                  <a:pt x="1176" y="681"/>
                </a:moveTo>
                <a:lnTo>
                  <a:pt x="1250" y="681"/>
                </a:lnTo>
                <a:lnTo>
                  <a:pt x="1250" y="690"/>
                </a:lnTo>
                <a:lnTo>
                  <a:pt x="1176" y="690"/>
                </a:lnTo>
                <a:lnTo>
                  <a:pt x="1176" y="681"/>
                </a:lnTo>
                <a:close/>
                <a:moveTo>
                  <a:pt x="1286" y="681"/>
                </a:moveTo>
                <a:lnTo>
                  <a:pt x="1360" y="681"/>
                </a:lnTo>
                <a:lnTo>
                  <a:pt x="1360" y="690"/>
                </a:lnTo>
                <a:lnTo>
                  <a:pt x="1286" y="690"/>
                </a:lnTo>
                <a:lnTo>
                  <a:pt x="1286" y="681"/>
                </a:lnTo>
                <a:close/>
                <a:moveTo>
                  <a:pt x="1397" y="681"/>
                </a:moveTo>
                <a:lnTo>
                  <a:pt x="1471" y="681"/>
                </a:lnTo>
                <a:lnTo>
                  <a:pt x="1471" y="690"/>
                </a:lnTo>
                <a:lnTo>
                  <a:pt x="1397" y="690"/>
                </a:lnTo>
                <a:lnTo>
                  <a:pt x="1397" y="681"/>
                </a:lnTo>
                <a:close/>
                <a:moveTo>
                  <a:pt x="1507" y="681"/>
                </a:moveTo>
                <a:lnTo>
                  <a:pt x="1560" y="681"/>
                </a:lnTo>
                <a:lnTo>
                  <a:pt x="1560" y="681"/>
                </a:lnTo>
                <a:lnTo>
                  <a:pt x="1577" y="679"/>
                </a:lnTo>
                <a:lnTo>
                  <a:pt x="1576" y="680"/>
                </a:lnTo>
                <a:lnTo>
                  <a:pt x="1579" y="679"/>
                </a:lnTo>
                <a:lnTo>
                  <a:pt x="1582" y="687"/>
                </a:lnTo>
                <a:lnTo>
                  <a:pt x="1578" y="689"/>
                </a:lnTo>
                <a:lnTo>
                  <a:pt x="1560" y="690"/>
                </a:lnTo>
                <a:lnTo>
                  <a:pt x="1507" y="690"/>
                </a:lnTo>
                <a:lnTo>
                  <a:pt x="1507" y="681"/>
                </a:lnTo>
                <a:close/>
                <a:moveTo>
                  <a:pt x="1610" y="662"/>
                </a:moveTo>
                <a:lnTo>
                  <a:pt x="1616" y="657"/>
                </a:lnTo>
                <a:lnTo>
                  <a:pt x="1616" y="658"/>
                </a:lnTo>
                <a:lnTo>
                  <a:pt x="1626" y="646"/>
                </a:lnTo>
                <a:lnTo>
                  <a:pt x="1625" y="646"/>
                </a:lnTo>
                <a:lnTo>
                  <a:pt x="1633" y="632"/>
                </a:lnTo>
                <a:lnTo>
                  <a:pt x="1633" y="633"/>
                </a:lnTo>
                <a:lnTo>
                  <a:pt x="1638" y="618"/>
                </a:lnTo>
                <a:lnTo>
                  <a:pt x="1637" y="618"/>
                </a:lnTo>
                <a:lnTo>
                  <a:pt x="1639" y="601"/>
                </a:lnTo>
                <a:lnTo>
                  <a:pt x="1639" y="602"/>
                </a:lnTo>
                <a:lnTo>
                  <a:pt x="1639" y="602"/>
                </a:lnTo>
                <a:lnTo>
                  <a:pt x="1648" y="602"/>
                </a:lnTo>
                <a:lnTo>
                  <a:pt x="1648" y="602"/>
                </a:lnTo>
                <a:lnTo>
                  <a:pt x="1647" y="620"/>
                </a:lnTo>
                <a:lnTo>
                  <a:pt x="1642" y="636"/>
                </a:lnTo>
                <a:lnTo>
                  <a:pt x="1633" y="651"/>
                </a:lnTo>
                <a:lnTo>
                  <a:pt x="1623" y="664"/>
                </a:lnTo>
                <a:lnTo>
                  <a:pt x="1616" y="670"/>
                </a:lnTo>
                <a:lnTo>
                  <a:pt x="1610" y="662"/>
                </a:lnTo>
                <a:close/>
                <a:moveTo>
                  <a:pt x="1639" y="565"/>
                </a:moveTo>
                <a:lnTo>
                  <a:pt x="1639" y="491"/>
                </a:lnTo>
                <a:lnTo>
                  <a:pt x="1648" y="491"/>
                </a:lnTo>
                <a:lnTo>
                  <a:pt x="1648" y="565"/>
                </a:lnTo>
                <a:lnTo>
                  <a:pt x="1639" y="565"/>
                </a:lnTo>
                <a:close/>
                <a:moveTo>
                  <a:pt x="1639" y="454"/>
                </a:moveTo>
                <a:lnTo>
                  <a:pt x="1639" y="380"/>
                </a:lnTo>
                <a:lnTo>
                  <a:pt x="1648" y="380"/>
                </a:lnTo>
                <a:lnTo>
                  <a:pt x="1648" y="454"/>
                </a:lnTo>
                <a:lnTo>
                  <a:pt x="1639" y="454"/>
                </a:lnTo>
                <a:close/>
                <a:moveTo>
                  <a:pt x="1639" y="343"/>
                </a:moveTo>
                <a:lnTo>
                  <a:pt x="1639" y="269"/>
                </a:lnTo>
                <a:lnTo>
                  <a:pt x="1648" y="269"/>
                </a:lnTo>
                <a:lnTo>
                  <a:pt x="1648" y="343"/>
                </a:lnTo>
                <a:lnTo>
                  <a:pt x="1639" y="343"/>
                </a:lnTo>
                <a:close/>
                <a:moveTo>
                  <a:pt x="1639" y="232"/>
                </a:moveTo>
                <a:lnTo>
                  <a:pt x="1639" y="158"/>
                </a:lnTo>
                <a:lnTo>
                  <a:pt x="1648" y="158"/>
                </a:lnTo>
                <a:lnTo>
                  <a:pt x="1648" y="232"/>
                </a:lnTo>
                <a:lnTo>
                  <a:pt x="1639" y="232"/>
                </a:lnTo>
                <a:close/>
                <a:moveTo>
                  <a:pt x="1639" y="121"/>
                </a:moveTo>
                <a:lnTo>
                  <a:pt x="1639" y="88"/>
                </a:lnTo>
                <a:lnTo>
                  <a:pt x="1639" y="89"/>
                </a:lnTo>
                <a:lnTo>
                  <a:pt x="1637" y="72"/>
                </a:lnTo>
                <a:lnTo>
                  <a:pt x="1638" y="73"/>
                </a:lnTo>
                <a:lnTo>
                  <a:pt x="1633" y="57"/>
                </a:lnTo>
                <a:lnTo>
                  <a:pt x="1633" y="58"/>
                </a:lnTo>
                <a:lnTo>
                  <a:pt x="1629" y="51"/>
                </a:lnTo>
                <a:lnTo>
                  <a:pt x="1637" y="47"/>
                </a:lnTo>
                <a:lnTo>
                  <a:pt x="1642" y="54"/>
                </a:lnTo>
                <a:lnTo>
                  <a:pt x="1647" y="71"/>
                </a:lnTo>
                <a:lnTo>
                  <a:pt x="1648" y="88"/>
                </a:lnTo>
                <a:lnTo>
                  <a:pt x="1648" y="121"/>
                </a:lnTo>
                <a:lnTo>
                  <a:pt x="1639" y="121"/>
                </a:lnTo>
                <a:close/>
                <a:moveTo>
                  <a:pt x="1607" y="25"/>
                </a:moveTo>
                <a:lnTo>
                  <a:pt x="1604" y="23"/>
                </a:lnTo>
                <a:lnTo>
                  <a:pt x="1605" y="23"/>
                </a:lnTo>
                <a:lnTo>
                  <a:pt x="1590" y="15"/>
                </a:lnTo>
                <a:lnTo>
                  <a:pt x="1592" y="16"/>
                </a:lnTo>
                <a:lnTo>
                  <a:pt x="1576" y="11"/>
                </a:lnTo>
                <a:lnTo>
                  <a:pt x="1577" y="11"/>
                </a:lnTo>
                <a:lnTo>
                  <a:pt x="1560" y="9"/>
                </a:lnTo>
                <a:lnTo>
                  <a:pt x="1560" y="9"/>
                </a:lnTo>
                <a:lnTo>
                  <a:pt x="1540" y="9"/>
                </a:lnTo>
                <a:lnTo>
                  <a:pt x="1540" y="0"/>
                </a:lnTo>
                <a:lnTo>
                  <a:pt x="1560" y="0"/>
                </a:lnTo>
                <a:lnTo>
                  <a:pt x="1578" y="2"/>
                </a:lnTo>
                <a:lnTo>
                  <a:pt x="1595" y="7"/>
                </a:lnTo>
                <a:lnTo>
                  <a:pt x="1609" y="15"/>
                </a:lnTo>
                <a:lnTo>
                  <a:pt x="1613" y="18"/>
                </a:lnTo>
                <a:lnTo>
                  <a:pt x="1607" y="25"/>
                </a:lnTo>
                <a:close/>
                <a:moveTo>
                  <a:pt x="1503" y="9"/>
                </a:moveTo>
                <a:lnTo>
                  <a:pt x="1429" y="9"/>
                </a:lnTo>
                <a:lnTo>
                  <a:pt x="1429" y="0"/>
                </a:lnTo>
                <a:lnTo>
                  <a:pt x="1503" y="0"/>
                </a:lnTo>
                <a:lnTo>
                  <a:pt x="1503" y="9"/>
                </a:lnTo>
                <a:close/>
                <a:moveTo>
                  <a:pt x="1392" y="9"/>
                </a:moveTo>
                <a:lnTo>
                  <a:pt x="1319" y="9"/>
                </a:lnTo>
                <a:lnTo>
                  <a:pt x="1319" y="0"/>
                </a:lnTo>
                <a:lnTo>
                  <a:pt x="1392" y="0"/>
                </a:lnTo>
                <a:lnTo>
                  <a:pt x="1392" y="9"/>
                </a:lnTo>
                <a:close/>
                <a:moveTo>
                  <a:pt x="1282" y="9"/>
                </a:moveTo>
                <a:lnTo>
                  <a:pt x="1208" y="9"/>
                </a:lnTo>
                <a:lnTo>
                  <a:pt x="1208" y="0"/>
                </a:lnTo>
                <a:lnTo>
                  <a:pt x="1282" y="0"/>
                </a:lnTo>
                <a:lnTo>
                  <a:pt x="1282" y="9"/>
                </a:lnTo>
                <a:close/>
                <a:moveTo>
                  <a:pt x="1171" y="9"/>
                </a:moveTo>
                <a:lnTo>
                  <a:pt x="1098" y="9"/>
                </a:lnTo>
                <a:lnTo>
                  <a:pt x="1098" y="0"/>
                </a:lnTo>
                <a:lnTo>
                  <a:pt x="1171" y="0"/>
                </a:lnTo>
                <a:lnTo>
                  <a:pt x="1171" y="9"/>
                </a:lnTo>
                <a:close/>
                <a:moveTo>
                  <a:pt x="1061" y="9"/>
                </a:moveTo>
                <a:lnTo>
                  <a:pt x="987" y="9"/>
                </a:lnTo>
                <a:lnTo>
                  <a:pt x="987" y="0"/>
                </a:lnTo>
                <a:lnTo>
                  <a:pt x="1061" y="0"/>
                </a:lnTo>
                <a:lnTo>
                  <a:pt x="1061" y="9"/>
                </a:lnTo>
                <a:close/>
                <a:moveTo>
                  <a:pt x="950" y="9"/>
                </a:moveTo>
                <a:lnTo>
                  <a:pt x="877" y="9"/>
                </a:lnTo>
                <a:lnTo>
                  <a:pt x="877" y="0"/>
                </a:lnTo>
                <a:lnTo>
                  <a:pt x="950" y="0"/>
                </a:lnTo>
                <a:lnTo>
                  <a:pt x="950" y="9"/>
                </a:lnTo>
                <a:close/>
                <a:moveTo>
                  <a:pt x="840" y="9"/>
                </a:moveTo>
                <a:lnTo>
                  <a:pt x="767" y="9"/>
                </a:lnTo>
                <a:lnTo>
                  <a:pt x="767" y="0"/>
                </a:lnTo>
                <a:lnTo>
                  <a:pt x="840" y="0"/>
                </a:lnTo>
                <a:lnTo>
                  <a:pt x="840" y="9"/>
                </a:lnTo>
                <a:close/>
                <a:moveTo>
                  <a:pt x="730" y="9"/>
                </a:moveTo>
                <a:lnTo>
                  <a:pt x="656" y="9"/>
                </a:lnTo>
                <a:lnTo>
                  <a:pt x="656" y="0"/>
                </a:lnTo>
                <a:lnTo>
                  <a:pt x="730" y="0"/>
                </a:lnTo>
                <a:lnTo>
                  <a:pt x="730" y="9"/>
                </a:lnTo>
                <a:close/>
                <a:moveTo>
                  <a:pt x="619" y="9"/>
                </a:moveTo>
                <a:lnTo>
                  <a:pt x="546" y="9"/>
                </a:lnTo>
                <a:lnTo>
                  <a:pt x="546" y="0"/>
                </a:lnTo>
                <a:lnTo>
                  <a:pt x="619" y="0"/>
                </a:lnTo>
                <a:lnTo>
                  <a:pt x="619" y="9"/>
                </a:lnTo>
                <a:close/>
                <a:moveTo>
                  <a:pt x="509" y="9"/>
                </a:moveTo>
                <a:lnTo>
                  <a:pt x="435" y="9"/>
                </a:lnTo>
                <a:lnTo>
                  <a:pt x="435" y="0"/>
                </a:lnTo>
                <a:lnTo>
                  <a:pt x="509" y="0"/>
                </a:lnTo>
                <a:lnTo>
                  <a:pt x="509" y="9"/>
                </a:lnTo>
                <a:close/>
                <a:moveTo>
                  <a:pt x="398" y="9"/>
                </a:moveTo>
                <a:lnTo>
                  <a:pt x="325" y="9"/>
                </a:lnTo>
                <a:lnTo>
                  <a:pt x="325" y="0"/>
                </a:lnTo>
                <a:lnTo>
                  <a:pt x="398" y="0"/>
                </a:lnTo>
                <a:lnTo>
                  <a:pt x="398" y="9"/>
                </a:lnTo>
                <a:close/>
                <a:moveTo>
                  <a:pt x="288" y="9"/>
                </a:moveTo>
                <a:lnTo>
                  <a:pt x="214" y="9"/>
                </a:lnTo>
                <a:lnTo>
                  <a:pt x="214" y="0"/>
                </a:lnTo>
                <a:lnTo>
                  <a:pt x="288" y="0"/>
                </a:lnTo>
                <a:lnTo>
                  <a:pt x="288" y="9"/>
                </a:lnTo>
                <a:close/>
                <a:moveTo>
                  <a:pt x="177" y="9"/>
                </a:moveTo>
                <a:lnTo>
                  <a:pt x="104" y="9"/>
                </a:lnTo>
                <a:lnTo>
                  <a:pt x="104" y="0"/>
                </a:lnTo>
                <a:lnTo>
                  <a:pt x="177" y="0"/>
                </a:lnTo>
                <a:lnTo>
                  <a:pt x="177" y="9"/>
                </a:lnTo>
                <a:close/>
                <a:moveTo>
                  <a:pt x="69" y="12"/>
                </a:moveTo>
                <a:lnTo>
                  <a:pt x="57" y="16"/>
                </a:lnTo>
                <a:lnTo>
                  <a:pt x="58" y="15"/>
                </a:lnTo>
                <a:lnTo>
                  <a:pt x="44" y="23"/>
                </a:lnTo>
                <a:lnTo>
                  <a:pt x="45" y="23"/>
                </a:lnTo>
                <a:lnTo>
                  <a:pt x="32" y="33"/>
                </a:lnTo>
                <a:lnTo>
                  <a:pt x="33" y="32"/>
                </a:lnTo>
                <a:lnTo>
                  <a:pt x="23" y="45"/>
                </a:lnTo>
                <a:lnTo>
                  <a:pt x="23" y="44"/>
                </a:lnTo>
                <a:lnTo>
                  <a:pt x="17" y="56"/>
                </a:lnTo>
                <a:lnTo>
                  <a:pt x="8" y="52"/>
                </a:lnTo>
                <a:lnTo>
                  <a:pt x="15" y="39"/>
                </a:lnTo>
                <a:lnTo>
                  <a:pt x="26" y="26"/>
                </a:lnTo>
                <a:lnTo>
                  <a:pt x="39" y="15"/>
                </a:lnTo>
                <a:lnTo>
                  <a:pt x="54" y="7"/>
                </a:lnTo>
                <a:lnTo>
                  <a:pt x="66" y="3"/>
                </a:lnTo>
                <a:lnTo>
                  <a:pt x="69" y="12"/>
                </a:lnTo>
                <a:close/>
                <a:moveTo>
                  <a:pt x="9" y="90"/>
                </a:moveTo>
                <a:lnTo>
                  <a:pt x="9" y="164"/>
                </a:lnTo>
                <a:lnTo>
                  <a:pt x="0" y="164"/>
                </a:lnTo>
                <a:lnTo>
                  <a:pt x="0" y="90"/>
                </a:lnTo>
                <a:lnTo>
                  <a:pt x="9" y="90"/>
                </a:lnTo>
                <a:close/>
                <a:moveTo>
                  <a:pt x="9" y="201"/>
                </a:moveTo>
                <a:lnTo>
                  <a:pt x="9" y="274"/>
                </a:lnTo>
                <a:lnTo>
                  <a:pt x="0" y="274"/>
                </a:lnTo>
                <a:lnTo>
                  <a:pt x="0" y="201"/>
                </a:lnTo>
                <a:lnTo>
                  <a:pt x="9" y="201"/>
                </a:lnTo>
                <a:close/>
                <a:moveTo>
                  <a:pt x="9" y="311"/>
                </a:moveTo>
                <a:lnTo>
                  <a:pt x="9" y="385"/>
                </a:lnTo>
                <a:lnTo>
                  <a:pt x="0" y="385"/>
                </a:lnTo>
                <a:lnTo>
                  <a:pt x="0" y="311"/>
                </a:lnTo>
                <a:lnTo>
                  <a:pt x="9" y="311"/>
                </a:lnTo>
                <a:close/>
                <a:moveTo>
                  <a:pt x="9" y="422"/>
                </a:moveTo>
                <a:lnTo>
                  <a:pt x="9" y="496"/>
                </a:lnTo>
                <a:lnTo>
                  <a:pt x="0" y="496"/>
                </a:lnTo>
                <a:lnTo>
                  <a:pt x="0" y="422"/>
                </a:lnTo>
                <a:lnTo>
                  <a:pt x="9" y="422"/>
                </a:lnTo>
                <a:close/>
                <a:moveTo>
                  <a:pt x="9" y="533"/>
                </a:moveTo>
                <a:lnTo>
                  <a:pt x="9" y="602"/>
                </a:lnTo>
                <a:lnTo>
                  <a:pt x="9" y="601"/>
                </a:lnTo>
                <a:lnTo>
                  <a:pt x="10" y="606"/>
                </a:lnTo>
                <a:lnTo>
                  <a:pt x="1" y="607"/>
                </a:lnTo>
                <a:lnTo>
                  <a:pt x="0" y="602"/>
                </a:lnTo>
                <a:lnTo>
                  <a:pt x="0" y="533"/>
                </a:lnTo>
                <a:lnTo>
                  <a:pt x="9" y="533"/>
                </a:lnTo>
                <a:close/>
                <a:moveTo>
                  <a:pt x="20" y="639"/>
                </a:moveTo>
                <a:lnTo>
                  <a:pt x="23" y="646"/>
                </a:lnTo>
                <a:lnTo>
                  <a:pt x="23" y="646"/>
                </a:lnTo>
                <a:lnTo>
                  <a:pt x="33" y="658"/>
                </a:lnTo>
                <a:lnTo>
                  <a:pt x="32" y="657"/>
                </a:lnTo>
                <a:lnTo>
                  <a:pt x="45" y="668"/>
                </a:lnTo>
                <a:lnTo>
                  <a:pt x="44" y="667"/>
                </a:lnTo>
                <a:lnTo>
                  <a:pt x="58" y="675"/>
                </a:lnTo>
                <a:lnTo>
                  <a:pt x="57" y="675"/>
                </a:lnTo>
                <a:lnTo>
                  <a:pt x="73" y="680"/>
                </a:lnTo>
                <a:lnTo>
                  <a:pt x="70" y="688"/>
                </a:lnTo>
                <a:lnTo>
                  <a:pt x="54" y="683"/>
                </a:lnTo>
                <a:lnTo>
                  <a:pt x="39" y="675"/>
                </a:lnTo>
                <a:lnTo>
                  <a:pt x="26" y="664"/>
                </a:lnTo>
                <a:lnTo>
                  <a:pt x="15" y="651"/>
                </a:lnTo>
                <a:lnTo>
                  <a:pt x="12" y="644"/>
                </a:lnTo>
                <a:lnTo>
                  <a:pt x="20" y="639"/>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1200"/>
          </a:p>
        </p:txBody>
      </p:sp>
      <p:cxnSp>
        <p:nvCxnSpPr>
          <p:cNvPr id="63" name="Straight Connector 62"/>
          <p:cNvCxnSpPr>
            <a:cxnSpLocks/>
            <a:endCxn id="40" idx="0"/>
          </p:cNvCxnSpPr>
          <p:nvPr/>
        </p:nvCxnSpPr>
        <p:spPr bwMode="auto">
          <a:xfrm flipH="1">
            <a:off x="1789386" y="2041510"/>
            <a:ext cx="449372" cy="103925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4" name="Straight Connector 63"/>
          <p:cNvCxnSpPr>
            <a:cxnSpLocks/>
          </p:cNvCxnSpPr>
          <p:nvPr/>
        </p:nvCxnSpPr>
        <p:spPr bwMode="auto">
          <a:xfrm>
            <a:off x="3338895" y="2041514"/>
            <a:ext cx="481303" cy="102876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5" name="Rectangle 64"/>
          <p:cNvSpPr/>
          <p:nvPr/>
        </p:nvSpPr>
        <p:spPr bwMode="auto">
          <a:xfrm>
            <a:off x="6827987" y="1799809"/>
            <a:ext cx="432048" cy="42466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66" name="Rectangle 25"/>
          <p:cNvSpPr>
            <a:spLocks noChangeArrowheads="1"/>
          </p:cNvSpPr>
          <p:nvPr/>
        </p:nvSpPr>
        <p:spPr bwMode="auto">
          <a:xfrm>
            <a:off x="4658030" y="2660567"/>
            <a:ext cx="988683" cy="353407"/>
          </a:xfrm>
          <a:prstGeom prst="rect">
            <a:avLst/>
          </a:prstGeom>
          <a:noFill/>
          <a:ln w="1746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7" name="Oval 66"/>
          <p:cNvSpPr/>
          <p:nvPr/>
        </p:nvSpPr>
        <p:spPr bwMode="auto">
          <a:xfrm>
            <a:off x="5888187" y="1785215"/>
            <a:ext cx="432247" cy="456439"/>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8" name="TextBox 17"/>
          <p:cNvSpPr txBox="1"/>
          <p:nvPr/>
        </p:nvSpPr>
        <p:spPr>
          <a:xfrm>
            <a:off x="5940924" y="1604317"/>
            <a:ext cx="356188" cy="707886"/>
          </a:xfrm>
          <a:prstGeom prst="rect">
            <a:avLst/>
          </a:prstGeom>
          <a:noFill/>
        </p:spPr>
        <p:txBody>
          <a:bodyPr wrap="none" rtlCol="0">
            <a:spAutoFit/>
          </a:bodyPr>
          <a:lstStyle/>
          <a:p>
            <a:r>
              <a:rPr lang="en-US" sz="4000" dirty="0">
                <a:solidFill>
                  <a:schemeClr val="tx1"/>
                </a:solidFill>
              </a:rPr>
              <a:t>-</a:t>
            </a:r>
          </a:p>
        </p:txBody>
      </p:sp>
      <p:sp>
        <p:nvSpPr>
          <p:cNvPr id="21" name="TextBox 20"/>
          <p:cNvSpPr txBox="1"/>
          <p:nvPr/>
        </p:nvSpPr>
        <p:spPr>
          <a:xfrm>
            <a:off x="4650686" y="2647994"/>
            <a:ext cx="986167" cy="338554"/>
          </a:xfrm>
          <a:prstGeom prst="rect">
            <a:avLst/>
          </a:prstGeom>
          <a:noFill/>
        </p:spPr>
        <p:txBody>
          <a:bodyPr wrap="none" rtlCol="0">
            <a:spAutoFit/>
          </a:bodyPr>
          <a:lstStyle/>
          <a:p>
            <a:r>
              <a:rPr lang="en-US" sz="1600" dirty="0">
                <a:solidFill>
                  <a:schemeClr val="tx1"/>
                </a:solidFill>
              </a:rPr>
              <a:t>correlator</a:t>
            </a:r>
          </a:p>
        </p:txBody>
      </p:sp>
      <p:cxnSp>
        <p:nvCxnSpPr>
          <p:cNvPr id="75" name="Straight Connector 74"/>
          <p:cNvCxnSpPr>
            <a:cxnSpLocks/>
          </p:cNvCxnSpPr>
          <p:nvPr/>
        </p:nvCxnSpPr>
        <p:spPr bwMode="auto">
          <a:xfrm>
            <a:off x="4360280" y="2023049"/>
            <a:ext cx="0" cy="82013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1" name="Straight Arrow Connector 80"/>
          <p:cNvCxnSpPr/>
          <p:nvPr/>
        </p:nvCxnSpPr>
        <p:spPr bwMode="auto">
          <a:xfrm>
            <a:off x="4360282" y="2837265"/>
            <a:ext cx="2923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3" name="Straight Connector 82"/>
          <p:cNvCxnSpPr>
            <a:cxnSpLocks/>
          </p:cNvCxnSpPr>
          <p:nvPr/>
        </p:nvCxnSpPr>
        <p:spPr bwMode="auto">
          <a:xfrm>
            <a:off x="5646714" y="2743123"/>
            <a:ext cx="44176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7" name="Straight Arrow Connector 86"/>
          <p:cNvCxnSpPr>
            <a:cxnSpLocks/>
          </p:cNvCxnSpPr>
          <p:nvPr/>
        </p:nvCxnSpPr>
        <p:spPr bwMode="auto">
          <a:xfrm flipH="1" flipV="1">
            <a:off x="6088477" y="2241652"/>
            <a:ext cx="3741" cy="4896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3" name="Straight Arrow Connector 92"/>
          <p:cNvCxnSpPr>
            <a:cxnSpLocks/>
          </p:cNvCxnSpPr>
          <p:nvPr/>
        </p:nvCxnSpPr>
        <p:spPr bwMode="auto">
          <a:xfrm flipV="1">
            <a:off x="7260040" y="2060849"/>
            <a:ext cx="519789" cy="3"/>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94" name="Straight Connector 93"/>
          <p:cNvCxnSpPr>
            <a:cxnSpLocks/>
          </p:cNvCxnSpPr>
          <p:nvPr/>
        </p:nvCxnSpPr>
        <p:spPr bwMode="auto">
          <a:xfrm flipV="1">
            <a:off x="5652127" y="2899384"/>
            <a:ext cx="1388151" cy="418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7" name="Straight Arrow Connector 96"/>
          <p:cNvCxnSpPr>
            <a:cxnSpLocks/>
          </p:cNvCxnSpPr>
          <p:nvPr/>
        </p:nvCxnSpPr>
        <p:spPr bwMode="auto">
          <a:xfrm flipV="1">
            <a:off x="6320432" y="2022512"/>
            <a:ext cx="519789" cy="3"/>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99" name="Straight Arrow Connector 98"/>
          <p:cNvCxnSpPr/>
          <p:nvPr/>
        </p:nvCxnSpPr>
        <p:spPr bwMode="auto">
          <a:xfrm>
            <a:off x="6952568" y="1903015"/>
            <a:ext cx="0" cy="27699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0" name="TextBox 99"/>
          <p:cNvSpPr txBox="1"/>
          <p:nvPr/>
        </p:nvSpPr>
        <p:spPr>
          <a:xfrm>
            <a:off x="6952568" y="1841455"/>
            <a:ext cx="287258" cy="338554"/>
          </a:xfrm>
          <a:prstGeom prst="rect">
            <a:avLst/>
          </a:prstGeom>
          <a:noFill/>
        </p:spPr>
        <p:txBody>
          <a:bodyPr wrap="none" rtlCol="0">
            <a:spAutoFit/>
          </a:bodyPr>
          <a:lstStyle/>
          <a:p>
            <a:r>
              <a:rPr lang="en-US" sz="1600" dirty="0">
                <a:solidFill>
                  <a:schemeClr val="tx1"/>
                </a:solidFill>
              </a:rPr>
              <a:t>4</a:t>
            </a:r>
          </a:p>
        </p:txBody>
      </p:sp>
      <p:cxnSp>
        <p:nvCxnSpPr>
          <p:cNvPr id="101" name="Straight Arrow Connector 100"/>
          <p:cNvCxnSpPr>
            <a:cxnSpLocks/>
          </p:cNvCxnSpPr>
          <p:nvPr/>
        </p:nvCxnSpPr>
        <p:spPr bwMode="auto">
          <a:xfrm flipH="1" flipV="1">
            <a:off x="7040271" y="2238523"/>
            <a:ext cx="3740" cy="6608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4" name="Rectangle 53"/>
          <p:cNvSpPr/>
          <p:nvPr/>
        </p:nvSpPr>
        <p:spPr bwMode="auto">
          <a:xfrm>
            <a:off x="1109868" y="1735011"/>
            <a:ext cx="576064" cy="57606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55" name="TextBox 54"/>
          <p:cNvSpPr txBox="1"/>
          <p:nvPr/>
        </p:nvSpPr>
        <p:spPr>
          <a:xfrm>
            <a:off x="1151207" y="1841455"/>
            <a:ext cx="548548" cy="338554"/>
          </a:xfrm>
          <a:prstGeom prst="rect">
            <a:avLst/>
          </a:prstGeom>
          <a:noFill/>
        </p:spPr>
        <p:txBody>
          <a:bodyPr wrap="none" rtlCol="0">
            <a:spAutoFit/>
          </a:bodyPr>
          <a:lstStyle/>
          <a:p>
            <a:r>
              <a:rPr lang="sv-SE" sz="1600" dirty="0">
                <a:solidFill>
                  <a:schemeClr val="tx1"/>
                </a:solidFill>
              </a:rPr>
              <a:t>CSF</a:t>
            </a:r>
            <a:endParaRPr lang="en-US" sz="1600" dirty="0">
              <a:solidFill>
                <a:schemeClr val="tx1"/>
              </a:solidFill>
            </a:endParaRPr>
          </a:p>
        </p:txBody>
      </p:sp>
      <p:cxnSp>
        <p:nvCxnSpPr>
          <p:cNvPr id="57" name="Straight Arrow Connector 56"/>
          <p:cNvCxnSpPr>
            <a:cxnSpLocks/>
          </p:cNvCxnSpPr>
          <p:nvPr/>
        </p:nvCxnSpPr>
        <p:spPr bwMode="auto">
          <a:xfrm flipV="1">
            <a:off x="584336" y="2010733"/>
            <a:ext cx="519789" cy="3"/>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862585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904" y="4437117"/>
            <a:ext cx="7770813" cy="1369269"/>
          </a:xfrm>
        </p:spPr>
        <p:txBody>
          <a:bodyPr/>
          <a:lstStyle/>
          <a:p>
            <a:pPr>
              <a:buFont typeface="Arial" panose="020B0604020202020204" pitchFamily="34" charset="0"/>
              <a:buChar char="•"/>
            </a:pPr>
            <a:r>
              <a:rPr lang="en-US" dirty="0"/>
              <a:t>If no channel selective filter (CSF) is used, the bandwidth of the signal does not matter in terms of required SNR</a:t>
            </a:r>
          </a:p>
          <a:p>
            <a:pPr>
              <a:buFont typeface="Arial" panose="020B0604020202020204" pitchFamily="34" charset="0"/>
              <a:buChar char="•"/>
            </a:pPr>
            <a:r>
              <a:rPr lang="en-US" dirty="0"/>
              <a:t>The  noise bandwidth is the same and the data rate is the same</a:t>
            </a:r>
          </a:p>
        </p:txBody>
      </p:sp>
      <p:sp>
        <p:nvSpPr>
          <p:cNvPr id="3" name="Title 2"/>
          <p:cNvSpPr>
            <a:spLocks noGrp="1"/>
          </p:cNvSpPr>
          <p:nvPr>
            <p:ph type="title"/>
          </p:nvPr>
        </p:nvSpPr>
        <p:spPr>
          <a:xfrm>
            <a:off x="685800" y="685805"/>
            <a:ext cx="8062664" cy="1065213"/>
          </a:xfrm>
        </p:spPr>
        <p:txBody>
          <a:bodyPr/>
          <a:lstStyle/>
          <a:p>
            <a:r>
              <a:rPr lang="en-US" dirty="0"/>
              <a:t>Simulations – AWGN channel – without CSF</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8</a:t>
            </a:fld>
            <a:endParaRPr lang="en-GB"/>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43814" y="1660732"/>
            <a:ext cx="3295639" cy="2533789"/>
          </a:xfrm>
          <a:prstGeom prst="rect">
            <a:avLst/>
          </a:prstGeom>
        </p:spPr>
      </p:pic>
    </p:spTree>
    <p:extLst>
      <p:ext uri="{BB962C8B-B14F-4D97-AF65-F5344CB8AC3E}">
        <p14:creationId xmlns:p14="http://schemas.microsoft.com/office/powerpoint/2010/main" val="2152371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37656" y="4035896"/>
            <a:ext cx="7770813" cy="1369269"/>
          </a:xfrm>
        </p:spPr>
        <p:txBody>
          <a:bodyPr/>
          <a:lstStyle/>
          <a:p>
            <a:pPr>
              <a:buFont typeface="Arial" panose="020B0604020202020204" pitchFamily="34" charset="0"/>
              <a:buChar char="•"/>
            </a:pPr>
            <a:r>
              <a:rPr lang="en-US" dirty="0"/>
              <a:t>With a CSF, a smaller signal bandwidth will, however, also allow for correspondingly less noise at the envelope detector input</a:t>
            </a:r>
          </a:p>
          <a:p>
            <a:pPr>
              <a:buFont typeface="Arial" panose="020B0604020202020204" pitchFamily="34" charset="0"/>
              <a:buChar char="•"/>
            </a:pPr>
            <a:r>
              <a:rPr lang="en-US" dirty="0"/>
              <a:t>As can be seen, the gain is about 1 dB for a 2x (3 dB) decrease of the bandwidth. </a:t>
            </a:r>
          </a:p>
        </p:txBody>
      </p:sp>
      <p:sp>
        <p:nvSpPr>
          <p:cNvPr id="3" name="Title 2"/>
          <p:cNvSpPr>
            <a:spLocks noGrp="1"/>
          </p:cNvSpPr>
          <p:nvPr>
            <p:ph type="title"/>
          </p:nvPr>
        </p:nvSpPr>
        <p:spPr/>
        <p:txBody>
          <a:bodyPr/>
          <a:lstStyle/>
          <a:p>
            <a:r>
              <a:rPr lang="en-US" dirty="0"/>
              <a:t>Simulations – AWGN channel – with CSF</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9</a:t>
            </a:fld>
            <a:endParaRPr lang="en-GB"/>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70" y="1496055"/>
            <a:ext cx="3123515" cy="2342925"/>
          </a:xfrm>
          <a:prstGeom prst="rect">
            <a:avLst/>
          </a:prstGeom>
        </p:spPr>
      </p:pic>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28627" y="1496053"/>
            <a:ext cx="3116095" cy="2342925"/>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87600" y="1497208"/>
            <a:ext cx="3123515" cy="2342925"/>
          </a:xfrm>
          <a:prstGeom prst="rect">
            <a:avLst/>
          </a:prstGeom>
        </p:spPr>
      </p:pic>
    </p:spTree>
    <p:extLst>
      <p:ext uri="{BB962C8B-B14F-4D97-AF65-F5344CB8AC3E}">
        <p14:creationId xmlns:p14="http://schemas.microsoft.com/office/powerpoint/2010/main" val="4252800111"/>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EriCOLLCategoryTaxHTField0 xmlns="8ebea429-6d6d-4c7c-abb9-61a944d4e928">
      <Terms xmlns="http://schemas.microsoft.com/office/infopath/2007/PartnerControls">
        <TermInfo xmlns="http://schemas.microsoft.com/office/infopath/2007/PartnerControls">
          <TermName xmlns="http://schemas.microsoft.com/office/infopath/2007/PartnerControls">Development</TermName>
          <TermId xmlns="http://schemas.microsoft.com/office/infopath/2007/PartnerControls">053fcc88-ab49-4f69-87df-fc64cb0bf305</TermId>
        </TermInfo>
      </Terms>
    </EriCOLLCategoryTaxHTField0>
    <EriCOLLOrganizationUnitTaxHTField0 xmlns="8ebea429-6d6d-4c7c-abb9-61a944d4e928">
      <Terms xmlns="http://schemas.microsoft.com/office/infopath/2007/PartnerControls">
        <TermInfo xmlns="http://schemas.microsoft.com/office/infopath/2007/PartnerControls">
          <TermName xmlns="http://schemas.microsoft.com/office/infopath/2007/PartnerControls">BNET DURA PDU WCDMA ＆ MS RAN</TermName>
          <TermId xmlns="http://schemas.microsoft.com/office/infopath/2007/PartnerControls">4005b2b9-24ae-465f-85ea-efb8c08bab8a</TermId>
        </TermInfo>
      </Terms>
    </EriCOLLOrganizationUnitTaxHTField0>
    <AbstractOrSummary. xmlns="8ebea429-6d6d-4c7c-abb9-61a944d4e928" xsi:nil="true"/>
    <EriCOLLProcessTaxHTField0 xmlns="8ebea429-6d6d-4c7c-abb9-61a944d4e928">
      <Terms xmlns="http://schemas.microsoft.com/office/infopath/2007/PartnerControls"/>
    </EriCOLLProcessTaxHTField0>
    <EriCOLLCountryTaxHTField0 xmlns="8ebea429-6d6d-4c7c-abb9-61a944d4e928">
      <Terms xmlns="http://schemas.microsoft.com/office/infopath/2007/PartnerControls"/>
    </EriCOLLCountryTaxHTField0>
    <IconOverlay xmlns="http://schemas.microsoft.com/sharepoint/v4" xsi:nil="true"/>
    <TaxCatchAll xmlns="08b2df90-05d3-4030-90d4-c9feeb4a1cd9">
      <Value>2</Value>
      <Value>1</Value>
    </TaxCatchAll>
    <TaxKeywordTaxHTField xmlns="08b2df90-05d3-4030-90d4-c9feeb4a1cd9">
      <Terms xmlns="http://schemas.microsoft.com/office/infopath/2007/PartnerControls"/>
    </TaxKeywordTaxHTField>
    <EriCOLLProjectsTaxHTField0 xmlns="8ebea429-6d6d-4c7c-abb9-61a944d4e928">
      <Terms xmlns="http://schemas.microsoft.com/office/infopath/2007/PartnerControls"/>
    </EriCOLLProjectsTaxHTField0>
    <EriCOLLDate. xmlns="8ebea429-6d6d-4c7c-abb9-61a944d4e928" xsi:nil="true"/>
    <EriCOLLProductsTaxHTField0 xmlns="8ebea429-6d6d-4c7c-abb9-61a944d4e928">
      <Terms xmlns="http://schemas.microsoft.com/office/infopath/2007/PartnerControls"/>
    </EriCOLLProductsTaxHTField0>
    <Prepared. xmlns="8ebea429-6d6d-4c7c-abb9-61a944d4e928" xsi:nil="true"/>
    <EriCOLLCompetenceTaxHTField0 xmlns="8ebea429-6d6d-4c7c-abb9-61a944d4e928">
      <Terms xmlns="http://schemas.microsoft.com/office/infopath/2007/PartnerControls"/>
    </EriCOLLCompetenceTaxHTField0>
    <EriCOLLCustomerTaxHTField0 xmlns="08b2df90-05d3-4030-90d4-c9feeb4a1cd9">
      <Terms xmlns="http://schemas.microsoft.com/office/infopath/2007/PartnerControls"/>
    </EriCOLLCustomerTaxHTField0>
    <_dlc_DocId xmlns="08b2df90-05d3-4030-90d4-c9feeb4a1cd9">YEDTRNYQWVVS-1-715</_dlc_DocId>
    <_dlc_DocIdUrl xmlns="08b2df90-05d3-4030-90d4-c9feeb4a1cd9">
      <Url>https://ericoll.internal.ericsson.com/sites/Wi-Fi_Standardization/_layouts/DocIdRedir.aspx?ID=YEDTRNYQWVVS-1-715</Url>
      <Description>YEDTRNYQWVVS-1-715</Description>
    </_dlc_DocIdUrl>
  </documentManagement>
</p:properties>
</file>

<file path=customXml/item2.xml><?xml version="1.0" encoding="utf-8"?>
<?mso-contentType ?>
<SharedContentType xmlns="Microsoft.SharePoint.Taxonomy.ContentTypeSync" SourceId="0e710d51-58b4-4530-836b-fce5679fe049" ContentTypeId="0x010100BB337192E63E44A7A744CE7393F41F4E" PreviousValue="false"/>
</file>

<file path=customXml/item3.xml><?xml version="1.0" encoding="utf-8"?>
<ct:contentTypeSchema xmlns:ct="http://schemas.microsoft.com/office/2006/metadata/contentType" xmlns:ma="http://schemas.microsoft.com/office/2006/metadata/properties/metaAttributes" ct:_="" ma:_="" ma:contentTypeName="EriCOLL Docs" ma:contentTypeID="0x010100BB337192E63E44A7A744CE7393F41F4E00F757F2A418C8C64986192B3F5011F983" ma:contentTypeVersion="8" ma:contentTypeDescription="EriCOLL Document Content Type" ma:contentTypeScope="" ma:versionID="5a91ce9b5e691e9b62f62bb34010d603">
  <xsd:schema xmlns:xsd="http://www.w3.org/2001/XMLSchema" xmlns:xs="http://www.w3.org/2001/XMLSchema" xmlns:p="http://schemas.microsoft.com/office/2006/metadata/properties" xmlns:ns2="08b2df90-05d3-4030-90d4-c9feeb4a1cd9" xmlns:ns3="8ebea429-6d6d-4c7c-abb9-61a944d4e928" xmlns:ns4="http://schemas.microsoft.com/sharepoint/v4" targetNamespace="http://schemas.microsoft.com/office/2006/metadata/properties" ma:root="true" ma:fieldsID="2e7ab7f62523a5e0a07f48d163e01cf3" ns2:_="" ns3:_="" ns4:_="">
    <xsd:import namespace="08b2df90-05d3-4030-90d4-c9feeb4a1cd9"/>
    <xsd:import namespace="8ebea429-6d6d-4c7c-abb9-61a944d4e928"/>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Prepared." minOccurs="0"/>
                <xsd:element ref="ns3:EriCOLLDate." minOccurs="0"/>
                <xsd:element ref="ns3:AbstractOrSummary." minOccurs="0"/>
                <xsd:element ref="ns2:TaxKeywordTaxHTField" minOccurs="0"/>
                <xsd:element ref="ns2:TaxCatchAll" minOccurs="0"/>
                <xsd:element ref="ns2:TaxCatchAllLabel" minOccurs="0"/>
                <xsd:element ref="ns3:EriCOLLCategoryTaxHTField0" minOccurs="0"/>
                <xsd:element ref="ns3:EriCOLLOrganizationUnitTaxHTField0" minOccurs="0"/>
                <xsd:element ref="ns3:EriCOLLCompetenceTaxHTField0" minOccurs="0"/>
                <xsd:element ref="ns3:EriCOLLCountryTaxHTField0" minOccurs="0"/>
                <xsd:element ref="ns2:EriCOLLCustomerTaxHTField0" minOccurs="0"/>
                <xsd:element ref="ns3:EriCOLLProcessTaxHTField0" minOccurs="0"/>
                <xsd:element ref="ns3:EriCOLLProductsTaxHTField0" minOccurs="0"/>
                <xsd:element ref="ns3:EriCOLLProjectsTaxHTField0"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b2df90-05d3-4030-90d4-c9feeb4a1cd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KeywordTaxHTField" ma:index="14" nillable="true" ma:taxonomy="true" ma:internalName="TaxKeywordTaxHTField" ma:taxonomyFieldName="TaxKeyword" ma:displayName="Keywords." ma:readOnly="false" ma:fieldId="{23f27201-bee3-471e-b2e7-b64fd8b7ca38}" ma:taxonomyMulti="true" ma:sspId="0e710d51-58b4-4530-836b-fce5679fe049" ma:termSetId="00000000-0000-0000-0000-000000000000" ma:anchorId="00000000-0000-0000-0000-000000000000" ma:open="true" ma:isKeyword="true">
      <xsd:complexType>
        <xsd:sequence>
          <xsd:element ref="pc:Terms" minOccurs="0" maxOccurs="1"/>
        </xsd:sequence>
      </xsd:complexType>
    </xsd:element>
    <xsd:element name="TaxCatchAll" ma:index="15" nillable="true" ma:displayName="Taxonomy Catch All Column" ma:description="" ma:hidden="true" ma:list="{175ad886-c84a-4a7f-aa80-7a98506ac7a4}" ma:internalName="TaxCatchAll" ma:showField="CatchAllData" ma:web="8ebea429-6d6d-4c7c-abb9-61a944d4e928">
      <xsd:complexType>
        <xsd:complexContent>
          <xsd:extension base="dms:MultiChoiceLookup">
            <xsd:sequence>
              <xsd:element name="Value" type="dms:Lookup" maxOccurs="unbounded" minOccurs="0" nillable="true"/>
            </xsd:sequence>
          </xsd:extension>
        </xsd:complexContent>
      </xsd:complexType>
    </xsd:element>
    <xsd:element name="TaxCatchAllLabel" ma:index="16" nillable="true" ma:displayName="Taxonomy Catch All Column1" ma:description="" ma:hidden="true" ma:list="{175ad886-c84a-4a7f-aa80-7a98506ac7a4}" ma:internalName="TaxCatchAllLabel" ma:readOnly="true" ma:showField="CatchAllDataLabel" ma:web="8ebea429-6d6d-4c7c-abb9-61a944d4e928">
      <xsd:complexType>
        <xsd:complexContent>
          <xsd:extension base="dms:MultiChoiceLookup">
            <xsd:sequence>
              <xsd:element name="Value" type="dms:Lookup" maxOccurs="unbounded" minOccurs="0" nillable="true"/>
            </xsd:sequence>
          </xsd:extension>
        </xsd:complexContent>
      </xsd:complexType>
    </xsd:element>
    <xsd:element name="EriCOLLCustomerTaxHTField0" ma:index="26" nillable="true" ma:taxonomy="true" ma:internalName="EriCOLLCustomerTaxHTField0" ma:taxonomyFieldName="EriCOLLCustomer" ma:displayName="Customer." ma:readOnly="false" ma:fieldId="{8480f48b-f8b7-4c77-be55-63d41a1fdb0d}" ma:taxonomyMulti="true" ma:sspId="0e710d51-58b4-4530-836b-fce5679fe049" ma:termSetId="4e0bb0d4-0179-488a-a161-abd655dda2e7"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ebea429-6d6d-4c7c-abb9-61a944d4e928" elementFormDefault="qualified">
    <xsd:import namespace="http://schemas.microsoft.com/office/2006/documentManagement/types"/>
    <xsd:import namespace="http://schemas.microsoft.com/office/infopath/2007/PartnerControls"/>
    <xsd:element name="Prepared." ma:index="11" nillable="true" ma:displayName="Prepared." ma:internalName="Prepared_x002e_" ma:readOnly="false">
      <xsd:simpleType>
        <xsd:restriction base="dms:Text">
          <xsd:maxLength value="255"/>
        </xsd:restriction>
      </xsd:simpleType>
    </xsd:element>
    <xsd:element name="EriCOLLDate." ma:index="12" nillable="true" ma:displayName="Date." ma:internalName="EriCOLLDate_x002e_" ma:readOnly="false">
      <xsd:simpleType>
        <xsd:restriction base="dms:Text">
          <xsd:maxLength value="255"/>
        </xsd:restriction>
      </xsd:simpleType>
    </xsd:element>
    <xsd:element name="AbstractOrSummary." ma:index="13" nillable="true" ma:displayName="Abstract/Summary." ma:internalName="AbstractOrSummary_x002e_" ma:readOnly="false">
      <xsd:simpleType>
        <xsd:restriction base="dms:Note"/>
      </xsd:simpleType>
    </xsd:element>
    <xsd:element name="EriCOLLCategoryTaxHTField0" ma:index="18" nillable="true" ma:taxonomy="true" ma:internalName="EriCOLLCategoryTaxHTField0" ma:taxonomyFieldName="EriCOLLCategory" ma:displayName="Category." ma:default="1;#Development|053fcc88-ab49-4f69-87df-fc64cb0bf305" ma:fieldId="{e72cc46e-70aa-41d8-b11d-9bbfd769c5eb}" ma:taxonomyMulti="true" ma:sspId="0e710d51-58b4-4530-836b-fce5679fe049" ma:termSetId="f35c1d4c-78ac-4f40-bb38-8d71ec401e64" ma:anchorId="00000000-0000-0000-0000-000000000000" ma:open="false" ma:isKeyword="false">
      <xsd:complexType>
        <xsd:sequence>
          <xsd:element ref="pc:Terms" minOccurs="0" maxOccurs="1"/>
        </xsd:sequence>
      </xsd:complexType>
    </xsd:element>
    <xsd:element name="EriCOLLOrganizationUnitTaxHTField0" ma:index="20" nillable="true" ma:taxonomy="true" ma:internalName="EriCOLLOrganizationUnitTaxHTField0" ma:taxonomyFieldName="EriCOLLOrganizationUnit" ma:displayName="Organization Unit." ma:default="2;#BNET DURA PDU WCDMA ＆ MS RAN|4005b2b9-24ae-465f-85ea-efb8c08bab8a" ma:fieldId="{7588c015-b936-47f7-bb64-663949dc467e}" ma:taxonomyMulti="true" ma:sspId="0e710d51-58b4-4530-836b-fce5679fe049" ma:termSetId="67f5b04f-38bf-47c9-889f-003f3bcd1395" ma:anchorId="00000000-0000-0000-0000-000000000000" ma:open="false" ma:isKeyword="false">
      <xsd:complexType>
        <xsd:sequence>
          <xsd:element ref="pc:Terms" minOccurs="0" maxOccurs="1"/>
        </xsd:sequence>
      </xsd:complexType>
    </xsd:element>
    <xsd:element name="EriCOLLCompetenceTaxHTField0" ma:index="22" nillable="true" ma:taxonomy="true" ma:internalName="EriCOLLCompetenceTaxHTField0" ma:taxonomyFieldName="EriCOLLCompetence" ma:displayName="Competence." ma:default="" ma:fieldId="{ff7cf505-5048-4f7f-991c-4d426a4ce272}" ma:taxonomyMulti="true" ma:sspId="0e710d51-58b4-4530-836b-fce5679fe049" ma:termSetId="3b0c01a2-44af-4012-bd1f-a99c2b798efa" ma:anchorId="00000000-0000-0000-0000-000000000000" ma:open="false" ma:isKeyword="false">
      <xsd:complexType>
        <xsd:sequence>
          <xsd:element ref="pc:Terms" minOccurs="0" maxOccurs="1"/>
        </xsd:sequence>
      </xsd:complexType>
    </xsd:element>
    <xsd:element name="EriCOLLCountryTaxHTField0" ma:index="24" nillable="true" ma:taxonomy="true" ma:internalName="EriCOLLCountryTaxHTField0" ma:taxonomyFieldName="EriCOLLCountry" ma:displayName="Country." ma:default="" ma:fieldId="{a6c34b01-f2c2-4f05-b9ad-d4935bafeeb2}" ma:taxonomyMulti="true" ma:sspId="0e710d51-58b4-4530-836b-fce5679fe049" ma:termSetId="d4bcc4ed-3121-4db4-a523-83f3d1018798" ma:anchorId="00000000-0000-0000-0000-000000000000" ma:open="false" ma:isKeyword="false">
      <xsd:complexType>
        <xsd:sequence>
          <xsd:element ref="pc:Terms" minOccurs="0" maxOccurs="1"/>
        </xsd:sequence>
      </xsd:complexType>
    </xsd:element>
    <xsd:element name="EriCOLLProcessTaxHTField0" ma:index="28" nillable="true" ma:taxonomy="true" ma:internalName="EriCOLLProcessTaxHTField0" ma:taxonomyFieldName="EriCOLLProcess" ma:displayName="Process." ma:default="" ma:fieldId="{69b1f811-b392-4734-aa69-0125c68961bd}" ma:taxonomyMulti="true" ma:sspId="0e710d51-58b4-4530-836b-fce5679fe049" ma:termSetId="3d5773de-e402-4858-b471-2c5969a51f0d" ma:anchorId="00000000-0000-0000-0000-000000000000" ma:open="false" ma:isKeyword="false">
      <xsd:complexType>
        <xsd:sequence>
          <xsd:element ref="pc:Terms" minOccurs="0" maxOccurs="1"/>
        </xsd:sequence>
      </xsd:complexType>
    </xsd:element>
    <xsd:element name="EriCOLLProductsTaxHTField0" ma:index="30" nillable="true" ma:taxonomy="true" ma:internalName="EriCOLLProductsTaxHTField0" ma:taxonomyFieldName="EriCOLLProducts" ma:displayName="Products." ma:default="" ma:fieldId="{e7fe205b-2114-43c4-bcb7-1bbbbd16d461}" ma:taxonomyMulti="true" ma:sspId="0e710d51-58b4-4530-836b-fce5679fe049" ma:termSetId="943c8fbd-8b50-4b6a-b4b8-9342be84b8f7" ma:anchorId="00000000-0000-0000-0000-000000000000" ma:open="false" ma:isKeyword="false">
      <xsd:complexType>
        <xsd:sequence>
          <xsd:element ref="pc:Terms" minOccurs="0" maxOccurs="1"/>
        </xsd:sequence>
      </xsd:complexType>
    </xsd:element>
    <xsd:element name="EriCOLLProjectsTaxHTField0" ma:index="32" nillable="true" ma:taxonomy="true" ma:internalName="EriCOLLProjectsTaxHTField0" ma:taxonomyFieldName="EriCOLLProjects" ma:displayName="Projects." ma:default="" ma:fieldId="{6d690e96-80d8-4550-9bd4-922d740a55ff}" ma:taxonomyMulti="true" ma:sspId="0e710d51-58b4-4530-836b-fce5679fe049" ma:termSetId="66ed0c52-5b15-42c7-a9e7-77fbdfe62b3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34"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5F01166-D271-4DA5-B5A2-2E6B4BD2E7C1}">
  <ds:schemaRefs>
    <ds:schemaRef ds:uri="http://purl.org/dc/elements/1.1/"/>
    <ds:schemaRef ds:uri="http://schemas.microsoft.com/office/2006/metadata/properties"/>
    <ds:schemaRef ds:uri="http://schemas.microsoft.com/sharepoint/v4"/>
    <ds:schemaRef ds:uri="http://www.w3.org/XML/1998/namespace"/>
    <ds:schemaRef ds:uri="08b2df90-05d3-4030-90d4-c9feeb4a1cd9"/>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8ebea429-6d6d-4c7c-abb9-61a944d4e928"/>
    <ds:schemaRef ds:uri="http://purl.org/dc/terms/"/>
  </ds:schemaRefs>
</ds:datastoreItem>
</file>

<file path=customXml/itemProps2.xml><?xml version="1.0" encoding="utf-8"?>
<ds:datastoreItem xmlns:ds="http://schemas.openxmlformats.org/officeDocument/2006/customXml" ds:itemID="{AE4A12CD-373C-4822-8C3F-78FC7E160CFA}">
  <ds:schemaRefs>
    <ds:schemaRef ds:uri="Microsoft.SharePoint.Taxonomy.ContentTypeSync"/>
  </ds:schemaRefs>
</ds:datastoreItem>
</file>

<file path=customXml/itemProps3.xml><?xml version="1.0" encoding="utf-8"?>
<ds:datastoreItem xmlns:ds="http://schemas.openxmlformats.org/officeDocument/2006/customXml" ds:itemID="{6466F4A9-33E1-4525-84D2-B2FFB59A36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b2df90-05d3-4030-90d4-c9feeb4a1cd9"/>
    <ds:schemaRef ds:uri="8ebea429-6d6d-4c7c-abb9-61a944d4e928"/>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A8596548-479A-4B67-A247-F90870942D1B}">
  <ds:schemaRefs>
    <ds:schemaRef ds:uri="http://schemas.microsoft.com/sharepoint/v3/contenttype/forms"/>
  </ds:schemaRefs>
</ds:datastoreItem>
</file>

<file path=customXml/itemProps5.xml><?xml version="1.0" encoding="utf-8"?>
<ds:datastoreItem xmlns:ds="http://schemas.openxmlformats.org/officeDocument/2006/customXml" ds:itemID="{838918A6-DB74-4F8E-B32F-934CD4EBB904}">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802-11-Submission</Template>
  <TotalTime>97465</TotalTime>
  <Words>1683</Words>
  <Application>Microsoft Office PowerPoint</Application>
  <PresentationFormat>On-screen Show (4:3)</PresentationFormat>
  <Paragraphs>238</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 Unicode MS</vt:lpstr>
      <vt:lpstr>MS Gothic</vt:lpstr>
      <vt:lpstr>Arial</vt:lpstr>
      <vt:lpstr>Calibri</vt:lpstr>
      <vt:lpstr>Times New Roman</vt:lpstr>
      <vt:lpstr>802-11-Submission</vt:lpstr>
      <vt:lpstr>Document</vt:lpstr>
      <vt:lpstr>Variable signal bandwidth of the wake-up signal for enhanced WUR performance   </vt:lpstr>
      <vt:lpstr>Abstract</vt:lpstr>
      <vt:lpstr>Outline</vt:lpstr>
      <vt:lpstr>Recap of link budget considerations</vt:lpstr>
      <vt:lpstr>Motivation</vt:lpstr>
      <vt:lpstr>Motivation – Illustration of the idea</vt:lpstr>
      <vt:lpstr>Model for receiver processing</vt:lpstr>
      <vt:lpstr>Simulations – AWGN channel – without CSF</vt:lpstr>
      <vt:lpstr>Simulations – AWGN channel – with CSF</vt:lpstr>
      <vt:lpstr>Simulations – Explanation</vt:lpstr>
      <vt:lpstr>Link budget comparison – Example</vt:lpstr>
      <vt:lpstr>Simulations – Frequency selective channels</vt:lpstr>
      <vt:lpstr>Simulations – Frequency selective channels</vt:lpstr>
      <vt:lpstr>Additional benefits</vt:lpstr>
      <vt:lpstr>WUR implementation aspects</vt:lpstr>
      <vt:lpstr>Other observations - Relation to FDM transmission</vt:lpstr>
      <vt:lpstr>Other observations</vt:lpstr>
      <vt:lpstr>Conclusions</vt:lpstr>
      <vt:lpstr>Straw Poll</vt:lpstr>
      <vt:lpstr>Straw Poll</vt:lpstr>
      <vt:lpstr>References</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ACI</dc:title>
  <dc:creator>leif.r.wilhelmsson@ericsson.com</dc:creator>
  <cp:lastModifiedBy>Leif Wilhelmsson R</cp:lastModifiedBy>
  <cp:revision>860</cp:revision>
  <cp:lastPrinted>1601-01-01T00:00:00Z</cp:lastPrinted>
  <dcterms:created xsi:type="dcterms:W3CDTF">2014-09-04T15:30:18Z</dcterms:created>
  <dcterms:modified xsi:type="dcterms:W3CDTF">2017-07-10T14:30:23Z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pdateProcess">
    <vt:lpwstr>End</vt:lpwstr>
  </property>
  <property fmtid="{D5CDD505-2E9C-101B-9397-08002B2CF9AE}" pid="3" name="ContentTypeId">
    <vt:lpwstr>0x010100BB337192E63E44A7A744CE7393F41F4E00F757F2A418C8C64986192B3F5011F983</vt:lpwstr>
  </property>
  <property fmtid="{D5CDD505-2E9C-101B-9397-08002B2CF9AE}" pid="4" name="_dlc_DocIdItemGuid">
    <vt:lpwstr>e66cf3b4-fbcb-48b6-9f65-1a3ea08aec46</vt:lpwstr>
  </property>
  <property fmtid="{D5CDD505-2E9C-101B-9397-08002B2CF9AE}" pid="5" name="EriCOLLProjects">
    <vt:lpwstr/>
  </property>
  <property fmtid="{D5CDD505-2E9C-101B-9397-08002B2CF9AE}" pid="6" name="EriCOLLCategory">
    <vt:lpwstr>1;#Development|053fcc88-ab49-4f69-87df-fc64cb0bf305</vt:lpwstr>
  </property>
  <property fmtid="{D5CDD505-2E9C-101B-9397-08002B2CF9AE}" pid="7" name="TaxKeyword">
    <vt:lpwstr/>
  </property>
  <property fmtid="{D5CDD505-2E9C-101B-9397-08002B2CF9AE}" pid="8" name="EriCOLLCountry">
    <vt:lpwstr/>
  </property>
  <property fmtid="{D5CDD505-2E9C-101B-9397-08002B2CF9AE}" pid="9" name="EriCOLLCompetence">
    <vt:lpwstr/>
  </property>
  <property fmtid="{D5CDD505-2E9C-101B-9397-08002B2CF9AE}" pid="10" name="EriCOLLProcess">
    <vt:lpwstr/>
  </property>
  <property fmtid="{D5CDD505-2E9C-101B-9397-08002B2CF9AE}" pid="11" name="EriCOLLOrganizationUnit">
    <vt:lpwstr>2;#BNET DURA PDU WCDMA ＆ MS RAN|4005b2b9-24ae-465f-85ea-efb8c08bab8a</vt:lpwstr>
  </property>
  <property fmtid="{D5CDD505-2E9C-101B-9397-08002B2CF9AE}" pid="12" name="EriCOLLCustomer">
    <vt:lpwstr/>
  </property>
  <property fmtid="{D5CDD505-2E9C-101B-9397-08002B2CF9AE}" pid="13" name="EriCOLLProducts">
    <vt:lpwstr/>
  </property>
</Properties>
</file>