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handoutMasterIdLst>
    <p:handoutMasterId r:id="rId15"/>
  </p:handoutMasterIdLst>
  <p:sldIdLst>
    <p:sldId id="269" r:id="rId2"/>
    <p:sldId id="362" r:id="rId3"/>
    <p:sldId id="364" r:id="rId4"/>
    <p:sldId id="379" r:id="rId5"/>
    <p:sldId id="381" r:id="rId6"/>
    <p:sldId id="366" r:id="rId7"/>
    <p:sldId id="367" r:id="rId8"/>
    <p:sldId id="376" r:id="rId9"/>
    <p:sldId id="382" r:id="rId10"/>
    <p:sldId id="372" r:id="rId11"/>
    <p:sldId id="355" r:id="rId12"/>
    <p:sldId id="375" r:id="rId13"/>
  </p:sldIdLst>
  <p:sldSz cx="9144000" cy="6858000" type="screen4x3"/>
  <p:notesSz cx="9923463" cy="678815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38" userDrawn="1">
          <p15:clr>
            <a:srgbClr val="A4A3A4"/>
          </p15:clr>
        </p15:guide>
        <p15:guide id="2" pos="3126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밝은 스타일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623" autoAdjust="0"/>
    <p:restoredTop sz="93807" autoAdjust="0"/>
  </p:normalViewPr>
  <p:slideViewPr>
    <p:cSldViewPr>
      <p:cViewPr varScale="1">
        <p:scale>
          <a:sx n="82" d="100"/>
          <a:sy n="82" d="100"/>
        </p:scale>
        <p:origin x="1565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9" d="100"/>
          <a:sy n="89" d="100"/>
        </p:scale>
        <p:origin x="1800" y="72"/>
      </p:cViewPr>
      <p:guideLst>
        <p:guide orient="horz" pos="2138"/>
        <p:guide pos="312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00167" cy="34058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5620999" y="1"/>
            <a:ext cx="4300167" cy="34058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F78BE8-6062-421D-845D-AF75DC4A99D3}" type="datetimeFigureOut">
              <a:rPr lang="ko-KR" altLang="en-US" smtClean="0"/>
              <a:t>2017-07-11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0" y="6447565"/>
            <a:ext cx="4300167" cy="34058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5620999" y="6447565"/>
            <a:ext cx="4300167" cy="34058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E725D9-89AC-4F15-8C60-2A757A1E1DD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527863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0167" cy="33940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5620999" y="0"/>
            <a:ext cx="4300167" cy="33940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3DDF5C-01AE-4AB9-B339-52FF3677FAF2}" type="datetimeFigureOut">
              <a:rPr lang="ko-KR" altLang="en-US" smtClean="0"/>
              <a:t>2017-07-11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3265488" y="509588"/>
            <a:ext cx="3392487" cy="25447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992347" y="3224371"/>
            <a:ext cx="7938770" cy="305466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6447564"/>
            <a:ext cx="4300167" cy="33940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5620999" y="6447564"/>
            <a:ext cx="4300167" cy="33940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03D92B-7FF3-4751-8ECB-18A728F1347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941490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001877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F683F6-2109-4E05-8E30-4C3A2EA96C86}" type="slidenum">
              <a:rPr lang="ko-KR" altLang="en-US" smtClean="0"/>
              <a:t>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407406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5875954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0299673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6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5830344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ko-KR" altLang="en-US" dirty="0" smtClean="0"/>
              <a:t>과도한 </a:t>
            </a:r>
            <a:r>
              <a:rPr lang="en-US" altLang="ko-KR" dirty="0" smtClean="0"/>
              <a:t>wake-up </a:t>
            </a:r>
            <a:r>
              <a:rPr lang="en-US" altLang="ko-KR" dirty="0" err="1" smtClean="0"/>
              <a:t>packe</a:t>
            </a:r>
            <a:r>
              <a:rPr lang="ko-KR" altLang="en-US" smtClean="0"/>
              <a:t>의 재전송이 일어나지 않음</a:t>
            </a:r>
            <a:r>
              <a:rPr lang="en-US" altLang="ko-KR" dirty="0" smtClean="0"/>
              <a:t>.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7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7402770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11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783918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488711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2017-07-11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114534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2017-07-11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318222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dirty="0" smtClean="0"/>
              <a:t>마스터 제목 스타일 편집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94625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8" name="Rectangle 4"/>
          <p:cNvSpPr txBox="1">
            <a:spLocks noChangeArrowheads="1"/>
          </p:cNvSpPr>
          <p:nvPr userDrawn="1"/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ko-KR"/>
            </a:defPPr>
            <a:lvl1pPr marL="0" algn="r" defTabSz="914400" rtl="0" eaLnBrk="1" latin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altLang="ko-KR" dirty="0" err="1" smtClean="0"/>
              <a:t>Hanseul</a:t>
            </a:r>
            <a:r>
              <a:rPr lang="en-GB" altLang="ko-KR" dirty="0" smtClean="0"/>
              <a:t> Hong, </a:t>
            </a:r>
            <a:r>
              <a:rPr lang="en-GB" altLang="ko-KR" dirty="0" err="1" smtClean="0"/>
              <a:t>Yonsei</a:t>
            </a:r>
            <a:r>
              <a:rPr lang="en-GB" altLang="ko-KR" dirty="0" smtClean="0"/>
              <a:t> University</a:t>
            </a:r>
            <a:endParaRPr lang="en-GB" altLang="ko-KR" dirty="0"/>
          </a:p>
        </p:txBody>
      </p:sp>
      <p:sp>
        <p:nvSpPr>
          <p:cNvPr id="9" name="Rectangle 5"/>
          <p:cNvSpPr txBox="1">
            <a:spLocks noChangeArrowheads="1"/>
          </p:cNvSpPr>
          <p:nvPr userDrawn="1"/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ko-KR"/>
            </a:defPPr>
            <a:lvl1pPr marL="0" algn="ctr" defTabSz="914400" rtl="0" eaLnBrk="1" latin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44684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011783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872734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2017-07-11</a:t>
            </a:fld>
            <a:endParaRPr lang="ko-KR" altLang="en-US" dirty="0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679632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07611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2017-07-11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96993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2017-07-11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105979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2017-07-11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023964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title text format</a:t>
            </a:r>
          </a:p>
        </p:txBody>
      </p:sp>
      <p:sp>
        <p:nvSpPr>
          <p:cNvPr id="8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outline text format</a:t>
            </a:r>
          </a:p>
          <a:p>
            <a:pPr lvl="1"/>
            <a:r>
              <a:rPr lang="en-GB" dirty="0" smtClean="0"/>
              <a:t>Second Outline Level</a:t>
            </a:r>
          </a:p>
          <a:p>
            <a:pPr lvl="2"/>
            <a:r>
              <a:rPr lang="en-GB" dirty="0" smtClean="0"/>
              <a:t>Third Outline Level</a:t>
            </a:r>
          </a:p>
          <a:p>
            <a:pPr lvl="3"/>
            <a:r>
              <a:rPr lang="en-GB" dirty="0" smtClean="0"/>
              <a:t>Fourth Outline Level</a:t>
            </a:r>
          </a:p>
          <a:p>
            <a:pPr lvl="4"/>
            <a:r>
              <a:rPr lang="en-GB" dirty="0" smtClean="0"/>
              <a:t>Fifth Outline Level</a:t>
            </a:r>
          </a:p>
          <a:p>
            <a:pPr lvl="4"/>
            <a:r>
              <a:rPr lang="en-GB" dirty="0" smtClean="0"/>
              <a:t>Sixth Outline Level</a:t>
            </a:r>
          </a:p>
          <a:p>
            <a:pPr lvl="4"/>
            <a:r>
              <a:rPr lang="en-GB" dirty="0" smtClean="0"/>
              <a:t>Seventh Outline Level</a:t>
            </a:r>
          </a:p>
          <a:p>
            <a:pPr lvl="4"/>
            <a:r>
              <a:rPr lang="en-GB" dirty="0" smtClean="0"/>
              <a:t>Eighth Outline Level</a:t>
            </a:r>
          </a:p>
          <a:p>
            <a:pPr lvl="4"/>
            <a:r>
              <a:rPr lang="en-GB" dirty="0" smtClean="0"/>
              <a:t>Ninth Outline Level</a:t>
            </a:r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GB" dirty="0" err="1" smtClean="0"/>
              <a:t>Hanseul</a:t>
            </a:r>
            <a:r>
              <a:rPr lang="en-GB" dirty="0" smtClean="0"/>
              <a:t> Hong, </a:t>
            </a:r>
            <a:r>
              <a:rPr lang="en-GB" dirty="0" err="1" smtClean="0"/>
              <a:t>Yonsei</a:t>
            </a:r>
            <a:r>
              <a:rPr lang="en-GB" dirty="0" smtClean="0"/>
              <a:t> University</a:t>
            </a:r>
            <a:endParaRPr lang="en-GB" dirty="0"/>
          </a:p>
        </p:txBody>
      </p:sp>
      <p:sp>
        <p:nvSpPr>
          <p:cNvPr id="11" name="Rectangle 5"/>
          <p:cNvSpPr>
            <a:spLocks noGrp="1" noChangeArrowheads="1"/>
          </p:cNvSpPr>
          <p:nvPr>
            <p:ph type="sldNum" idx="4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2" name="Line 6"/>
          <p:cNvSpPr>
            <a:spLocks noChangeShapeType="1"/>
          </p:cNvSpPr>
          <p:nvPr userDrawn="1"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Rectangle 7"/>
          <p:cNvSpPr>
            <a:spLocks noChangeArrowheads="1"/>
          </p:cNvSpPr>
          <p:nvPr userDrawn="1"/>
        </p:nvSpPr>
        <p:spPr bwMode="auto">
          <a:xfrm>
            <a:off x="684213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Submission</a:t>
            </a:r>
          </a:p>
        </p:txBody>
      </p:sp>
      <p:sp>
        <p:nvSpPr>
          <p:cNvPr id="14" name="Line 8"/>
          <p:cNvSpPr>
            <a:spLocks noChangeShapeType="1"/>
          </p:cNvSpPr>
          <p:nvPr userDrawn="1"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Gothic" charset="-128"/>
                <a:cs typeface="Times New Roman" panose="02020603050405020304" pitchFamily="18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Gothic" charset="-128"/>
                <a:cs typeface="Times New Roman" panose="02020603050405020304" pitchFamily="18" charset="0"/>
              </a:rPr>
              <a:t>802.11-17/1015r1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Gothic" charset="-128"/>
              <a:cs typeface="Times New Roman" panose="02020603050405020304" pitchFamily="18" charset="0"/>
            </a:endParaRPr>
          </a:p>
        </p:txBody>
      </p:sp>
      <p:sp>
        <p:nvSpPr>
          <p:cNvPr id="19" name="직사각형 18"/>
          <p:cNvSpPr/>
          <p:nvPr userDrawn="1"/>
        </p:nvSpPr>
        <p:spPr>
          <a:xfrm>
            <a:off x="603396" y="290708"/>
            <a:ext cx="112723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altLang="ko-KR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July 2017</a:t>
            </a:r>
          </a:p>
        </p:txBody>
      </p:sp>
    </p:spTree>
    <p:extLst>
      <p:ext uri="{BB962C8B-B14F-4D97-AF65-F5344CB8AC3E}">
        <p14:creationId xmlns:p14="http://schemas.microsoft.com/office/powerpoint/2010/main" val="39031017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1" hangingPunct="1">
        <a:spcBef>
          <a:spcPct val="0"/>
        </a:spcBef>
        <a:buNone/>
        <a:defRPr sz="3200" b="1" kern="1200">
          <a:solidFill>
            <a:schemeClr val="tx1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b="1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16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7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 txBox="1">
            <a:spLocks noChangeArrowheads="1"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altLang="ko-KR" kern="0" dirty="0" smtClean="0">
                <a:solidFill>
                  <a:schemeClr val="tx1"/>
                </a:solidFill>
                <a:latin typeface="Times New Roman"/>
                <a:ea typeface="MS Gothic"/>
              </a:rPr>
              <a:t>Status mismatch </a:t>
            </a:r>
            <a:r>
              <a:rPr lang="en-US" altLang="ko-KR" kern="0" dirty="0">
                <a:solidFill>
                  <a:schemeClr val="tx1"/>
                </a:solidFill>
                <a:latin typeface="Times New Roman"/>
                <a:ea typeface="MS Gothic"/>
              </a:rPr>
              <a:t>problem </a:t>
            </a:r>
            <a:r>
              <a:rPr lang="en-US" altLang="ko-KR" kern="0" dirty="0" smtClean="0">
                <a:solidFill>
                  <a:schemeClr val="tx1"/>
                </a:solidFill>
                <a:latin typeface="Times New Roman"/>
                <a:ea typeface="MS Gothic"/>
              </a:rPr>
              <a:t>in</a:t>
            </a:r>
            <a:endParaRPr lang="en-GB" altLang="ko-KR" sz="9600" kern="0" dirty="0">
              <a:solidFill>
                <a:schemeClr val="tx1"/>
              </a:solidFill>
              <a:latin typeface="Times New Roman"/>
              <a:ea typeface="MS Gothic"/>
            </a:endParaRPr>
          </a:p>
          <a:p>
            <a:pPr lvl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altLang="ko-KR" kern="0" dirty="0" smtClean="0">
                <a:solidFill>
                  <a:schemeClr val="tx1"/>
                </a:solidFill>
                <a:latin typeface="Times New Roman"/>
                <a:ea typeface="MS Gothic"/>
              </a:rPr>
              <a:t>WUR transmission procedure</a:t>
            </a:r>
            <a:endParaRPr lang="en-GB" altLang="ko-KR" sz="7200" kern="0" dirty="0">
              <a:solidFill>
                <a:schemeClr val="tx1"/>
              </a:solidFill>
              <a:latin typeface="Times New Roman"/>
              <a:ea typeface="MS Gothic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685800" y="2089150"/>
            <a:ext cx="7772400" cy="396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latinLnBrk="1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latinLnBrk="1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latinLnBrk="1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342900" marR="0" lvl="0" indent="-342900" algn="ctr" defTabSz="449263" rtl="0" eaLnBrk="1" fontAlgn="base" latinLnBrk="1" hangingPunct="1">
              <a:lnSpc>
                <a:spcPct val="10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kumimoji="0" lang="en-GB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Date:</a:t>
            </a:r>
            <a:r>
              <a:rPr kumimoji="0" lang="en-GB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 2017-07-11</a:t>
            </a:r>
            <a:endParaRPr kumimoji="0" lang="en-GB" sz="2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MS Gothic"/>
              <a:cs typeface="+mn-cs"/>
            </a:endParaRP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533400" y="2478633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 defTabSz="449263" eaLnBrk="0" fontAlgn="base" latinLnBrk="0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  <a:latin typeface="Times New Roman" pitchFamily="16" charset="0"/>
                <a:ea typeface="MS Gothic" charset="-128"/>
              </a:rPr>
              <a:t>Authors:</a:t>
            </a:r>
          </a:p>
        </p:txBody>
      </p:sp>
      <p:graphicFrame>
        <p:nvGraphicFramePr>
          <p:cNvPr id="8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0592277"/>
              </p:ext>
            </p:extLst>
          </p:nvPr>
        </p:nvGraphicFramePr>
        <p:xfrm>
          <a:off x="714375" y="2965450"/>
          <a:ext cx="7715250" cy="3468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78" name="Document" r:id="rId4" imgW="8260281" imgH="3711245" progId="Word.Document.8">
                  <p:embed/>
                </p:oleObj>
              </mc:Choice>
              <mc:Fallback>
                <p:oleObj name="Document" r:id="rId4" imgW="8260281" imgH="3711245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4375" y="2965450"/>
                        <a:ext cx="7715250" cy="34686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01565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Conclusion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In this presentation, we discussed the inefficiency problem when STA is awake and AP transmits the wake-up packet to wake the STA up</a:t>
            </a:r>
          </a:p>
          <a:p>
            <a:r>
              <a:rPr lang="en-US" altLang="ko-KR" dirty="0" smtClean="0"/>
              <a:t>To resolve the inefficiency problem, the 4 examples are shown</a:t>
            </a:r>
          </a:p>
          <a:p>
            <a:pPr lvl="1"/>
            <a:r>
              <a:rPr lang="en-US" altLang="ko-KR" dirty="0" smtClean="0"/>
              <a:t>Indication of STA’s transition to the power save state</a:t>
            </a:r>
          </a:p>
          <a:p>
            <a:pPr lvl="1"/>
            <a:r>
              <a:rPr lang="en-US" altLang="ko-KR" dirty="0"/>
              <a:t>STA’s procedure to enter the power save state </a:t>
            </a:r>
            <a:r>
              <a:rPr lang="en-US" altLang="ko-KR" dirty="0" smtClean="0"/>
              <a:t>implicitly</a:t>
            </a:r>
          </a:p>
          <a:p>
            <a:pPr lvl="1"/>
            <a:r>
              <a:rPr lang="en-US" altLang="ko-KR" dirty="0" smtClean="0"/>
              <a:t>Procedure to decode the wake-up packet</a:t>
            </a:r>
          </a:p>
          <a:p>
            <a:pPr lvl="1"/>
            <a:r>
              <a:rPr lang="en-US" altLang="ko-KR" dirty="0"/>
              <a:t>Transmission of IEEE 802.11 frame prior to the wake-up </a:t>
            </a:r>
            <a:r>
              <a:rPr lang="en-US" altLang="ko-KR" dirty="0" smtClean="0"/>
              <a:t>packet</a:t>
            </a:r>
          </a:p>
          <a:p>
            <a:r>
              <a:rPr lang="en-US" altLang="ko-KR" dirty="0" smtClean="0"/>
              <a:t>We may discuss further to deal with this issue</a:t>
            </a:r>
            <a:endParaRPr lang="en-US" altLang="ko-KR" dirty="0"/>
          </a:p>
          <a:p>
            <a:pPr lvl="1"/>
            <a:endParaRPr lang="en-US" altLang="ko-KR" dirty="0" smtClean="0"/>
          </a:p>
        </p:txBody>
      </p:sp>
    </p:spTree>
    <p:extLst>
      <p:ext uri="{BB962C8B-B14F-4D97-AF65-F5344CB8AC3E}">
        <p14:creationId xmlns:p14="http://schemas.microsoft.com/office/powerpoint/2010/main" val="3821009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Reference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sz="2000" dirty="0"/>
              <a:t>[1] IEEE </a:t>
            </a:r>
            <a:r>
              <a:rPr lang="en-US" altLang="ko-KR" sz="2000" dirty="0" smtClean="0"/>
              <a:t>802.11-17/0575r1 “Spec framework”</a:t>
            </a:r>
            <a:endParaRPr lang="en-US" altLang="ko-KR" sz="2000" dirty="0"/>
          </a:p>
        </p:txBody>
      </p:sp>
    </p:spTree>
    <p:extLst>
      <p:ext uri="{BB962C8B-B14F-4D97-AF65-F5344CB8AC3E}">
        <p14:creationId xmlns:p14="http://schemas.microsoft.com/office/powerpoint/2010/main" val="2202316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1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agree </a:t>
            </a:r>
            <a:r>
              <a:rPr lang="en-US" altLang="ko-KR" dirty="0" smtClean="0"/>
              <a:t>with the following sentence?</a:t>
            </a:r>
            <a:endParaRPr lang="en-US" altLang="ko-KR" dirty="0"/>
          </a:p>
          <a:p>
            <a:pPr lvl="1"/>
            <a:r>
              <a:rPr lang="en-US" altLang="ko-KR" dirty="0" err="1" smtClean="0"/>
              <a:t>TGba</a:t>
            </a:r>
            <a:r>
              <a:rPr lang="en-US" altLang="ko-KR" dirty="0" smtClean="0"/>
              <a:t> should consider the inefficiency in case AP transmits wake-up frame to STA in awake state</a:t>
            </a:r>
          </a:p>
        </p:txBody>
      </p:sp>
    </p:spTree>
    <p:extLst>
      <p:ext uri="{BB962C8B-B14F-4D97-AF65-F5344CB8AC3E}">
        <p14:creationId xmlns:p14="http://schemas.microsoft.com/office/powerpoint/2010/main" val="4220663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Introduction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altLang="ko-KR" dirty="0" smtClean="0"/>
              <a:t>The wake-up radio transmission procedures are agreed in [1], based on the unicast Wake-up operation</a:t>
            </a:r>
            <a:endParaRPr lang="en-GB" altLang="ko-KR" dirty="0"/>
          </a:p>
          <a:p>
            <a:pPr lvl="1"/>
            <a:r>
              <a:rPr lang="en-US" altLang="ko-KR" dirty="0" smtClean="0"/>
              <a:t>In unicast WUR operation, a STA should send a response frame to the AP using primary connectivity radio after receiving a unicast wake-up packet. </a:t>
            </a:r>
          </a:p>
          <a:p>
            <a:pPr lvl="1"/>
            <a:r>
              <a:rPr lang="en-US" altLang="ko-KR" dirty="0" smtClean="0"/>
              <a:t>AP may retransmit the WUR packet when it does not receive the response frame of wake-up packet from STA.</a:t>
            </a:r>
          </a:p>
          <a:p>
            <a:r>
              <a:rPr lang="en-US" altLang="ko-KR" dirty="0"/>
              <a:t>However, since </a:t>
            </a:r>
            <a:r>
              <a:rPr lang="en-US" altLang="ko-KR" dirty="0" smtClean="0"/>
              <a:t>STA may wake up arbitrary, </a:t>
            </a:r>
            <a:r>
              <a:rPr lang="en-US" altLang="ko-KR" dirty="0"/>
              <a:t>AP may not know the STA’s state </a:t>
            </a:r>
            <a:r>
              <a:rPr lang="en-US" altLang="ko-KR" dirty="0" smtClean="0"/>
              <a:t>accurately before the Wake-up packet transmission</a:t>
            </a:r>
            <a:endParaRPr lang="en-US" altLang="ko-KR" dirty="0"/>
          </a:p>
          <a:p>
            <a:pPr lvl="1"/>
            <a:r>
              <a:rPr lang="en-US" altLang="ko-KR" dirty="0"/>
              <a:t>If a STA stays in awake state before AP transmits the WUR packet, transmitting </a:t>
            </a:r>
            <a:r>
              <a:rPr lang="en-US" altLang="ko-KR" dirty="0" err="1"/>
              <a:t>undecodable</a:t>
            </a:r>
            <a:r>
              <a:rPr lang="en-US" altLang="ko-KR" dirty="0"/>
              <a:t> </a:t>
            </a:r>
            <a:r>
              <a:rPr lang="en-US" altLang="ko-KR" dirty="0" smtClean="0"/>
              <a:t>Wake-up</a:t>
            </a:r>
            <a:r>
              <a:rPr lang="en-US" altLang="ko-KR" dirty="0" smtClean="0"/>
              <a:t> </a:t>
            </a:r>
            <a:r>
              <a:rPr lang="en-US" altLang="ko-KR" dirty="0"/>
              <a:t>packet may cause inefficiency because of the lack of response frame of </a:t>
            </a:r>
            <a:r>
              <a:rPr lang="en-US" altLang="ko-KR" dirty="0"/>
              <a:t>Wake-up </a:t>
            </a:r>
            <a:r>
              <a:rPr lang="en-US" altLang="ko-KR" dirty="0"/>
              <a:t>packet</a:t>
            </a:r>
          </a:p>
          <a:p>
            <a:pPr lvl="1"/>
            <a:r>
              <a:rPr lang="en-US" altLang="ko-KR" dirty="0"/>
              <a:t>The </a:t>
            </a:r>
            <a:r>
              <a:rPr lang="en-US" altLang="ko-KR" dirty="0" err="1"/>
              <a:t>undecodable</a:t>
            </a:r>
            <a:r>
              <a:rPr lang="en-US" altLang="ko-KR" dirty="0"/>
              <a:t> </a:t>
            </a:r>
            <a:r>
              <a:rPr lang="en-US" altLang="ko-KR" dirty="0"/>
              <a:t>Wake-up </a:t>
            </a:r>
            <a:r>
              <a:rPr lang="en-US" altLang="ko-KR" dirty="0"/>
              <a:t>packet wastes the channel, interrupting the transmission of other IEEE 802.11 device transmission. </a:t>
            </a:r>
          </a:p>
          <a:p>
            <a:r>
              <a:rPr lang="en-US" altLang="ko-KR" dirty="0"/>
              <a:t>In this presentation, the </a:t>
            </a:r>
            <a:r>
              <a:rPr lang="en-US" altLang="ko-KR" dirty="0" smtClean="0"/>
              <a:t>inefficiency issue </a:t>
            </a:r>
            <a:r>
              <a:rPr lang="en-US" altLang="ko-KR" dirty="0"/>
              <a:t>of WUR procedure in case of AP’s </a:t>
            </a:r>
            <a:r>
              <a:rPr lang="en-US" altLang="ko-KR" dirty="0" smtClean="0"/>
              <a:t>wake-up packet transmission to the STA in awake state </a:t>
            </a:r>
            <a:r>
              <a:rPr lang="en-US" altLang="ko-KR" dirty="0"/>
              <a:t>is discussed </a:t>
            </a:r>
          </a:p>
        </p:txBody>
      </p:sp>
    </p:spTree>
    <p:extLst>
      <p:ext uri="{BB962C8B-B14F-4D97-AF65-F5344CB8AC3E}">
        <p14:creationId xmlns:p14="http://schemas.microsoft.com/office/powerpoint/2010/main" val="7928402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Recap: Wake-up radio procedure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Data transmission procedure using Wake-up radio </a:t>
            </a:r>
          </a:p>
          <a:p>
            <a:pPr lvl="1"/>
            <a:r>
              <a:rPr lang="en-US" altLang="ko-KR" dirty="0" smtClean="0"/>
              <a:t>In multicast WUR procedure, after sending the wake-up packet, AP may wait for the wake-up delay, contend to access the channel, and send the downlink packet</a:t>
            </a:r>
          </a:p>
          <a:p>
            <a:pPr marL="0" indent="0">
              <a:buNone/>
            </a:pPr>
            <a:endParaRPr lang="en-US" altLang="ko-KR" dirty="0" smtClean="0"/>
          </a:p>
          <a:p>
            <a:pPr marL="0" indent="0">
              <a:buNone/>
            </a:pPr>
            <a:endParaRPr lang="en-US" altLang="ko-KR" dirty="0" smtClean="0"/>
          </a:p>
          <a:p>
            <a:pPr lvl="1"/>
            <a:endParaRPr lang="en-US" altLang="ko-KR" dirty="0" smtClean="0"/>
          </a:p>
          <a:p>
            <a:pPr lvl="1"/>
            <a:r>
              <a:rPr lang="en-US" altLang="ko-KR" dirty="0" smtClean="0"/>
              <a:t>If AP and STA are negotiated to use a response frame in unicast transmission, AP may wait for the response frame (WU Poll) first, and then transmit the data frame</a:t>
            </a: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1331640" y="2492896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833584" y="3883794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pic>
        <p:nvPicPr>
          <p:cNvPr id="11" name="그림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3584" y="5661248"/>
            <a:ext cx="7338816" cy="772432"/>
          </a:xfrm>
          <a:prstGeom prst="rect">
            <a:avLst/>
          </a:prstGeom>
        </p:spPr>
      </p:pic>
      <p:pic>
        <p:nvPicPr>
          <p:cNvPr id="5" name="그림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86195" y="3450414"/>
            <a:ext cx="6633593" cy="11307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203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State mismatch problem </a:t>
            </a:r>
            <a:r>
              <a:rPr lang="en-US" altLang="ko-KR" dirty="0"/>
              <a:t>in WUR procedure with response </a:t>
            </a:r>
            <a:r>
              <a:rPr lang="en-US" altLang="ko-KR" dirty="0" smtClean="0"/>
              <a:t>frame (1)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dirty="0" smtClean="0"/>
              <a:t>If STA’s main transceiver is already turned on before the transmission of Wake-up packet, the new transmission procedure may not be started</a:t>
            </a:r>
          </a:p>
          <a:p>
            <a:pPr lvl="1"/>
            <a:r>
              <a:rPr lang="en-US" altLang="ko-KR" sz="1600" dirty="0"/>
              <a:t>The transition to power save mode is not mandatory, STA may stay in awake state </a:t>
            </a:r>
            <a:endParaRPr lang="en-US" altLang="ko-KR" sz="1600" dirty="0" smtClean="0"/>
          </a:p>
          <a:p>
            <a:pPr lvl="1"/>
            <a:r>
              <a:rPr lang="en-US" altLang="ko-KR" sz="1600" dirty="0" smtClean="0"/>
              <a:t>AP assumes that the STA is in sleep state, and transmits </a:t>
            </a:r>
            <a:r>
              <a:rPr lang="en-US" altLang="ko-KR" sz="1600" smtClean="0"/>
              <a:t>Wake-up packet </a:t>
            </a:r>
            <a:r>
              <a:rPr lang="en-US" altLang="ko-KR" sz="1600" dirty="0" smtClean="0"/>
              <a:t>in order to transmit the downlink packet</a:t>
            </a:r>
          </a:p>
          <a:p>
            <a:pPr lvl="1"/>
            <a:r>
              <a:rPr lang="en-US" altLang="ko-KR" sz="1600" dirty="0" smtClean="0"/>
              <a:t>Since STA’s main transceiver cannot decode the wake-up radio, STA cannot transmit the response frame to the wake-up packet</a:t>
            </a:r>
          </a:p>
          <a:p>
            <a:pPr lvl="1"/>
            <a:r>
              <a:rPr lang="en-US" altLang="ko-KR" sz="1600" dirty="0" smtClean="0"/>
              <a:t>AP retransmits the wake-up packets and STA cannot </a:t>
            </a:r>
            <a:r>
              <a:rPr lang="en-US" altLang="ko-KR" sz="1600" dirty="0"/>
              <a:t>transmit the response frame to the wake-up </a:t>
            </a:r>
            <a:r>
              <a:rPr lang="en-US" altLang="ko-KR" sz="1600" dirty="0" smtClean="0"/>
              <a:t>packet repeatedly, causing the inefficiency of data transmission</a:t>
            </a:r>
            <a:endParaRPr lang="en-US" altLang="ko-KR" sz="1600" dirty="0"/>
          </a:p>
          <a:p>
            <a:pPr lvl="1"/>
            <a:endParaRPr lang="en-US" altLang="ko-KR" sz="1600" dirty="0" smtClean="0"/>
          </a:p>
          <a:p>
            <a:pPr lvl="1"/>
            <a:endParaRPr lang="en-US" altLang="ko-KR" sz="1600" dirty="0"/>
          </a:p>
          <a:p>
            <a:pPr lvl="1"/>
            <a:endParaRPr lang="en-US" altLang="ko-KR" sz="1600" dirty="0" smtClean="0"/>
          </a:p>
          <a:p>
            <a:pPr lvl="1"/>
            <a:endParaRPr lang="en-US" altLang="ko-KR" sz="1600" dirty="0"/>
          </a:p>
          <a:p>
            <a:pPr lvl="1"/>
            <a:endParaRPr lang="en-US" altLang="ko-KR" sz="1600" dirty="0" smtClean="0"/>
          </a:p>
          <a:p>
            <a:pPr marL="457200" lvl="1" indent="0">
              <a:buNone/>
            </a:pPr>
            <a:endParaRPr lang="en-US" altLang="ko-KR" sz="1800" dirty="0" smtClean="0"/>
          </a:p>
          <a:p>
            <a:pPr lvl="1"/>
            <a:endParaRPr lang="en-US" altLang="ko-KR" sz="1800" dirty="0"/>
          </a:p>
          <a:p>
            <a:pPr lvl="1"/>
            <a:endParaRPr lang="en-US" altLang="ko-KR" sz="1800" dirty="0" smtClean="0"/>
          </a:p>
          <a:p>
            <a:pPr marL="457200" lvl="1" indent="0">
              <a:buNone/>
            </a:pPr>
            <a:endParaRPr lang="en-US" altLang="ko-KR" sz="1800" dirty="0"/>
          </a:p>
        </p:txBody>
      </p:sp>
      <p:pic>
        <p:nvPicPr>
          <p:cNvPr id="4" name="그림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4581128"/>
            <a:ext cx="8301376" cy="18095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56247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State mismatch problem in WUR procedure with response frame </a:t>
            </a:r>
            <a:r>
              <a:rPr lang="en-US" altLang="ko-KR" dirty="0" smtClean="0"/>
              <a:t>(2)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In previous IEEE 802.11 procedure, STA in awake state doesn’t cause inefficiency of data transmission</a:t>
            </a:r>
          </a:p>
          <a:p>
            <a:r>
              <a:rPr lang="en-US" altLang="ko-KR" dirty="0" smtClean="0"/>
              <a:t>The problem occurs because the STA in awake state cannot decode the wake-up packet, when it turns off the WUR</a:t>
            </a:r>
          </a:p>
          <a:p>
            <a:pPr marL="0" indent="0">
              <a:buNone/>
            </a:pPr>
            <a:r>
              <a:rPr lang="en-US" altLang="ko-KR" dirty="0" smtClean="0"/>
              <a:t>→ The procedure to reduce the inefficiency in needed</a:t>
            </a:r>
          </a:p>
          <a:p>
            <a:r>
              <a:rPr lang="en-US" altLang="ko-KR" dirty="0" smtClean="0"/>
              <a:t>To deal with this problem 4 options are possible:</a:t>
            </a:r>
          </a:p>
          <a:p>
            <a:pPr lvl="1"/>
            <a:r>
              <a:rPr lang="en-US" altLang="ko-KR" dirty="0"/>
              <a:t>Indication of STA’s transition to the power save state</a:t>
            </a:r>
          </a:p>
          <a:p>
            <a:pPr lvl="1"/>
            <a:r>
              <a:rPr lang="en-US" altLang="ko-KR"/>
              <a:t>STA’s procedure to enter the power save state implicitly</a:t>
            </a:r>
          </a:p>
          <a:p>
            <a:pPr lvl="1"/>
            <a:r>
              <a:rPr lang="en-US" altLang="ko-KR" smtClean="0"/>
              <a:t>Procedure </a:t>
            </a:r>
            <a:r>
              <a:rPr lang="en-US" altLang="ko-KR" dirty="0"/>
              <a:t>to decode the wake-up </a:t>
            </a:r>
            <a:r>
              <a:rPr lang="en-US" altLang="ko-KR" dirty="0" smtClean="0"/>
              <a:t>packet</a:t>
            </a:r>
          </a:p>
          <a:p>
            <a:pPr lvl="1"/>
            <a:r>
              <a:rPr lang="en-US" altLang="ko-KR" dirty="0" smtClean="0"/>
              <a:t>Transmission of IEEE 802.11 frame prior to the wake-up packet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41507165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Option 1: indication of STA’s state transition to AP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Whenever </a:t>
            </a:r>
            <a:r>
              <a:rPr lang="en-US" altLang="ko-KR" dirty="0"/>
              <a:t>a STA enters WUR </a:t>
            </a:r>
            <a:r>
              <a:rPr lang="en-US" altLang="ko-KR" dirty="0" smtClean="0"/>
              <a:t>state, STA indicates it to AP</a:t>
            </a:r>
          </a:p>
          <a:p>
            <a:endParaRPr lang="en-US" altLang="ko-KR" b="0" dirty="0"/>
          </a:p>
          <a:p>
            <a:pPr marL="0" indent="0">
              <a:buNone/>
            </a:pPr>
            <a:endParaRPr lang="en-US" altLang="ko-KR" b="0" dirty="0"/>
          </a:p>
          <a:p>
            <a:pPr marL="0" indent="0">
              <a:buNone/>
            </a:pPr>
            <a:endParaRPr lang="en-US" altLang="ko-KR" b="0" dirty="0"/>
          </a:p>
          <a:p>
            <a:r>
              <a:rPr lang="en-US" altLang="ko-KR" dirty="0" smtClean="0"/>
              <a:t>Whenever STA wakes up, STA indicates it to AP </a:t>
            </a:r>
            <a:r>
              <a:rPr lang="en-US" altLang="ko-KR" smtClean="0"/>
              <a:t>by sending UL </a:t>
            </a:r>
            <a:r>
              <a:rPr lang="en-US" altLang="ko-KR" dirty="0" smtClean="0"/>
              <a:t>Data frame or Poll frame</a:t>
            </a:r>
          </a:p>
          <a:p>
            <a:r>
              <a:rPr lang="en-US" altLang="ko-KR" dirty="0" smtClean="0"/>
              <a:t>However, this procedure wastes power, causing power inefficiency</a:t>
            </a:r>
          </a:p>
        </p:txBody>
      </p:sp>
      <p:pic>
        <p:nvPicPr>
          <p:cNvPr id="5" name="그림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1520" y="2564904"/>
            <a:ext cx="8711813" cy="9361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10255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Option 2: define the STA’s procedure to enter the power save state implicitly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If there is no data transmission for predetermined time, STA should go to the sleep state</a:t>
            </a:r>
          </a:p>
          <a:p>
            <a:pPr lvl="1"/>
            <a:r>
              <a:rPr lang="en-US" altLang="ko-KR" dirty="0" smtClean="0"/>
              <a:t>STA may go back to the sleep state implicitly, without sending the indication packet to the AP</a:t>
            </a:r>
          </a:p>
          <a:p>
            <a:pPr lvl="1"/>
            <a:endParaRPr lang="en-US" altLang="ko-KR" dirty="0"/>
          </a:p>
          <a:p>
            <a:pPr marL="457200" lvl="1" indent="0">
              <a:buNone/>
            </a:pPr>
            <a:endParaRPr lang="en-US" altLang="ko-KR" dirty="0"/>
          </a:p>
          <a:p>
            <a:pPr marL="457200" lvl="1" indent="0">
              <a:buNone/>
            </a:pPr>
            <a:endParaRPr lang="en-US" altLang="ko-KR" sz="1100" dirty="0"/>
          </a:p>
          <a:p>
            <a:pPr lvl="1"/>
            <a:r>
              <a:rPr lang="en-US" altLang="ko-KR" dirty="0" smtClean="0"/>
              <a:t>In this case, the transmission of wake-up packet is not repeated too much, without changing the procedure of structure of WUR procedure</a:t>
            </a:r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187624" y="370996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pic>
        <p:nvPicPr>
          <p:cNvPr id="16" name="그림 1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7584" y="3356992"/>
            <a:ext cx="7269607" cy="1041772"/>
          </a:xfrm>
          <a:prstGeom prst="rect">
            <a:avLst/>
          </a:prstGeom>
        </p:spPr>
      </p:pic>
      <p:pic>
        <p:nvPicPr>
          <p:cNvPr id="18" name="그림 1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27583" y="4869160"/>
            <a:ext cx="7269607" cy="17143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19061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Option 3: add the procedure for STA decodes the Wake-up packet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dirty="0" smtClean="0"/>
              <a:t>If STA in awake state can decode the wake-up packet, it may response to the wake-up packet immediately after the transmission of wake-up packet</a:t>
            </a:r>
            <a:endParaRPr lang="en-US" altLang="ko-KR" sz="1800" dirty="0"/>
          </a:p>
          <a:p>
            <a:pPr lvl="1"/>
            <a:r>
              <a:rPr lang="en-US" altLang="ko-KR" sz="1600" dirty="0" smtClean="0"/>
              <a:t>When the STA’s WUR on in awake state, the wake-up packet can be decoded by STA without changing the packet structure</a:t>
            </a:r>
          </a:p>
          <a:p>
            <a:pPr lvl="1"/>
            <a:endParaRPr lang="en-US" altLang="ko-KR" sz="1600" dirty="0" smtClean="0"/>
          </a:p>
          <a:p>
            <a:pPr lvl="1"/>
            <a:endParaRPr lang="en-US" altLang="ko-KR" sz="1600" dirty="0"/>
          </a:p>
          <a:p>
            <a:pPr lvl="1"/>
            <a:endParaRPr lang="en-US" altLang="ko-KR" sz="1600" dirty="0" smtClean="0"/>
          </a:p>
          <a:p>
            <a:pPr lvl="1"/>
            <a:endParaRPr lang="en-US" altLang="ko-KR" sz="1600" dirty="0"/>
          </a:p>
          <a:p>
            <a:pPr lvl="1"/>
            <a:endParaRPr lang="en-US" altLang="ko-KR" sz="1200" dirty="0" smtClean="0"/>
          </a:p>
          <a:p>
            <a:pPr lvl="1"/>
            <a:r>
              <a:rPr lang="en-US" altLang="ko-KR" sz="1600" dirty="0" smtClean="0"/>
              <a:t>If </a:t>
            </a:r>
            <a:r>
              <a:rPr lang="en-US" altLang="ko-KR" sz="1600" dirty="0"/>
              <a:t>wake-up packet is </a:t>
            </a:r>
            <a:r>
              <a:rPr lang="en-US" altLang="ko-KR" sz="1600" dirty="0" smtClean="0"/>
              <a:t>includes the STA’s address before the wake-up payload, STA may transmit the response frame immediately after the transmission of wake-up packet</a:t>
            </a:r>
            <a:endParaRPr lang="en-US" altLang="ko-KR" sz="1800" dirty="0"/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endParaRPr lang="ko-KR" altLang="en-US" dirty="0"/>
          </a:p>
          <a:p>
            <a:pPr marL="0" indent="0">
              <a:buNone/>
            </a:pPr>
            <a:endParaRPr lang="ko-KR" altLang="en-US" dirty="0"/>
          </a:p>
        </p:txBody>
      </p:sp>
      <p:pic>
        <p:nvPicPr>
          <p:cNvPr id="12" name="그림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1819" y="4988081"/>
            <a:ext cx="7221256" cy="1537263"/>
          </a:xfrm>
          <a:prstGeom prst="rect">
            <a:avLst/>
          </a:prstGeom>
        </p:spPr>
      </p:pic>
      <p:pic>
        <p:nvPicPr>
          <p:cNvPr id="13" name="그림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1819" y="3068960"/>
            <a:ext cx="7319557" cy="15115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34354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Option 4: transmitting the 802.11 frame 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If AP may transmit the 802.11 frame (i.e. TIM, </a:t>
            </a:r>
            <a:r>
              <a:rPr lang="en-US" altLang="ko-KR" dirty="0" err="1" smtClean="0"/>
              <a:t>QoS</a:t>
            </a:r>
            <a:r>
              <a:rPr lang="en-US" altLang="ko-KR" dirty="0" smtClean="0"/>
              <a:t> Null frame, </a:t>
            </a:r>
            <a:r>
              <a:rPr lang="en-US" altLang="ko-KR" dirty="0" err="1" smtClean="0"/>
              <a:t>etc</a:t>
            </a:r>
            <a:r>
              <a:rPr lang="en-US" altLang="ko-KR" dirty="0" smtClean="0"/>
              <a:t>) prior to the transmission of the wake-up packet, STA in awake state may transmit the response immediately </a:t>
            </a:r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r>
              <a:rPr lang="en-US" altLang="ko-KR" dirty="0" smtClean="0"/>
              <a:t>If STA is in sleep state and transmits no response, AP transmits the wake-up packet to wake the STA up</a:t>
            </a:r>
            <a:endParaRPr lang="ko-KR" altLang="en-US" dirty="0"/>
          </a:p>
        </p:txBody>
      </p:sp>
      <p:pic>
        <p:nvPicPr>
          <p:cNvPr id="4" name="그림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7584" y="3068960"/>
            <a:ext cx="7488832" cy="1355569"/>
          </a:xfrm>
          <a:prstGeom prst="rect">
            <a:avLst/>
          </a:prstGeom>
        </p:spPr>
      </p:pic>
      <p:pic>
        <p:nvPicPr>
          <p:cNvPr id="5" name="그림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7584" y="5209695"/>
            <a:ext cx="7488832" cy="13156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0797687"/>
      </p:ext>
    </p:extLst>
  </p:cSld>
  <p:clrMapOvr>
    <a:masterClrMapping/>
  </p:clrMapOvr>
</p:sld>
</file>

<file path=ppt/theme/theme1.xml><?xml version="1.0" encoding="utf-8"?>
<a:theme xmlns:a="http://schemas.openxmlformats.org/drawingml/2006/main" name="2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38270</TotalTime>
  <Words>868</Words>
  <Application>Microsoft Office PowerPoint</Application>
  <PresentationFormat>화면 슬라이드 쇼(4:3)</PresentationFormat>
  <Paragraphs>96</Paragraphs>
  <Slides>12</Slides>
  <Notes>7</Notes>
  <HiddenSlides>0</HiddenSlides>
  <MMClips>0</MMClips>
  <ScaleCrop>false</ScaleCrop>
  <HeadingPairs>
    <vt:vector size="8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포함된 OLE 서버</vt:lpstr>
      </vt:variant>
      <vt:variant>
        <vt:i4>1</vt:i4>
      </vt:variant>
      <vt:variant>
        <vt:lpstr>슬라이드 제목</vt:lpstr>
      </vt:variant>
      <vt:variant>
        <vt:i4>12</vt:i4>
      </vt:variant>
    </vt:vector>
  </HeadingPairs>
  <TitlesOfParts>
    <vt:vector size="18" baseType="lpstr">
      <vt:lpstr>MS Gothic</vt:lpstr>
      <vt:lpstr>맑은 고딕</vt:lpstr>
      <vt:lpstr>Arial</vt:lpstr>
      <vt:lpstr>Times New Roman</vt:lpstr>
      <vt:lpstr>2_Office 테마</vt:lpstr>
      <vt:lpstr>Document</vt:lpstr>
      <vt:lpstr>PowerPoint 프레젠테이션</vt:lpstr>
      <vt:lpstr>Introduction</vt:lpstr>
      <vt:lpstr>Recap: Wake-up radio procedure</vt:lpstr>
      <vt:lpstr>State mismatch problem in WUR procedure with response frame (1)</vt:lpstr>
      <vt:lpstr>State mismatch problem in WUR procedure with response frame (2)</vt:lpstr>
      <vt:lpstr>Option 1: indication of STA’s state transition to AP</vt:lpstr>
      <vt:lpstr>Option 2: define the STA’s procedure to enter the power save state implicitly</vt:lpstr>
      <vt:lpstr>Option 3: add the procedure for STA decodes the Wake-up packet</vt:lpstr>
      <vt:lpstr>Option 4: transmitting the 802.11 frame  </vt:lpstr>
      <vt:lpstr>Conclusion</vt:lpstr>
      <vt:lpstr>Reference </vt:lpstr>
      <vt:lpstr>Straw poll 1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5월 기고 스토리라인</dc:title>
  <dc:creator>JinsooAhn</dc:creator>
  <cp:lastModifiedBy>홍한슬</cp:lastModifiedBy>
  <cp:revision>612</cp:revision>
  <cp:lastPrinted>2017-07-06T20:18:14Z</cp:lastPrinted>
  <dcterms:created xsi:type="dcterms:W3CDTF">2015-04-24T00:57:35Z</dcterms:created>
  <dcterms:modified xsi:type="dcterms:W3CDTF">2017-07-11T11:01:15Z</dcterms:modified>
</cp:coreProperties>
</file>