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8"/>
  </p:notesMasterIdLst>
  <p:handoutMasterIdLst>
    <p:handoutMasterId r:id="rId9"/>
  </p:handoutMasterIdLst>
  <p:sldIdLst>
    <p:sldId id="500" r:id="rId2"/>
    <p:sldId id="530" r:id="rId3"/>
    <p:sldId id="531" r:id="rId4"/>
    <p:sldId id="532" r:id="rId5"/>
    <p:sldId id="533" r:id="rId6"/>
    <p:sldId id="534"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ey, Thomas J" initials="TJK" lastIdx="1" clrIdx="0"/>
  <p:cmAuthor id="1" name="Park, Minyoung" initials="PM" lastIdx="1" clrIdx="1">
    <p:extLst>
      <p:ext uri="{19B8F6BF-5375-455C-9EA6-DF929625EA0E}">
        <p15:presenceInfo xmlns:p15="http://schemas.microsoft.com/office/powerpoint/2012/main" userId="S-1-5-21-725345543-602162358-527237240-605730" providerId="AD"/>
      </p:ext>
    </p:extLst>
  </p:cmAuthor>
  <p:cmAuthor id="2" name="Huang, Po-kai" initials="HP" lastIdx="5" clrIdx="2">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99FF"/>
    <a:srgbClr val="FF0000"/>
    <a:srgbClr val="00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974" autoAdjust="0"/>
    <p:restoredTop sz="90216" autoAdjust="0"/>
  </p:normalViewPr>
  <p:slideViewPr>
    <p:cSldViewPr>
      <p:cViewPr varScale="1">
        <p:scale>
          <a:sx n="70" d="100"/>
          <a:sy n="70" d="100"/>
        </p:scale>
        <p:origin x="82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62"/>
    </p:cViewPr>
  </p:sorterViewPr>
  <p:notesViewPr>
    <p:cSldViewPr>
      <p:cViewPr varScale="1">
        <p:scale>
          <a:sx n="57" d="100"/>
          <a:sy n="57" d="100"/>
        </p:scale>
        <p:origin x="-2838"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5633639" y="8982075"/>
            <a:ext cx="6846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smtClean="0"/>
              <a:t>Wu </a:t>
            </a:r>
            <a:r>
              <a:rPr lang="en-US" altLang="ko-KR" dirty="0" err="1" smtClean="0"/>
              <a:t>Tianyu</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696445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135462" y="8985250"/>
            <a:ext cx="11462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smtClean="0"/>
              <a:t>Wu </a:t>
            </a:r>
            <a:r>
              <a:rPr lang="en-US" altLang="ko-KR" dirty="0" err="1" smtClean="0"/>
              <a:t>Tianyu</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533690517"/>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smtClean="0">
                <a:ea typeface="굴림" pitchFamily="34" charset="-127"/>
              </a:rPr>
              <a:t>Page </a:t>
            </a:r>
            <a:fld id="{CBA724C8-E5A7-4639-BAE9-F1E5F0880C97}" type="slidenum">
              <a:rPr lang="en-US" altLang="ko-KR" smtClean="0">
                <a:ea typeface="굴림" pitchFamily="34" charset="-127"/>
              </a:rPr>
              <a:pPr/>
              <a:t>1</a:t>
            </a:fld>
            <a:endParaRPr lang="en-US" altLang="ko-KR"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dirty="0" smtClean="0">
              <a:cs typeface="Arial" pitchFamily="34" charset="0"/>
            </a:endParaRPr>
          </a:p>
        </p:txBody>
      </p:sp>
    </p:spTree>
    <p:extLst>
      <p:ext uri="{BB962C8B-B14F-4D97-AF65-F5344CB8AC3E}">
        <p14:creationId xmlns:p14="http://schemas.microsoft.com/office/powerpoint/2010/main" val="365494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61070" y="6475413"/>
            <a:ext cx="1115690"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WUR Submission</a:t>
            </a:r>
            <a:endParaRPr lang="en-US" altLang="ko-KR" dirty="0">
              <a:ea typeface="굴림" charset="-127"/>
            </a:endParaRP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바닥글 개체 틀 2"/>
          <p:cNvSpPr>
            <a:spLocks noGrp="1"/>
          </p:cNvSpPr>
          <p:nvPr>
            <p:ph type="ftr" sz="quarter" idx="11"/>
          </p:nvPr>
        </p:nvSpPr>
        <p:spPr>
          <a:xfrm>
            <a:off x="6913484" y="6477000"/>
            <a:ext cx="1649491" cy="184666"/>
          </a:xfrm>
        </p:spPr>
        <p:txBody>
          <a:bodyPr/>
          <a:lstStyle>
            <a:lvl1pPr>
              <a:defRPr/>
            </a:lvl1pPr>
          </a:lstStyle>
          <a:p>
            <a:r>
              <a:rPr lang="en-US" altLang="ko-KR" dirty="0" smtClean="0"/>
              <a:t>Po-Kai Huang et al. (Intel)</a:t>
            </a:r>
            <a:endParaRPr lang="en-US" altLang="ko-KR" dirty="0"/>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marL="1143000" indent="-228600">
              <a:buClrTx/>
              <a:buFont typeface="Wingdings" pitchFamily="2" charset="2"/>
              <a:buChar char="Ø"/>
              <a:defRPr baseline="0"/>
            </a:lvl4pPr>
            <a:lvl5pPr marL="2057400" indent="-228600">
              <a:buClr>
                <a:srgbClr val="0070C0"/>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Copyright@2012, Intel Corporation. All rights reserved. </a:t>
            </a:r>
            <a:endParaRPr lang="en-US" sz="1200" dirty="0">
              <a:solidFill>
                <a:schemeClr val="bg1"/>
              </a:solidFill>
              <a:latin typeface="Neo Sans Intel" pitchFamily="34" charset="0"/>
            </a:endParaRPr>
          </a:p>
        </p:txBody>
      </p:sp>
      <p:sp>
        <p:nvSpPr>
          <p:cNvPr id="6" name="TextBox 5"/>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7" name="TextBox 6"/>
          <p:cNvSpPr txBox="1"/>
          <p:nvPr/>
        </p:nvSpPr>
        <p:spPr>
          <a:xfrm>
            <a:off x="7239000" y="6400800"/>
            <a:ext cx="1342132" cy="328296"/>
          </a:xfrm>
          <a:prstGeom prst="rect">
            <a:avLst/>
          </a:prstGeom>
          <a:noFill/>
        </p:spPr>
        <p:txBody>
          <a:bodyPr wrap="square" lIns="98060" tIns="49030" rIns="98060" bIns="49030" rtlCol="0">
            <a:spAutoFit/>
          </a:bodyPr>
          <a:lstStyle/>
          <a:p>
            <a:r>
              <a:rPr lang="en-US" sz="1500" b="1" dirty="0" smtClean="0">
                <a:solidFill>
                  <a:schemeClr val="bg1"/>
                </a:solidFill>
                <a:latin typeface="Neo Sans Intel" pitchFamily="34" charset="0"/>
              </a:rPr>
              <a:t>Intel</a:t>
            </a:r>
            <a:r>
              <a:rPr lang="en-US" sz="1500" b="1" baseline="0" dirty="0" smtClean="0">
                <a:solidFill>
                  <a:schemeClr val="bg1"/>
                </a:solidFill>
                <a:latin typeface="Neo Sans Intel" pitchFamily="34" charset="0"/>
              </a:rPr>
              <a:t> Labs</a:t>
            </a:r>
            <a:endParaRPr lang="en-US" sz="1500" b="1" dirty="0" smtClean="0">
              <a:solidFill>
                <a:schemeClr val="bg1"/>
              </a:solidFill>
              <a:latin typeface="Neo Sans Intel" pitchFamily="34" charset="0"/>
            </a:endParaRPr>
          </a:p>
        </p:txBody>
      </p:sp>
      <p:sp>
        <p:nvSpPr>
          <p:cNvPr id="10"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Wireless Communication Lab, Intel Labs</a:t>
            </a:r>
            <a:endParaRPr lang="en-US" sz="1200" dirty="0">
              <a:solidFill>
                <a:schemeClr val="bg1"/>
              </a:solidFill>
              <a:latin typeface="Neo Sans Intel" pitchFamily="34" charset="0"/>
            </a:endParaRPr>
          </a:p>
        </p:txBody>
      </p:sp>
      <p:sp>
        <p:nvSpPr>
          <p:cNvPr id="11" name="TextBox 10"/>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12" name="TextBox 11"/>
          <p:cNvSpPr txBox="1"/>
          <p:nvPr/>
        </p:nvSpPr>
        <p:spPr>
          <a:xfrm>
            <a:off x="7086600" y="6498116"/>
            <a:ext cx="1447800" cy="283684"/>
          </a:xfrm>
          <a:prstGeom prst="rect">
            <a:avLst/>
          </a:prstGeom>
          <a:noFill/>
        </p:spPr>
        <p:txBody>
          <a:bodyPr wrap="square" lIns="98060" tIns="49030" rIns="98060" bIns="49030" rtlCol="0">
            <a:spAutoFit/>
          </a:bodyPr>
          <a:lstStyle/>
          <a:p>
            <a:r>
              <a:rPr lang="en-US" sz="1200" b="1" dirty="0" smtClean="0">
                <a:solidFill>
                  <a:schemeClr val="bg1"/>
                </a:solidFill>
                <a:latin typeface="Neo Sans Intel" pitchFamily="34" charset="0"/>
              </a:rPr>
              <a:t>Intel Confidential</a:t>
            </a:r>
          </a:p>
        </p:txBody>
      </p:sp>
      <p:sp>
        <p:nvSpPr>
          <p:cNvPr id="13" name="Rectangle 9"/>
          <p:cNvSpPr>
            <a:spLocks noChangeArrowheads="1"/>
          </p:cNvSpPr>
          <p:nvPr userDrawn="1"/>
        </p:nvSpPr>
        <p:spPr bwMode="auto">
          <a:xfrm>
            <a:off x="685800" y="6475413"/>
            <a:ext cx="1115690" cy="184666"/>
          </a:xfrm>
          <a:prstGeom prst="rect">
            <a:avLst/>
          </a:prstGeom>
          <a:noFill/>
          <a:ln w="9525">
            <a:noFill/>
            <a:miter lim="800000"/>
            <a:headEnd/>
            <a:tailEnd/>
          </a:ln>
          <a:effectLst/>
        </p:spPr>
        <p:txBody>
          <a:bodyPr wrap="none" lIns="0" tIns="0" rIns="0" bIns="0">
            <a:spAutoFit/>
          </a:bodyPr>
          <a:lstStyle/>
          <a:p>
            <a:pPr>
              <a:defRPr/>
            </a:pPr>
            <a:r>
              <a:rPr lang="en-US" altLang="ko-KR" baseline="0" dirty="0" smtClean="0">
                <a:ea typeface="굴림" charset="-127"/>
              </a:rPr>
              <a:t>WUR </a:t>
            </a:r>
            <a:r>
              <a:rPr lang="en-US" altLang="ko-KR" dirty="0" smtClean="0">
                <a:ea typeface="굴림" charset="-127"/>
              </a:rPr>
              <a:t>Submission</a:t>
            </a:r>
            <a:endParaRPr lang="en-US" altLang="ko-KR" dirty="0">
              <a:ea typeface="굴림" charset="-127"/>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5" name="바닥글 개체 틀 2"/>
          <p:cNvSpPr>
            <a:spLocks noGrp="1"/>
          </p:cNvSpPr>
          <p:nvPr>
            <p:ph type="ftr" sz="quarter" idx="11"/>
          </p:nvPr>
        </p:nvSpPr>
        <p:spPr>
          <a:xfrm>
            <a:off x="8279243" y="6477000"/>
            <a:ext cx="283732" cy="184666"/>
          </a:xfrm>
        </p:spPr>
        <p:txBody>
          <a:bodyPr/>
          <a:lstStyle>
            <a:lvl1pPr>
              <a:defRPr/>
            </a:lvl1pPr>
          </a:lstStyle>
          <a:p>
            <a:r>
              <a:rPr lang="en-US" altLang="ko-KR" dirty="0" smtClean="0"/>
              <a:t>Intel</a:t>
            </a:r>
            <a:endParaRPr lang="en-US" altLang="ko-KR" dirty="0"/>
          </a:p>
        </p:txBody>
      </p:sp>
      <p:sp>
        <p:nvSpPr>
          <p:cNvPr id="16" name="슬라이드 번호 개체 틀 3"/>
          <p:cNvSpPr>
            <a:spLocks noGrp="1"/>
          </p:cNvSpPr>
          <p:nvPr>
            <p:ph type="sldNum" sz="quarter" idx="12"/>
          </p:nvPr>
        </p:nvSpPr>
        <p:spPr>
          <a:xfrm>
            <a:off x="4344988" y="6475413"/>
            <a:ext cx="530225" cy="182562"/>
          </a:xfrm>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18" name="Line 8"/>
          <p:cNvSpPr>
            <a:spLocks noChangeShapeType="1"/>
          </p:cNvSpPr>
          <p:nvPr userDrawn="1"/>
        </p:nvSpPr>
        <p:spPr bwMode="auto">
          <a:xfrm>
            <a:off x="685800" y="429399"/>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9" name="Rectangle 7"/>
          <p:cNvSpPr>
            <a:spLocks noChangeArrowheads="1"/>
          </p:cNvSpPr>
          <p:nvPr userDrawn="1"/>
        </p:nvSpPr>
        <p:spPr bwMode="auto">
          <a:xfrm>
            <a:off x="6015872" y="210234"/>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a:t>
            </a:r>
            <a:r>
              <a:rPr lang="en-US" sz="1400" dirty="0" smtClean="0">
                <a:latin typeface="Times New Roman" pitchFamily="18" charset="0"/>
                <a:ea typeface="굴림" pitchFamily="34" charset="-127"/>
              </a:rPr>
              <a:t>802.11-17/1008r0</a:t>
            </a:r>
            <a:endParaRPr lang="en-US" altLang="ko-KR" sz="1400" b="1" dirty="0">
              <a:ea typeface="굴림" pitchFamily="34" charset="-127"/>
            </a:endParaRPr>
          </a:p>
        </p:txBody>
      </p:sp>
      <p:sp>
        <p:nvSpPr>
          <p:cNvPr id="17" name="Rectangle 7"/>
          <p:cNvSpPr>
            <a:spLocks noChangeArrowheads="1"/>
          </p:cNvSpPr>
          <p:nvPr userDrawn="1"/>
        </p:nvSpPr>
        <p:spPr bwMode="auto">
          <a:xfrm>
            <a:off x="716256" y="199810"/>
            <a:ext cx="703719" cy="215444"/>
          </a:xfrm>
          <a:prstGeom prst="rect">
            <a:avLst/>
          </a:prstGeom>
          <a:noFill/>
          <a:ln w="9525">
            <a:noFill/>
            <a:miter lim="800000"/>
            <a:headEnd/>
            <a:tailEnd/>
          </a:ln>
          <a:effectLst/>
        </p:spPr>
        <p:txBody>
          <a:bodyPr wrap="none" lIns="0" tIns="0" rIns="0" bIns="0" anchor="b">
            <a:spAutoFit/>
          </a:bodyPr>
          <a:lstStyle/>
          <a:p>
            <a:pPr marL="0" lvl="3" algn="r"/>
            <a:r>
              <a:rPr lang="en-US" sz="1400" dirty="0" smtClean="0">
                <a:latin typeface="Times New Roman" pitchFamily="18" charset="0"/>
                <a:ea typeface="굴림" pitchFamily="34" charset="-127"/>
              </a:rPr>
              <a:t>July 2017</a:t>
            </a:r>
            <a:endParaRPr lang="en-US" altLang="ko-KR" sz="1400" b="1" dirty="0">
              <a:ea typeface="굴림" pitchFamily="34" charset="-127"/>
            </a:endParaRPr>
          </a:p>
        </p:txBody>
      </p:sp>
    </p:spTree>
    <p:extLst>
      <p:ext uri="{BB962C8B-B14F-4D97-AF65-F5344CB8AC3E}">
        <p14:creationId xmlns:p14="http://schemas.microsoft.com/office/powerpoint/2010/main" val="416064900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2" name="바닥글 개체 틀 2"/>
          <p:cNvSpPr>
            <a:spLocks noGrp="1"/>
          </p:cNvSpPr>
          <p:nvPr>
            <p:ph type="ftr" sz="quarter" idx="3"/>
          </p:nvPr>
        </p:nvSpPr>
        <p:spPr bwMode="auto">
          <a:xfrm>
            <a:off x="6913484" y="6477000"/>
            <a:ext cx="1649491" cy="184666"/>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Po-Kai Huang et al. (Intel)</a:t>
            </a:r>
            <a:endParaRPr lang="en-US" altLang="ko-KR" dirty="0"/>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Rectangle 7"/>
          <p:cNvSpPr>
            <a:spLocks noChangeArrowheads="1"/>
          </p:cNvSpPr>
          <p:nvPr userDrawn="1"/>
        </p:nvSpPr>
        <p:spPr bwMode="auto">
          <a:xfrm>
            <a:off x="5869730" y="394156"/>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a:t>
            </a:r>
            <a:r>
              <a:rPr lang="en-US" sz="1400" dirty="0" smtClean="0">
                <a:latin typeface="Times New Roman" pitchFamily="18" charset="0"/>
                <a:ea typeface="굴림" pitchFamily="34" charset="-127"/>
              </a:rPr>
              <a:t>802.11-17/1008r0</a:t>
            </a:r>
            <a:endParaRPr lang="en-US" altLang="ko-KR" sz="1400" b="1" dirty="0">
              <a:ea typeface="굴림" pitchFamily="34" charset="-127"/>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 name="Rectangle 7"/>
          <p:cNvSpPr>
            <a:spLocks noChangeArrowheads="1"/>
          </p:cNvSpPr>
          <p:nvPr userDrawn="1"/>
        </p:nvSpPr>
        <p:spPr bwMode="auto">
          <a:xfrm>
            <a:off x="304800" y="394156"/>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July 2017</a:t>
            </a:r>
            <a:endParaRPr lang="en-US" altLang="ko-KR" sz="1400" b="1" dirty="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슬라이드 번호 개체 틀 6"/>
          <p:cNvSpPr>
            <a:spLocks noGrp="1"/>
          </p:cNvSpPr>
          <p:nvPr>
            <p:ph type="sldNum" sz="quarter" idx="12"/>
          </p:nvPr>
        </p:nvSpPr>
        <p:spPr>
          <a:noFill/>
        </p:spPr>
        <p:txBody>
          <a:bodyPr/>
          <a:lstStyle/>
          <a:p>
            <a:r>
              <a:rPr lang="en-US" altLang="ko-KR"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228600" y="838200"/>
            <a:ext cx="8534400" cy="1066800"/>
          </a:xfrm>
          <a:noFill/>
        </p:spPr>
        <p:txBody>
          <a:bodyPr/>
          <a:lstStyle/>
          <a:p>
            <a:r>
              <a:rPr lang="en-US" altLang="ko-KR" sz="2400" dirty="0">
                <a:latin typeface="Times New Roman" pitchFamily="18" charset="0"/>
                <a:ea typeface="굴림" pitchFamily="34" charset="-127"/>
              </a:rPr>
              <a:t>Vendor Specific WUR Frame</a:t>
            </a:r>
            <a:endParaRPr lang="en-US" altLang="ko-KR" sz="2400" dirty="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2667000" y="2057400"/>
            <a:ext cx="39624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2017-07-10</a:t>
            </a:r>
          </a:p>
        </p:txBody>
      </p:sp>
      <p:sp>
        <p:nvSpPr>
          <p:cNvPr id="1032" name="Rectangle 4"/>
          <p:cNvSpPr>
            <a:spLocks noChangeArrowheads="1"/>
          </p:cNvSpPr>
          <p:nvPr/>
        </p:nvSpPr>
        <p:spPr bwMode="auto">
          <a:xfrm>
            <a:off x="533400" y="2514600"/>
            <a:ext cx="7696200" cy="533400"/>
          </a:xfrm>
          <a:prstGeom prst="rect">
            <a:avLst/>
          </a:prstGeom>
          <a:noFill/>
          <a:ln w="9525">
            <a:noFill/>
            <a:miter lim="800000"/>
            <a:headEnd/>
            <a:tailEnd/>
          </a:ln>
        </p:spPr>
        <p:txBody>
          <a:bodyPr lIns="92075" tIns="46038" rIns="92075" bIns="46038"/>
          <a:lstStyle/>
          <a:p>
            <a:pPr marL="342900" indent="-342900">
              <a:spcBef>
                <a:spcPct val="20000"/>
              </a:spcBef>
            </a:pPr>
            <a:endParaRPr lang="en-US" altLang="ko-KR" sz="2000" b="1" dirty="0" smtClean="0">
              <a:ea typeface="굴림" pitchFamily="34" charset="-127"/>
            </a:endParaRPr>
          </a:p>
          <a:p>
            <a:pPr marL="342900" indent="-342900">
              <a:spcBef>
                <a:spcPct val="20000"/>
              </a:spcBef>
            </a:pPr>
            <a:endParaRPr lang="en-US" altLang="ko-KR" sz="2000" b="1" dirty="0">
              <a:ea typeface="굴림" pitchFamily="34" charset="-127"/>
            </a:endParaRPr>
          </a:p>
          <a:p>
            <a:pPr marL="342900" indent="-342900">
              <a:spcBef>
                <a:spcPct val="20000"/>
              </a:spcBef>
            </a:pPr>
            <a:endParaRPr lang="en-US" altLang="ko-KR" sz="2000" dirty="0">
              <a:ea typeface="굴림" pitchFamily="34" charset="-127"/>
            </a:endParaRPr>
          </a:p>
        </p:txBody>
      </p:sp>
      <p:sp>
        <p:nvSpPr>
          <p:cNvPr id="10"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graphicFrame>
        <p:nvGraphicFramePr>
          <p:cNvPr id="9" name="Table 12"/>
          <p:cNvGraphicFramePr>
            <a:graphicFrameLocks noGrp="1"/>
          </p:cNvGraphicFramePr>
          <p:nvPr>
            <p:extLst>
              <p:ext uri="{D42A27DB-BD31-4B8C-83A1-F6EECF244321}">
                <p14:modId xmlns:p14="http://schemas.microsoft.com/office/powerpoint/2010/main" val="1589316516"/>
              </p:ext>
            </p:extLst>
          </p:nvPr>
        </p:nvGraphicFramePr>
        <p:xfrm>
          <a:off x="895350" y="2590800"/>
          <a:ext cx="7334250" cy="1082041"/>
        </p:xfrm>
        <a:graphic>
          <a:graphicData uri="http://schemas.openxmlformats.org/drawingml/2006/table">
            <a:tbl>
              <a:tblPr firstRow="1" bandRow="1">
                <a:tableStyleId>{F5AB1C69-6EDB-4FF4-983F-18BD219EF322}</a:tableStyleId>
              </a:tblPr>
              <a:tblGrid>
                <a:gridCol w="1466850"/>
                <a:gridCol w="1158040"/>
                <a:gridCol w="1621255"/>
                <a:gridCol w="1312445"/>
                <a:gridCol w="1775660"/>
              </a:tblGrid>
              <a:tr h="259081">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algn="ctr"/>
                      <a:r>
                        <a:rPr lang="en-US" sz="1200" dirty="0" smtClean="0"/>
                        <a:t>Po-Kai Huang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Intel</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2200 Mission College Blvd., Santa Clara, CA 95054, </a:t>
                      </a:r>
                      <a:r>
                        <a:rPr lang="en-US" sz="1200" kern="1200" dirty="0">
                          <a:solidFill>
                            <a:srgbClr val="000000"/>
                          </a:solidFill>
                          <a:latin typeface="Times New Roman"/>
                          <a:ea typeface="Times New Roman"/>
                          <a:cs typeface="Arial"/>
                        </a:rPr>
                        <a:t>USA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a:t>
                      </a:r>
                      <a:r>
                        <a:rPr lang="en-US" sz="1200" kern="1200" dirty="0" smtClean="0">
                          <a:solidFill>
                            <a:srgbClr val="000000"/>
                          </a:solidFill>
                          <a:latin typeface="Times New Roman"/>
                          <a:ea typeface="Times New Roman"/>
                          <a:cs typeface="Arial"/>
                        </a:rPr>
                        <a:t>1-408-765-8080</a:t>
                      </a:r>
                      <a:endParaRPr lang="en-US" sz="1200" kern="1200" dirty="0">
                        <a:solidFill>
                          <a:srgbClr val="000000"/>
                        </a:solidFill>
                        <a:latin typeface="Times New Roman"/>
                        <a:ea typeface="Times New Roman"/>
                        <a:cs typeface="Arial"/>
                      </a:endParaRPr>
                    </a:p>
                    <a:p>
                      <a:pPr marL="0" marR="0" algn="ctr">
                        <a:spcBef>
                          <a:spcPts val="0"/>
                        </a:spcBef>
                        <a:spcAft>
                          <a:spcPts val="0"/>
                        </a:spcAft>
                      </a:pPr>
                      <a:r>
                        <a:rPr lang="en-US" sz="1200" kern="1200" dirty="0">
                          <a:solidFill>
                            <a:srgbClr val="000000"/>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po-kai.huang@intel.com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Daniel F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dirty="0"/>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DanielF.Bravo@intel.com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robert.stacey@intel.com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544775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sz="2000" dirty="0" smtClean="0"/>
              <a:t>We have agreed to have unicast/multicast wake-up frame and WUR Beacon</a:t>
            </a:r>
          </a:p>
          <a:p>
            <a:r>
              <a:rPr lang="en-US" sz="2000" dirty="0" smtClean="0"/>
              <a:t>We discuss the need for an vendor specific WUR frame </a:t>
            </a:r>
          </a:p>
          <a:p>
            <a:endParaRPr lang="en-US" sz="2000"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2</a:t>
            </a:fld>
            <a:endParaRPr lang="en-US" altLang="ko-KR"/>
          </a:p>
        </p:txBody>
      </p:sp>
    </p:spTree>
    <p:extLst>
      <p:ext uri="{BB962C8B-B14F-4D97-AF65-F5344CB8AC3E}">
        <p14:creationId xmlns:p14="http://schemas.microsoft.com/office/powerpoint/2010/main" val="3455881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Vendor Specific WUR Frame</a:t>
            </a:r>
            <a:endParaRPr lang="en-US" dirty="0"/>
          </a:p>
        </p:txBody>
      </p:sp>
      <p:sp>
        <p:nvSpPr>
          <p:cNvPr id="3" name="Content Placeholder 2"/>
          <p:cNvSpPr>
            <a:spLocks noGrp="1"/>
          </p:cNvSpPr>
          <p:nvPr>
            <p:ph idx="1"/>
          </p:nvPr>
        </p:nvSpPr>
        <p:spPr/>
        <p:txBody>
          <a:bodyPr/>
          <a:lstStyle/>
          <a:p>
            <a:r>
              <a:rPr lang="en-US" sz="2000" dirty="0" smtClean="0"/>
              <a:t>We expect that only the basic function of WUR, specifically the wake-up operation, is going to be designed in IEEE to meet the timeline of 11ba.</a:t>
            </a:r>
          </a:p>
          <a:p>
            <a:r>
              <a:rPr lang="en-US" sz="2000" dirty="0" smtClean="0"/>
              <a:t>However, we recognize that there could be potential applications of low power WUR for enhancement and other applications, and there is likely to be following WFA program or vendor specific design to fulfil the need.</a:t>
            </a:r>
          </a:p>
          <a:p>
            <a:r>
              <a:rPr lang="en-US" sz="2000" dirty="0" smtClean="0"/>
              <a:t>In the current 802.11 spec, vendor specific public action frame and vendor specific element, etc., are designed for this purpose.</a:t>
            </a:r>
          </a:p>
          <a:p>
            <a:r>
              <a:rPr lang="en-US" sz="2000" dirty="0" smtClean="0"/>
              <a:t>We think it is required to design a container to enable similar purpose in 11ba.</a:t>
            </a:r>
          </a:p>
          <a:p>
            <a:endParaRPr lang="en-US" sz="1600" dirty="0" smtClean="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3</a:t>
            </a:fld>
            <a:endParaRPr lang="en-US" altLang="ko-KR"/>
          </a:p>
        </p:txBody>
      </p:sp>
    </p:spTree>
    <p:extLst>
      <p:ext uri="{BB962C8B-B14F-4D97-AF65-F5344CB8AC3E}">
        <p14:creationId xmlns:p14="http://schemas.microsoft.com/office/powerpoint/2010/main" val="4187311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 for </a:t>
            </a:r>
            <a:r>
              <a:rPr lang="en-US" dirty="0"/>
              <a:t>Vendor Specific WUR Frame</a:t>
            </a:r>
          </a:p>
        </p:txBody>
      </p:sp>
      <p:sp>
        <p:nvSpPr>
          <p:cNvPr id="3" name="Content Placeholder 2"/>
          <p:cNvSpPr>
            <a:spLocks noGrp="1"/>
          </p:cNvSpPr>
          <p:nvPr>
            <p:ph idx="1"/>
          </p:nvPr>
        </p:nvSpPr>
        <p:spPr/>
        <p:txBody>
          <a:bodyPr/>
          <a:lstStyle/>
          <a:p>
            <a:r>
              <a:rPr lang="en-US" sz="2000" dirty="0" smtClean="0"/>
              <a:t>To carry vendor specific content, we think the design shall not be limited to extend unicast/multicast wake-up frame or WUR Beacon</a:t>
            </a:r>
          </a:p>
          <a:p>
            <a:pPr lvl="1"/>
            <a:r>
              <a:rPr lang="en-US" sz="1800" dirty="0" smtClean="0"/>
              <a:t>The new invention may not be related to wake up operation</a:t>
            </a:r>
          </a:p>
          <a:p>
            <a:pPr lvl="1"/>
            <a:r>
              <a:rPr lang="en-US" sz="1800" dirty="0" smtClean="0"/>
              <a:t>The new invention may not related to WUR Beacon transmission</a:t>
            </a:r>
          </a:p>
          <a:p>
            <a:pPr lvl="1"/>
            <a:r>
              <a:rPr lang="en-US" sz="1800" dirty="0" smtClean="0"/>
              <a:t>Overload unicast/multicast wake up frame or WUR Beacon for future extension may increase the overhead due to additional design consideration and possibilities. Note that WUR data rate is expected to be as low as 62.5 kbps. </a:t>
            </a:r>
          </a:p>
          <a:p>
            <a:r>
              <a:rPr lang="en-US" sz="2000" dirty="0" smtClean="0"/>
              <a:t>We propose to define Vendor Specific WUR frame</a:t>
            </a:r>
          </a:p>
          <a:p>
            <a:pPr lvl="1"/>
            <a:r>
              <a:rPr lang="en-US" sz="1800" dirty="0"/>
              <a:t>An entry in type/subtype field can be used for the purpose</a:t>
            </a:r>
          </a:p>
          <a:p>
            <a:pPr lvl="1"/>
            <a:r>
              <a:rPr lang="en-US" sz="1800" dirty="0"/>
              <a:t>The most flexible approach and a frame container is designed for this purpose</a:t>
            </a:r>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4</a:t>
            </a:fld>
            <a:endParaRPr lang="en-US" altLang="ko-KR" dirty="0"/>
          </a:p>
        </p:txBody>
      </p:sp>
    </p:spTree>
    <p:extLst>
      <p:ext uri="{BB962C8B-B14F-4D97-AF65-F5344CB8AC3E}">
        <p14:creationId xmlns:p14="http://schemas.microsoft.com/office/powerpoint/2010/main" val="2045306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for </a:t>
            </a:r>
            <a:r>
              <a:rPr lang="en-US" dirty="0"/>
              <a:t>Vendor Specific WUR Frame</a:t>
            </a:r>
          </a:p>
        </p:txBody>
      </p:sp>
      <p:sp>
        <p:nvSpPr>
          <p:cNvPr id="3" name="Content Placeholder 2"/>
          <p:cNvSpPr>
            <a:spLocks noGrp="1"/>
          </p:cNvSpPr>
          <p:nvPr>
            <p:ph idx="1"/>
          </p:nvPr>
        </p:nvSpPr>
        <p:spPr/>
        <p:txBody>
          <a:bodyPr/>
          <a:lstStyle/>
          <a:p>
            <a:r>
              <a:rPr lang="en-US" sz="1800" dirty="0" smtClean="0"/>
              <a:t>We understand that the discussion of unicast/multicast WUR frame and WUR Beacon frame format is ongoing</a:t>
            </a:r>
          </a:p>
          <a:p>
            <a:pPr lvl="1"/>
            <a:r>
              <a:rPr lang="en-US" sz="1600" dirty="0"/>
              <a:t>Alignment with the </a:t>
            </a:r>
            <a:r>
              <a:rPr lang="en-US" sz="1600" dirty="0" smtClean="0"/>
              <a:t>design can be done</a:t>
            </a:r>
          </a:p>
          <a:p>
            <a:pPr lvl="1"/>
            <a:r>
              <a:rPr lang="en-US" sz="1600" dirty="0" smtClean="0"/>
              <a:t>Similar </a:t>
            </a:r>
            <a:r>
              <a:rPr lang="en-US" sz="1600" dirty="0"/>
              <a:t>ideas or format maybe reused</a:t>
            </a:r>
          </a:p>
          <a:p>
            <a:r>
              <a:rPr lang="en-US" sz="1800" dirty="0" smtClean="0"/>
              <a:t>For now, we only identify some basic element below</a:t>
            </a:r>
          </a:p>
          <a:p>
            <a:pPr lvl="1"/>
            <a:r>
              <a:rPr lang="en-US" sz="1600" dirty="0" smtClean="0"/>
              <a:t>Way to identify the specific vendor</a:t>
            </a:r>
          </a:p>
          <a:p>
            <a:pPr lvl="2"/>
            <a:r>
              <a:rPr lang="en-US" sz="1400" dirty="0"/>
              <a:t>Similar requirement </a:t>
            </a:r>
            <a:r>
              <a:rPr lang="en-US" sz="1400" dirty="0" smtClean="0"/>
              <a:t>of identifying the transmitter for other WUR frames</a:t>
            </a:r>
          </a:p>
          <a:p>
            <a:pPr lvl="1"/>
            <a:r>
              <a:rPr lang="en-US" sz="1600" dirty="0" smtClean="0"/>
              <a:t>Way to validate the frame</a:t>
            </a:r>
          </a:p>
          <a:p>
            <a:pPr lvl="2"/>
            <a:r>
              <a:rPr lang="en-US" sz="1400" dirty="0" smtClean="0"/>
              <a:t>Similar requirement for other WUR frames</a:t>
            </a:r>
          </a:p>
          <a:p>
            <a:pPr lvl="1"/>
            <a:r>
              <a:rPr lang="en-US" sz="1600" dirty="0" smtClean="0"/>
              <a:t>Way to limit the length</a:t>
            </a:r>
          </a:p>
          <a:p>
            <a:pPr lvl="2"/>
            <a:r>
              <a:rPr lang="en-US" sz="1400" dirty="0"/>
              <a:t>May only allow several predefined length and have indication for it</a:t>
            </a:r>
          </a:p>
          <a:p>
            <a:r>
              <a:rPr lang="en-US" dirty="0" smtClean="0"/>
              <a:t>An example is shown below</a:t>
            </a:r>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5</a:t>
            </a:fld>
            <a:endParaRPr lang="en-US" altLang="ko-KR" dirty="0"/>
          </a:p>
        </p:txBody>
      </p:sp>
      <p:graphicFrame>
        <p:nvGraphicFramePr>
          <p:cNvPr id="7" name="Table 6"/>
          <p:cNvGraphicFramePr>
            <a:graphicFrameLocks noGrp="1"/>
          </p:cNvGraphicFramePr>
          <p:nvPr>
            <p:extLst/>
          </p:nvPr>
        </p:nvGraphicFramePr>
        <p:xfrm>
          <a:off x="1296988" y="5486400"/>
          <a:ext cx="6096000" cy="59436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en-US" sz="1100" dirty="0" smtClean="0"/>
                        <a:t>Type</a:t>
                      </a:r>
                      <a:endParaRPr lang="en-US" sz="1100" dirty="0"/>
                    </a:p>
                  </a:txBody>
                  <a:tcPr/>
                </a:tc>
                <a:tc>
                  <a:txBody>
                    <a:bodyPr/>
                    <a:lstStyle/>
                    <a:p>
                      <a:r>
                        <a:rPr lang="en-US" sz="1100" dirty="0" smtClean="0"/>
                        <a:t>Vendor ID</a:t>
                      </a:r>
                      <a:endParaRPr lang="en-US" sz="1100" dirty="0"/>
                    </a:p>
                  </a:txBody>
                  <a:tcPr/>
                </a:tc>
                <a:tc>
                  <a:txBody>
                    <a:bodyPr/>
                    <a:lstStyle/>
                    <a:p>
                      <a:r>
                        <a:rPr lang="en-US" sz="1100" dirty="0" smtClean="0"/>
                        <a:t>Length</a:t>
                      </a:r>
                      <a:endParaRPr lang="en-US" sz="1100" dirty="0"/>
                    </a:p>
                  </a:txBody>
                  <a:tcPr/>
                </a:tc>
                <a:tc>
                  <a:txBody>
                    <a:bodyPr/>
                    <a:lstStyle/>
                    <a:p>
                      <a:r>
                        <a:rPr lang="en-US" sz="1100" dirty="0" smtClean="0"/>
                        <a:t>Vendor specific content</a:t>
                      </a:r>
                      <a:endParaRPr lang="en-US" sz="1100" dirty="0"/>
                    </a:p>
                  </a:txBody>
                  <a:tcPr/>
                </a:tc>
                <a:tc>
                  <a:txBody>
                    <a:bodyPr/>
                    <a:lstStyle/>
                    <a:p>
                      <a:r>
                        <a:rPr lang="en-US" sz="1100" dirty="0" smtClean="0"/>
                        <a:t>FCS</a:t>
                      </a:r>
                      <a:endParaRPr lang="en-US" sz="1100" dirty="0"/>
                    </a:p>
                  </a:txBody>
                  <a:tcPr/>
                </a:tc>
              </a:tr>
            </a:tbl>
          </a:graphicData>
        </a:graphic>
      </p:graphicFrame>
    </p:spTree>
    <p:extLst>
      <p:ext uri="{BB962C8B-B14F-4D97-AF65-F5344CB8AC3E}">
        <p14:creationId xmlns:p14="http://schemas.microsoft.com/office/powerpoint/2010/main" val="586647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We propose to define a vendor specific WUR Frame</a:t>
            </a:r>
          </a:p>
          <a:p>
            <a:pPr lvl="1"/>
            <a:r>
              <a:rPr lang="en-US" dirty="0" smtClean="0"/>
              <a:t>Have a specific entry in the type/subtype field for this purpose</a:t>
            </a:r>
          </a:p>
          <a:p>
            <a:pPr lvl="1"/>
            <a:r>
              <a:rPr lang="en-US" dirty="0" smtClean="0"/>
              <a:t>Enable future invention in WFA</a:t>
            </a:r>
          </a:p>
          <a:p>
            <a:pPr lvl="1"/>
            <a:r>
              <a:rPr lang="en-US" dirty="0" smtClean="0"/>
              <a:t>Enable further invention for specific vendor</a:t>
            </a:r>
            <a:endParaRPr lang="en-US"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6</a:t>
            </a:fld>
            <a:endParaRPr lang="en-US" altLang="ko-KR" dirty="0"/>
          </a:p>
        </p:txBody>
      </p:sp>
    </p:spTree>
    <p:extLst>
      <p:ext uri="{BB962C8B-B14F-4D97-AF65-F5344CB8AC3E}">
        <p14:creationId xmlns:p14="http://schemas.microsoft.com/office/powerpoint/2010/main" val="643091160"/>
      </p:ext>
    </p:extLst>
  </p:cSld>
  <p:clrMapOvr>
    <a:masterClrMapping/>
  </p:clrMapOvr>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91041</TotalTime>
  <Words>459</Words>
  <Application>Microsoft Office PowerPoint</Application>
  <PresentationFormat>On-screen Show (4:3)</PresentationFormat>
  <Paragraphs>72</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굴림</vt:lpstr>
      <vt:lpstr>맑은 고딕</vt:lpstr>
      <vt:lpstr>Neo Sans Intel</vt:lpstr>
      <vt:lpstr>Arial</vt:lpstr>
      <vt:lpstr>Times New Roman</vt:lpstr>
      <vt:lpstr>Verdana</vt:lpstr>
      <vt:lpstr>Wingdings</vt:lpstr>
      <vt:lpstr>1_802.11-09/0091r0</vt:lpstr>
      <vt:lpstr>Vendor Specific WUR Frame</vt:lpstr>
      <vt:lpstr>Abstract</vt:lpstr>
      <vt:lpstr>Need for Vendor Specific WUR Frame</vt:lpstr>
      <vt:lpstr>Consideration for Vendor Specific WUR Frame</vt:lpstr>
      <vt:lpstr>Content for Vendor Specific WUR Frame</vt:lpstr>
      <vt:lpstr>Conclusion</vt:lpstr>
    </vt:vector>
  </TitlesOfParts>
  <Company>Ralink Technology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lastModifiedBy>Huang, Po-kai</cp:lastModifiedBy>
  <cp:revision>1982</cp:revision>
  <cp:lastPrinted>1998-02-10T13:28:06Z</cp:lastPrinted>
  <dcterms:created xsi:type="dcterms:W3CDTF">2008-03-19T13:28:15Z</dcterms:created>
  <dcterms:modified xsi:type="dcterms:W3CDTF">2017-07-06T18:11:23Z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(2)ndN2+f5+H6Oa5Ar6D/fsOfPwynaVO7upP6OyTHHzJNNJ6YE2CI08GRTvxADfg3gt9clyY7QWBNGbcPtbIW/Trq/DozI3VVpEtZc96UFleYLRn2MmKawXIEWzEndtJa+EpVDyytG95bl8a5hTd8CwwoNR9UQ02xfE78py3qFcwykDEG6koFCxfghDuWfrLgpV147Wb92kMu6P33SZzddT2u5lHz2uwBiv1xqYHuSRbizqUUtT</vt:lpwstr>
  </property>
  <property fmtid="{D5CDD505-2E9C-101B-9397-08002B2CF9AE}" pid="3" name="_ms_pID_725343_00">
    <vt:lpwstr>_</vt:lpwstr>
  </property>
  <property fmtid="{D5CDD505-2E9C-101B-9397-08002B2CF9AE}" pid="4" name="_ms_pID_7253431">
    <vt:lpwstr>SVOhp3CcbsvUPftqRfyd9hf1MX8ttnii9h4oUA3y+YsBEiqebmBsp+QHmGWYbHNQCwkcYzo0ZzwwD18U3jHtGKQaCzzy1EeUZzBV3hkYPqQtFUuW402uNFa8Hay1DLMwnkCZWQ6RddTeuPYijTrh911Cu6rs/DIj1/AZeg==</vt:lpwstr>
  </property>
  <property fmtid="{D5CDD505-2E9C-101B-9397-08002B2CF9AE}" pid="5" name="_ms_pID_7253431_00">
    <vt:lpwstr>_</vt:lpwstr>
  </property>
  <property fmtid="{D5CDD505-2E9C-101B-9397-08002B2CF9AE}" pid="6" name="sflag">
    <vt:lpwstr>1373896797</vt:lpwstr>
  </property>
</Properties>
</file>