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0" r:id="rId1"/>
  </p:sldMasterIdLst>
  <p:notesMasterIdLst>
    <p:notesMasterId r:id="rId18"/>
  </p:notesMasterIdLst>
  <p:handoutMasterIdLst>
    <p:handoutMasterId r:id="rId19"/>
  </p:handoutMasterIdLst>
  <p:sldIdLst>
    <p:sldId id="370" r:id="rId2"/>
    <p:sldId id="436" r:id="rId3"/>
    <p:sldId id="455" r:id="rId4"/>
    <p:sldId id="463" r:id="rId5"/>
    <p:sldId id="468" r:id="rId6"/>
    <p:sldId id="457" r:id="rId7"/>
    <p:sldId id="458" r:id="rId8"/>
    <p:sldId id="471" r:id="rId9"/>
    <p:sldId id="465" r:id="rId10"/>
    <p:sldId id="459" r:id="rId11"/>
    <p:sldId id="464" r:id="rId12"/>
    <p:sldId id="467" r:id="rId13"/>
    <p:sldId id="469" r:id="rId14"/>
    <p:sldId id="462" r:id="rId15"/>
    <p:sldId id="466" r:id="rId16"/>
    <p:sldId id="470" r:id="rId17"/>
  </p:sldIdLst>
  <p:sldSz cx="12192000" cy="6858000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FF0000"/>
    <a:srgbClr val="2F05E1"/>
    <a:srgbClr val="66CCFF"/>
    <a:srgbClr val="99CC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330" autoAdjust="0"/>
    <p:restoredTop sz="88136" autoAdjust="0"/>
  </p:normalViewPr>
  <p:slideViewPr>
    <p:cSldViewPr>
      <p:cViewPr varScale="1">
        <p:scale>
          <a:sx n="65" d="100"/>
          <a:sy n="65" d="100"/>
        </p:scale>
        <p:origin x="1038" y="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02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ea typeface="+mn-ea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100C35B6-0FBF-4896-BFA6-AD17EBE8DD6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410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9652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ea typeface="+mn-ea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ea typeface="+mn-ea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pPr>
              <a:defRPr/>
            </a:pPr>
            <a:r>
              <a:rPr lang="en-US" altLang="zh-CN"/>
              <a:t>Page </a:t>
            </a:r>
            <a:fld id="{C56FB66B-A4AC-44E8-A56C-03079277F03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mtClean="0"/>
              <a:t>Submission</a:t>
            </a:r>
          </a:p>
        </p:txBody>
      </p:sp>
      <p:sp>
        <p:nvSpPr>
          <p:cNvPr id="3081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3796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81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8199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9A33B0A-A4A5-40D7-A321-3E6D6E9FD043}" type="slidenum">
              <a:rPr lang="en-US" altLang="zh-CN" smtClean="0"/>
              <a:pPr>
                <a:spcBef>
                  <a:spcPct val="0"/>
                </a:spcBef>
              </a:pPr>
              <a:t>2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0354513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384175" y="701675"/>
            <a:ext cx="6165850" cy="3468688"/>
          </a:xfrm>
          <a:ln/>
        </p:spPr>
      </p:sp>
      <p:sp>
        <p:nvSpPr>
          <p:cNvPr id="102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10247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zh-CN" smtClean="0"/>
              <a:t>Page </a:t>
            </a:r>
            <a:fld id="{104B9337-C304-4A79-BF14-88357E60AC27}" type="slidenum">
              <a:rPr lang="en-US" altLang="zh-CN" smtClean="0"/>
              <a:pPr>
                <a:spcBef>
                  <a:spcPct val="0"/>
                </a:spcBef>
              </a:pPr>
              <a:t>3</a:t>
            </a:fld>
            <a:endParaRPr lang="en-US" altLang="zh-CN" smtClean="0"/>
          </a:p>
        </p:txBody>
      </p:sp>
    </p:spTree>
    <p:extLst>
      <p:ext uri="{BB962C8B-B14F-4D97-AF65-F5344CB8AC3E}">
        <p14:creationId xmlns:p14="http://schemas.microsoft.com/office/powerpoint/2010/main" val="1347816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 userDrawn="1"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031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1084363"/>
      </p:ext>
    </p:extLst>
  </p:cSld>
  <p:clrMapOvr>
    <a:masterClrMapping/>
  </p:clrMapOvr>
  <p:hf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8310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765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10972800" cy="80803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156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685800"/>
            <a:ext cx="4011084" cy="7493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685801"/>
            <a:ext cx="6815667" cy="5440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6429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01108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48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85800"/>
            <a:ext cx="2590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5692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7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0" y="685800"/>
            <a:ext cx="11074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0" y="1828800"/>
            <a:ext cx="11074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text styles</a:t>
            </a:r>
          </a:p>
          <a:p>
            <a:pPr lvl="1"/>
            <a:r>
              <a:rPr lang="en-US" altLang="zh-CN" dirty="0" smtClean="0"/>
              <a:t>Second level</a:t>
            </a:r>
          </a:p>
          <a:p>
            <a:pPr lvl="2"/>
            <a:r>
              <a:rPr lang="en-US" altLang="zh-CN" dirty="0" smtClean="0"/>
              <a:t>Third level</a:t>
            </a:r>
          </a:p>
          <a:p>
            <a:pPr lvl="3"/>
            <a:r>
              <a:rPr lang="en-US" altLang="zh-CN" dirty="0" smtClean="0"/>
              <a:t>Fourth level</a:t>
            </a:r>
          </a:p>
          <a:p>
            <a:pPr lvl="4"/>
            <a:r>
              <a:rPr lang="en-US" altLang="zh-CN" dirty="0" smtClean="0"/>
              <a:t>Fifth level</a:t>
            </a:r>
          </a:p>
        </p:txBody>
      </p:sp>
      <p:sp>
        <p:nvSpPr>
          <p:cNvPr id="1028" name="Line 8"/>
          <p:cNvSpPr>
            <a:spLocks noChangeShapeType="1"/>
          </p:cNvSpPr>
          <p:nvPr/>
        </p:nvSpPr>
        <p:spPr bwMode="auto">
          <a:xfrm>
            <a:off x="508000" y="6096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031" name="Rectangle 9"/>
          <p:cNvSpPr>
            <a:spLocks noChangeArrowheads="1"/>
          </p:cNvSpPr>
          <p:nvPr userDrawn="1"/>
        </p:nvSpPr>
        <p:spPr bwMode="auto">
          <a:xfrm>
            <a:off x="508000" y="6475413"/>
            <a:ext cx="718145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Submission</a:t>
            </a:r>
          </a:p>
        </p:txBody>
      </p:sp>
      <p:sp>
        <p:nvSpPr>
          <p:cNvPr id="1030" name="Line 10"/>
          <p:cNvSpPr>
            <a:spLocks noChangeShapeType="1"/>
          </p:cNvSpPr>
          <p:nvPr/>
        </p:nvSpPr>
        <p:spPr bwMode="auto">
          <a:xfrm>
            <a:off x="508000" y="6477000"/>
            <a:ext cx="1107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sz="1200">
              <a:latin typeface="+mj-lt"/>
            </a:endParaRPr>
          </a:p>
        </p:txBody>
      </p:sp>
      <p:sp>
        <p:nvSpPr>
          <p:cNvPr id="11" name="Rectangle 9"/>
          <p:cNvSpPr>
            <a:spLocks noChangeArrowheads="1"/>
          </p:cNvSpPr>
          <p:nvPr userDrawn="1"/>
        </p:nvSpPr>
        <p:spPr bwMode="auto">
          <a:xfrm>
            <a:off x="8839200" y="6483350"/>
            <a:ext cx="208069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ko-KR" sz="1200" dirty="0" smtClean="0">
                <a:latin typeface="+mj-lt"/>
              </a:rPr>
              <a:t>Markus</a:t>
            </a:r>
            <a:r>
              <a:rPr lang="en-US" altLang="ko-KR" sz="1200" baseline="0" dirty="0" smtClean="0">
                <a:latin typeface="+mj-lt"/>
              </a:rPr>
              <a:t> </a:t>
            </a:r>
            <a:r>
              <a:rPr lang="en-US" altLang="ko-KR" sz="1200" dirty="0" smtClean="0">
                <a:latin typeface="+mj-lt"/>
              </a:rPr>
              <a:t>Mueck, Intel</a:t>
            </a:r>
            <a:r>
              <a:rPr lang="en-US" altLang="ko-KR" sz="1200" baseline="0" dirty="0" smtClean="0">
                <a:latin typeface="+mj-lt"/>
              </a:rPr>
              <a:t> Corporation</a:t>
            </a:r>
            <a:endParaRPr lang="en-US" altLang="ko-KR" sz="1200" dirty="0" smtClean="0">
              <a:latin typeface="+mj-lt"/>
            </a:endParaRPr>
          </a:p>
        </p:txBody>
      </p:sp>
      <p:sp>
        <p:nvSpPr>
          <p:cNvPr id="12" name="Rectangle 9"/>
          <p:cNvSpPr>
            <a:spLocks noChangeArrowheads="1"/>
          </p:cNvSpPr>
          <p:nvPr userDrawn="1"/>
        </p:nvSpPr>
        <p:spPr bwMode="auto">
          <a:xfrm>
            <a:off x="5687485" y="6483350"/>
            <a:ext cx="535403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宋体" pitchFamily="2" charset="-122"/>
              </a:defRPr>
            </a:lvl9pPr>
          </a:lstStyle>
          <a:p>
            <a:pPr>
              <a:defRPr/>
            </a:pPr>
            <a:r>
              <a:rPr lang="en-US" altLang="zh-CN" sz="1200" dirty="0" smtClean="0">
                <a:latin typeface="+mj-lt"/>
              </a:rPr>
              <a:t>Slide </a:t>
            </a:r>
            <a:fld id="{1E6F8221-7D42-47C8-8226-2BDDEB866FE1}" type="slidenum">
              <a:rPr lang="en-US" altLang="zh-CN" sz="1200" smtClean="0">
                <a:latin typeface="+mj-lt"/>
              </a:rPr>
              <a:pPr>
                <a:defRPr/>
              </a:pPr>
              <a:t>‹#›</a:t>
            </a:fld>
            <a:endParaRPr lang="en-US" altLang="zh-CN" sz="1200" dirty="0">
              <a:latin typeface="+mj-lt"/>
            </a:endParaRPr>
          </a:p>
        </p:txBody>
      </p:sp>
      <p:sp>
        <p:nvSpPr>
          <p:cNvPr id="15" name="Rectangle 7"/>
          <p:cNvSpPr>
            <a:spLocks noChangeArrowheads="1"/>
          </p:cNvSpPr>
          <p:nvPr userDrawn="1"/>
        </p:nvSpPr>
        <p:spPr bwMode="auto">
          <a:xfrm>
            <a:off x="8299386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latin typeface="+mj-lt"/>
                <a:cs typeface="+mn-cs"/>
              </a:rPr>
              <a:t>doc.: </a:t>
            </a:r>
            <a:r>
              <a:rPr lang="en-US" sz="1800" b="1" dirty="0" smtClean="0">
                <a:latin typeface="+mj-lt"/>
                <a:cs typeface="+mn-cs"/>
              </a:rPr>
              <a:t>IEEE 802.11-17/1005r0</a:t>
            </a:r>
            <a:endParaRPr lang="en-US" sz="1800" b="1" dirty="0">
              <a:latin typeface="+mj-lt"/>
              <a:cs typeface="+mn-cs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526473" y="332601"/>
            <a:ext cx="9425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4" indent="0" algn="l" eaLnBrk="0" hangingPunct="0">
              <a:defRPr/>
            </a:pPr>
            <a:r>
              <a:rPr lang="en-US" sz="1800" b="1" dirty="0" smtClean="0">
                <a:latin typeface="+mj-lt"/>
                <a:cs typeface="+mn-cs"/>
              </a:rPr>
              <a:t>July 2017</a:t>
            </a:r>
            <a:endParaRPr lang="en-US" sz="1800" b="1" dirty="0">
              <a:latin typeface="+mj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Calibri" pitchFamily="34" charset="0"/>
          <a:cs typeface="Calibri" pitchFamily="34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Calibri" pitchFamily="34" charset="0"/>
          <a:ea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j-lt"/>
          <a:ea typeface="Calibri" pitchFamily="34" charset="0"/>
          <a:cs typeface="Calibri" pitchFamily="34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1905000" y="685800"/>
            <a:ext cx="83058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Calibri" pitchFamily="34" charset="0"/>
                <a:ea typeface="Calibri" pitchFamily="34" charset="0"/>
                <a:cs typeface="Calibri" pitchFamily="34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altLang="ko-KR" kern="0" dirty="0">
                <a:latin typeface="+mj-lt"/>
                <a:ea typeface="굴림" pitchFamily="50" charset="-127"/>
              </a:rPr>
              <a:t>ETSI Software Reconfiguration Overview</a:t>
            </a:r>
          </a:p>
        </p:txBody>
      </p:sp>
      <p:sp>
        <p:nvSpPr>
          <p:cNvPr id="5123" name="Rectangle 6"/>
          <p:cNvSpPr txBox="1">
            <a:spLocks noChangeArrowheads="1"/>
          </p:cNvSpPr>
          <p:nvPr/>
        </p:nvSpPr>
        <p:spPr bwMode="auto">
          <a:xfrm>
            <a:off x="2209800" y="1749425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 algn="ctr">
              <a:buFontTx/>
              <a:buNone/>
            </a:pPr>
            <a:r>
              <a:rPr lang="en-US" altLang="ko-KR" sz="2000" dirty="0">
                <a:latin typeface="+mj-lt"/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 </a:t>
            </a:r>
            <a:r>
              <a:rPr lang="en-US" altLang="ko-KR" sz="2000" b="0" dirty="0">
                <a:latin typeface="+mj-lt"/>
                <a:ea typeface="굴림" panose="020B0600000101010101" pitchFamily="50" charset="-127"/>
              </a:rPr>
              <a:t>2017-07-11</a:t>
            </a: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  <a:p>
            <a:pPr algn="ctr">
              <a:buFontTx/>
              <a:buNone/>
            </a:pPr>
            <a:endParaRPr lang="en-US" altLang="ko-KR" sz="2000" b="0" dirty="0">
              <a:latin typeface="+mj-lt"/>
              <a:ea typeface="굴림" panose="020B0600000101010101" pitchFamily="50" charset="-127"/>
            </a:endParaRPr>
          </a:p>
        </p:txBody>
      </p:sp>
      <p:sp>
        <p:nvSpPr>
          <p:cNvPr id="5124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9pPr>
          </a:lstStyle>
          <a:p>
            <a:pPr>
              <a:buFontTx/>
              <a:buNone/>
            </a:pPr>
            <a:r>
              <a:rPr lang="en-US" altLang="ko-KR" sz="2000">
                <a:latin typeface="+mj-lt"/>
                <a:ea typeface="宋体" panose="02010600030101010101" pitchFamily="2" charset="-122"/>
              </a:rPr>
              <a:t>Authors:</a:t>
            </a:r>
            <a:endParaRPr lang="en-US" altLang="ko-KR" sz="2000" b="0">
              <a:latin typeface="+mj-lt"/>
              <a:ea typeface="宋体" panose="02010600030101010101" pitchFamily="2" charset="-122"/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96019"/>
              </p:ext>
            </p:extLst>
          </p:nvPr>
        </p:nvGraphicFramePr>
        <p:xfrm>
          <a:off x="2133601" y="2362201"/>
          <a:ext cx="8048625" cy="1835151"/>
        </p:xfrm>
        <a:graphic>
          <a:graphicData uri="http://schemas.openxmlformats.org/drawingml/2006/table">
            <a:tbl>
              <a:tblPr/>
              <a:tblGrid>
                <a:gridCol w="1295400"/>
                <a:gridCol w="1295400"/>
                <a:gridCol w="1524000"/>
                <a:gridCol w="1524000"/>
                <a:gridCol w="2409825"/>
              </a:tblGrid>
              <a:tr h="3714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Name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Affiliations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Address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Phone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email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Markus Mueck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INTEL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Am Campeon 10-12, 85579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Neubiberg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, Germany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+49-89-99885363149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Markus.Dominik.Mueck@intel.com</a:t>
                      </a:r>
                    </a:p>
                  </a:txBody>
                  <a:tcPr marL="91436" marR="91436"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318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Bahareh Sadeghi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INTEL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2111 NE 25</a:t>
                      </a:r>
                      <a:r>
                        <a:rPr kumimoji="0" lang="en-US" altLang="ko-KR" sz="12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 Ave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Hillsboro, OR 97124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USA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Times New Roman" panose="02020603050405020304" pitchFamily="18" charset="0"/>
                        </a:rPr>
                        <a:t>+1-503-803-2471</a:t>
                      </a: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Arial" panose="020B0604020202020204" pitchFamily="34" charset="0"/>
                        </a:rPr>
                        <a:t>Bahareh.Sadeghi@intel.com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Arial" panose="020B0604020202020204" pitchFamily="34" charset="0"/>
                      </a:endParaRPr>
                    </a:p>
                  </a:txBody>
                  <a:tcPr marL="91436" marR="91436" marT="45715" marB="4571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defined by ETSI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838200"/>
          </a:xfrm>
        </p:spPr>
        <p:txBody>
          <a:bodyPr/>
          <a:lstStyle/>
          <a:p>
            <a:r>
              <a:rPr lang="en-US" dirty="0" smtClean="0"/>
              <a:t>Interfaces are defined in </a:t>
            </a:r>
            <a:r>
              <a:rPr lang="de-DE" dirty="0"/>
              <a:t>EN 303 </a:t>
            </a:r>
            <a:r>
              <a:rPr lang="de-DE" dirty="0" smtClean="0"/>
              <a:t>146-1/2/3/4</a:t>
            </a:r>
            <a:endParaRPr lang="en-US" dirty="0" smtClean="0"/>
          </a:p>
        </p:txBody>
      </p:sp>
      <p:sp>
        <p:nvSpPr>
          <p:cNvPr id="7" name="TextBox 81"/>
          <p:cNvSpPr txBox="1">
            <a:spLocks noChangeArrowheads="1"/>
          </p:cNvSpPr>
          <p:nvPr/>
        </p:nvSpPr>
        <p:spPr bwMode="auto">
          <a:xfrm>
            <a:off x="6934200" y="2317750"/>
            <a:ext cx="260350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400" b="1" dirty="0" err="1">
                <a:solidFill>
                  <a:srgbClr val="FF0000"/>
                </a:solidFill>
                <a:latin typeface="Arial" panose="020B0604020202020204" pitchFamily="34" charset="0"/>
              </a:rPr>
              <a:t>Multiradio</a:t>
            </a:r>
            <a:r>
              <a:rPr lang="en-US" altLang="ko-KR" sz="1400" b="1" dirty="0">
                <a:solidFill>
                  <a:srgbClr val="FF0000"/>
                </a:solidFill>
                <a:latin typeface="Arial" panose="020B0604020202020204" pitchFamily="34" charset="0"/>
              </a:rPr>
              <a:t> Interface (MURI)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Administrative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Access Control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Data Flow Services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Box 83"/>
          <p:cNvSpPr txBox="1">
            <a:spLocks noChangeArrowheads="1"/>
          </p:cNvSpPr>
          <p:nvPr/>
        </p:nvSpPr>
        <p:spPr bwMode="auto">
          <a:xfrm>
            <a:off x="6934201" y="3621089"/>
            <a:ext cx="3827463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  <a:buSzTx/>
              <a:buFontTx/>
              <a:buNone/>
            </a:pPr>
            <a:r>
              <a:rPr lang="en-US" altLang="ko-KR" sz="1400" b="1" dirty="0">
                <a:solidFill>
                  <a:srgbClr val="558ED5"/>
                </a:solidFill>
                <a:latin typeface="Arial" panose="020B0604020202020204" pitchFamily="34" charset="0"/>
              </a:rPr>
              <a:t>Unified Radio Application Interface (URAI)</a:t>
            </a:r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Radio Application Management Services</a:t>
            </a:r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User Data Flow Services</a:t>
            </a:r>
          </a:p>
          <a:p>
            <a:pPr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 err="1">
                <a:solidFill>
                  <a:schemeClr val="tx1"/>
                </a:solidFill>
                <a:latin typeface="Arial" panose="020B0604020202020204" pitchFamily="34" charset="0"/>
              </a:rPr>
              <a:t>Multiradio</a:t>
            </a: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 Control Services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9" name="TextBox 84"/>
          <p:cNvSpPr txBox="1">
            <a:spLocks noChangeArrowheads="1"/>
          </p:cNvSpPr>
          <p:nvPr/>
        </p:nvSpPr>
        <p:spPr bwMode="auto">
          <a:xfrm>
            <a:off x="6934201" y="4926013"/>
            <a:ext cx="3236913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90000"/>
              <a:buBlip>
                <a:blip r:embed="rId2"/>
              </a:buBlip>
              <a:defRPr sz="3200">
                <a:solidFill>
                  <a:srgbClr val="404040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800">
                <a:solidFill>
                  <a:srgbClr val="404040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400">
                <a:solidFill>
                  <a:srgbClr val="404040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120000"/>
              <a:buFont typeface="Arial" panose="020B0604020202020204" pitchFamily="34" charset="0"/>
              <a:buChar char="•"/>
              <a:defRPr sz="2000">
                <a:solidFill>
                  <a:srgbClr val="404040"/>
                </a:solidFill>
                <a:latin typeface="Calibri" panose="020F0502020204030204" pitchFamily="34" charset="0"/>
              </a:defRPr>
            </a:lvl9pPr>
          </a:lstStyle>
          <a:p>
            <a:pPr eaLnBrk="1" latinLnBrk="1" hangingPunct="1">
              <a:spcBef>
                <a:spcPct val="0"/>
              </a:spcBef>
              <a:buSzTx/>
              <a:buFontTx/>
              <a:buNone/>
            </a:pPr>
            <a:r>
              <a:rPr lang="en-US" altLang="ko-KR" sz="1400" b="1" dirty="0">
                <a:solidFill>
                  <a:srgbClr val="F79646"/>
                </a:solidFill>
                <a:latin typeface="Arial" panose="020B0604020202020204" pitchFamily="34" charset="0"/>
              </a:rPr>
              <a:t>Reconfigurable RF Interface (RRFI)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Spectrum Control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Power Control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Antenna Management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 err="1">
                <a:solidFill>
                  <a:schemeClr val="tx1"/>
                </a:solidFill>
                <a:latin typeface="Arial" panose="020B0604020202020204" pitchFamily="34" charset="0"/>
              </a:rPr>
              <a:t>Tx</a:t>
            </a: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/Rx Chain Control Services</a:t>
            </a:r>
          </a:p>
          <a:p>
            <a:pPr eaLnBrk="1" latinLnBrk="1" hangingPunct="1">
              <a:spcBef>
                <a:spcPct val="0"/>
              </a:spcBef>
              <a:buSzTx/>
              <a:buFont typeface="Wingdings" panose="05000000000000000000" pitchFamily="2" charset="2"/>
              <a:buChar char="ü"/>
            </a:pPr>
            <a:r>
              <a:rPr lang="en-US" altLang="ko-KR" sz="1400" dirty="0">
                <a:solidFill>
                  <a:schemeClr val="tx1"/>
                </a:solidFill>
                <a:latin typeface="Arial" panose="020B0604020202020204" pitchFamily="34" charset="0"/>
              </a:rPr>
              <a:t>RVM Protection Services</a:t>
            </a:r>
            <a:endParaRPr lang="ko-KR" altLang="en-US" sz="1400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grpSp>
        <p:nvGrpSpPr>
          <p:cNvPr id="10" name="그룹 91"/>
          <p:cNvGrpSpPr>
            <a:grpSpLocks/>
          </p:cNvGrpSpPr>
          <p:nvPr/>
        </p:nvGrpSpPr>
        <p:grpSpPr bwMode="auto">
          <a:xfrm>
            <a:off x="1905001" y="2366963"/>
            <a:ext cx="4791075" cy="3778250"/>
            <a:chOff x="150692" y="2367026"/>
            <a:chExt cx="4790577" cy="3778387"/>
          </a:xfrm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0692" y="2367026"/>
              <a:ext cx="4790577" cy="377838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12" name="직선 연결선 85"/>
            <p:cNvCxnSpPr/>
            <p:nvPr/>
          </p:nvCxnSpPr>
          <p:spPr>
            <a:xfrm>
              <a:off x="250694" y="4789639"/>
              <a:ext cx="673030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99"/>
            <p:cNvSpPr txBox="1">
              <a:spLocks noChangeArrowheads="1"/>
            </p:cNvSpPr>
            <p:nvPr/>
          </p:nvSpPr>
          <p:spPr bwMode="auto">
            <a:xfrm>
              <a:off x="512604" y="4505466"/>
              <a:ext cx="2030201" cy="4619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SzPct val="90000"/>
                <a:buBlip>
                  <a:blip r:embed="rId2"/>
                </a:buBlip>
                <a:defRPr sz="3200">
                  <a:solidFill>
                    <a:srgbClr val="404040"/>
                  </a:solidFill>
                  <a:latin typeface="Calibri" panose="020F0502020204030204" pitchFamily="34" charset="0"/>
                </a:defRPr>
              </a:lvl1pPr>
              <a:lvl2pPr marL="742950" indent="-28575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800">
                  <a:solidFill>
                    <a:srgbClr val="404040"/>
                  </a:solidFill>
                  <a:latin typeface="Calibri" panose="020F0502020204030204" pitchFamily="34" charset="0"/>
                </a:defRPr>
              </a:lvl2pPr>
              <a:lvl3pPr marL="11430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400">
                  <a:solidFill>
                    <a:srgbClr val="404040"/>
                  </a:solidFill>
                  <a:latin typeface="Calibri" panose="020F0502020204030204" pitchFamily="34" charset="0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4pPr>
              <a:lvl5pPr marL="2057400" indent="-228600">
                <a:spcBef>
                  <a:spcPct val="20000"/>
                </a:spcBef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2"/>
                </a:buClr>
                <a:buSzPct val="120000"/>
                <a:buFont typeface="Arial" panose="020B0604020202020204" pitchFamily="34" charset="0"/>
                <a:buChar char="•"/>
                <a:defRPr sz="2000">
                  <a:solidFill>
                    <a:srgbClr val="404040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latinLnBrk="1" hangingPunct="1">
                <a:spcBef>
                  <a:spcPct val="0"/>
                </a:spcBef>
                <a:buSzTx/>
                <a:buFontTx/>
                <a:buNone/>
              </a:pPr>
              <a:r>
                <a:rPr lang="en-US" altLang="ko-KR" sz="1200" b="1">
                  <a:solidFill>
                    <a:srgbClr val="7F7F7F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Radio Programming Interface (RPI)</a:t>
              </a:r>
              <a:endParaRPr lang="ko-KR" altLang="en-US" sz="1200" b="1">
                <a:solidFill>
                  <a:srgbClr val="7F7F7F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4" name="직선 연결선 87"/>
            <p:cNvCxnSpPr/>
            <p:nvPr/>
          </p:nvCxnSpPr>
          <p:spPr>
            <a:xfrm>
              <a:off x="2772969" y="3873618"/>
              <a:ext cx="216830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직선 연결선 88"/>
            <p:cNvCxnSpPr/>
            <p:nvPr/>
          </p:nvCxnSpPr>
          <p:spPr>
            <a:xfrm>
              <a:off x="3974581" y="4313372"/>
              <a:ext cx="966688" cy="0"/>
            </a:xfrm>
            <a:prstGeom prst="line">
              <a:avLst/>
            </a:prstGeom>
            <a:ln w="28575">
              <a:solidFill>
                <a:srgbClr val="3399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직선 연결선 89"/>
            <p:cNvCxnSpPr/>
            <p:nvPr/>
          </p:nvCxnSpPr>
          <p:spPr>
            <a:xfrm>
              <a:off x="3974581" y="4356235"/>
              <a:ext cx="0" cy="947772"/>
            </a:xfrm>
            <a:prstGeom prst="line">
              <a:avLst/>
            </a:prstGeom>
            <a:ln w="28575">
              <a:solidFill>
                <a:srgbClr val="3399FF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직선 연결선 90"/>
            <p:cNvCxnSpPr/>
            <p:nvPr/>
          </p:nvCxnSpPr>
          <p:spPr>
            <a:xfrm>
              <a:off x="3861881" y="5451650"/>
              <a:ext cx="1079388" cy="0"/>
            </a:xfrm>
            <a:prstGeom prst="line">
              <a:avLst/>
            </a:prstGeom>
            <a:ln w="28575">
              <a:solidFill>
                <a:srgbClr val="FFC000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864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Certification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0"/>
            <a:ext cx="5588000" cy="4267200"/>
          </a:xfrm>
        </p:spPr>
        <p:txBody>
          <a:bodyPr/>
          <a:lstStyle/>
          <a:p>
            <a:r>
              <a:rPr lang="en-US" dirty="0" smtClean="0"/>
              <a:t>ETSI </a:t>
            </a:r>
            <a:r>
              <a:rPr lang="en-US" dirty="0"/>
              <a:t>TR 102 </a:t>
            </a:r>
            <a:r>
              <a:rPr lang="en-US" dirty="0" smtClean="0"/>
              <a:t>967: Following discussions with regulation administrations, the approach is to have a single responsible entity (“Conformity Contact Entity”) for the combination of HW and SW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888143"/>
              </p:ext>
            </p:extLst>
          </p:nvPr>
        </p:nvGraphicFramePr>
        <p:xfrm>
          <a:off x="6229350" y="1524001"/>
          <a:ext cx="5048250" cy="4587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Visio" r:id="rId3" imgW="8457210" imgH="6350120" progId="Visio.Drawing.11">
                  <p:embed/>
                </p:oleObj>
              </mc:Choice>
              <mc:Fallback>
                <p:oleObj name="Visio" r:id="rId3" imgW="8457210" imgH="6350120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9350" y="1524001"/>
                        <a:ext cx="5048250" cy="4587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1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1074400" cy="4267200"/>
          </a:xfrm>
        </p:spPr>
        <p:txBody>
          <a:bodyPr/>
          <a:lstStyle/>
          <a:p>
            <a:r>
              <a:rPr lang="en-US" dirty="0" smtClean="0"/>
              <a:t>Security mechanisms defined in ETSI TR103 087, TS103 487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of the integrity of the Radio Applications, RE Configuration Policy and Declaration of Conformity;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of the identity of the developer of Radio Applications, the issuer of the RE Configuration Policy, and the issuer of the Declaration of Conformity;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an asset installation when the asset is not provided by a legitimate actor;</a:t>
            </a:r>
          </a:p>
          <a:p>
            <a:pPr lvl="1"/>
            <a:r>
              <a:rPr lang="en-US" dirty="0" smtClean="0"/>
              <a:t>Use </a:t>
            </a:r>
            <a:r>
              <a:rPr lang="en-US" dirty="0"/>
              <a:t>of the reconfiguration feature as a security update mechanism;</a:t>
            </a:r>
          </a:p>
          <a:p>
            <a:pPr lvl="1"/>
            <a:r>
              <a:rPr lang="en-US" dirty="0" smtClean="0"/>
              <a:t>Proof </a:t>
            </a:r>
            <a:r>
              <a:rPr lang="en-US" dirty="0"/>
              <a:t>of conformance of the radio platform and radio application to the regulatory Declaration of Conformity, considering that the set of installed radio applications can change over time;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illegitimate use of the Declaration of Conformity (in particular against counterfeit</a:t>
            </a:r>
            <a:r>
              <a:rPr lang="en-US" dirty="0" smtClean="0"/>
              <a:t>);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325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0820400" cy="4267200"/>
          </a:xfrm>
        </p:spPr>
        <p:txBody>
          <a:bodyPr/>
          <a:lstStyle/>
          <a:p>
            <a:r>
              <a:rPr lang="en-US" dirty="0" smtClean="0"/>
              <a:t>Security mechanisms defined in ETSI TR103 087, TS103 487</a:t>
            </a:r>
          </a:p>
          <a:p>
            <a:pPr lvl="1"/>
            <a:r>
              <a:rPr lang="en-US" dirty="0" smtClean="0"/>
              <a:t>Audit </a:t>
            </a:r>
            <a:r>
              <a:rPr lang="en-US" dirty="0"/>
              <a:t>functionalities including a non-repudiation framework and remote attestation;</a:t>
            </a:r>
          </a:p>
          <a:p>
            <a:pPr lvl="1"/>
            <a:r>
              <a:rPr lang="en-US" dirty="0" smtClean="0"/>
              <a:t>Long-term </a:t>
            </a:r>
            <a:r>
              <a:rPr lang="en-US" dirty="0"/>
              <a:t>management framework (e.g., transition of equipment responsibility from one manufacturer to another);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masquerade of stakeholders in the RRS value chain;</a:t>
            </a:r>
          </a:p>
          <a:p>
            <a:pPr lvl="1"/>
            <a:r>
              <a:rPr lang="en-US" dirty="0" smtClean="0"/>
              <a:t>Prevention </a:t>
            </a:r>
            <a:r>
              <a:rPr lang="en-US" dirty="0"/>
              <a:t>of code theft; and,</a:t>
            </a:r>
          </a:p>
          <a:p>
            <a:pPr lvl="1"/>
            <a:r>
              <a:rPr lang="en-US" dirty="0" smtClean="0"/>
              <a:t>Supply </a:t>
            </a:r>
            <a:r>
              <a:rPr lang="en-US" dirty="0"/>
              <a:t>chain integrity and assurance (which underpins all of the above measures).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29303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10896600" cy="4267200"/>
          </a:xfrm>
        </p:spPr>
        <p:txBody>
          <a:bodyPr/>
          <a:lstStyle/>
          <a:p>
            <a:r>
              <a:rPr lang="en-US" sz="2000" dirty="0"/>
              <a:t>ETSI EN 303 095 </a:t>
            </a:r>
            <a:r>
              <a:rPr lang="en-US" sz="2000" dirty="0"/>
              <a:t>and EN </a:t>
            </a:r>
            <a:r>
              <a:rPr lang="en-US" sz="2000" dirty="0"/>
              <a:t>303 </a:t>
            </a:r>
            <a:r>
              <a:rPr lang="en-US" sz="2000" dirty="0"/>
              <a:t>146-1/2/3/4 provide a framework for Software Reconfiguration including technical, security and regulation solutions</a:t>
            </a:r>
          </a:p>
          <a:p>
            <a:endParaRPr lang="de-DE" sz="2000" dirty="0"/>
          </a:p>
          <a:p>
            <a:r>
              <a:rPr lang="de-DE" sz="2000" dirty="0"/>
              <a:t>New Working Items have been agreed at last ETSI RRS meeting to extend the solution to Wireless Equipment in general</a:t>
            </a:r>
          </a:p>
          <a:p>
            <a:endParaRPr lang="de-DE" sz="2000" dirty="0"/>
          </a:p>
          <a:p>
            <a:r>
              <a:rPr lang="de-DE" sz="2000" dirty="0"/>
              <a:t>In Europe, the European Commission is in the process of setting up an „Expert Group“ for implementing articles 3(3)(i) and 4 of the Radio Equipment Directive (RED) related to Software Reconfiguration</a:t>
            </a:r>
          </a:p>
          <a:p>
            <a:endParaRPr lang="de-DE" sz="2000" dirty="0"/>
          </a:p>
          <a:p>
            <a:r>
              <a:rPr lang="de-DE" sz="2000" dirty="0"/>
              <a:t>The ETSI SW Reconfiguration Framework may be applied to any type of </a:t>
            </a:r>
            <a:r>
              <a:rPr lang="de-DE" sz="2000" dirty="0"/>
              <a:t>wireless technology client </a:t>
            </a:r>
            <a:r>
              <a:rPr lang="de-DE" sz="2000" dirty="0"/>
              <a:t>devices and client technology </a:t>
            </a:r>
            <a:r>
              <a:rPr lang="de-DE" sz="2000" dirty="0"/>
              <a:t>– it may thus support IEEE 802.11 equipment over its lifetime.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39270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[1] </a:t>
            </a:r>
            <a:r>
              <a:rPr lang="en-US" sz="2000" dirty="0"/>
              <a:t>ETSI EN 302 969 V1.2.1 (2014-11), Reconfigurable Radio Systems (RRS); Radio Reconfiguration related Requirements for Mobile Devices</a:t>
            </a:r>
          </a:p>
          <a:p>
            <a:pPr lvl="0"/>
            <a:r>
              <a:rPr lang="en-US" sz="2000" dirty="0"/>
              <a:t>[2] ETSI </a:t>
            </a:r>
            <a:r>
              <a:rPr lang="en-US" sz="2000" dirty="0"/>
              <a:t>EN 303 095 V1.2.1 (2015-06), Reconfigurable Radio Systems (RRS); Radio Reconfiguration related Architecture for Mobile Devices</a:t>
            </a:r>
          </a:p>
          <a:p>
            <a:pPr lvl="0"/>
            <a:r>
              <a:rPr lang="en-US" sz="2000" dirty="0"/>
              <a:t>[3] ETSI </a:t>
            </a:r>
            <a:r>
              <a:rPr lang="en-US" sz="2000" dirty="0"/>
              <a:t>EN 303 146-1 V1.2.1 (2015-11), Reconfigurable Radio Systems (RRS); Mobile Device Information Models and Protocols; Part 1: </a:t>
            </a:r>
            <a:r>
              <a:rPr lang="en-US" sz="2000" dirty="0" err="1"/>
              <a:t>Multiradio</a:t>
            </a:r>
            <a:r>
              <a:rPr lang="en-US" sz="2000" dirty="0"/>
              <a:t> Interface (MURI)</a:t>
            </a:r>
          </a:p>
          <a:p>
            <a:pPr lvl="0"/>
            <a:r>
              <a:rPr lang="en-US" sz="2000" dirty="0"/>
              <a:t>[4] ETSI </a:t>
            </a:r>
            <a:r>
              <a:rPr lang="en-US" sz="2000" dirty="0"/>
              <a:t>EN 303 146-2 V1.2.1 (2016-06), Reconfigurable Radio Systems (RRS); Mobile Device (MD) information models and protocols; Part 2: Reconfigurable Radio Frequency Interface (RRFI)</a:t>
            </a:r>
          </a:p>
          <a:p>
            <a:pPr lvl="0"/>
            <a:r>
              <a:rPr lang="en-US" sz="2000" dirty="0"/>
              <a:t>[5] ETSI </a:t>
            </a:r>
            <a:r>
              <a:rPr lang="en-US" sz="2000" dirty="0"/>
              <a:t>EN 303 146-3 V1.2.1 (2016-08), Reconfigurable Radio Systems (RRS); Mobile Device (MD) information models and protocols; Part 3: Unified Radio Application Interface (URAI</a:t>
            </a:r>
            <a:r>
              <a:rPr lang="en-US" sz="2000" dirty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07776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000" dirty="0"/>
              <a:t>[6] ETSI </a:t>
            </a:r>
            <a:r>
              <a:rPr lang="en-US" sz="2000" dirty="0"/>
              <a:t>EN 303 146-4, to appear, Reconfigurable Radio Systems (RRS); Mobile Device (MD) information models and protocols; Part 4: Radio Programming Interface (RPI)</a:t>
            </a:r>
          </a:p>
          <a:p>
            <a:pPr lvl="0"/>
            <a:r>
              <a:rPr lang="en-US" sz="2000" dirty="0"/>
              <a:t>[7] ETSI </a:t>
            </a:r>
            <a:r>
              <a:rPr lang="en-US" sz="2000" dirty="0"/>
              <a:t>TR 103 087 V1.1.1 (2016-06); Reconfigurable Radio Systems (RRS); Security related use cases and threats in Reconfigurable Radio Systems</a:t>
            </a:r>
          </a:p>
          <a:p>
            <a:pPr lvl="0"/>
            <a:r>
              <a:rPr lang="en-US" sz="2000" dirty="0"/>
              <a:t>[8] ETSI </a:t>
            </a:r>
            <a:r>
              <a:rPr lang="en-US" sz="2000" dirty="0"/>
              <a:t>TS 103 436 V1.1.1 (2016-08); Reconfigurable Radio Systems (RRS); Security requirements for reconfigurable </a:t>
            </a:r>
            <a:r>
              <a:rPr lang="en-US" sz="2000" dirty="0"/>
              <a:t>radios</a:t>
            </a:r>
          </a:p>
          <a:p>
            <a:r>
              <a:rPr lang="de-DE" sz="2000" dirty="0"/>
              <a:t>[9] </a:t>
            </a:r>
            <a:r>
              <a:rPr lang="en-US" sz="2000" dirty="0"/>
              <a:t>ETSI TR 102 967: Reconfigurable Radio Systems (RRS); Use cases for dynamic equipment reconfiguration, V1.2.1, 2015</a:t>
            </a:r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0536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Overview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Motivation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ko-KR" dirty="0" smtClean="0">
                <a:ea typeface="굴림" panose="020B0600000101010101" pitchFamily="50" charset="-127"/>
              </a:rPr>
              <a:t>ETSI Software Reconfiguration Solution</a:t>
            </a:r>
          </a:p>
          <a:p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en-US" altLang="en-US" dirty="0" smtClean="0"/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Motivation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508000" y="1524000"/>
            <a:ext cx="11074400" cy="4267200"/>
          </a:xfrm>
        </p:spPr>
        <p:txBody>
          <a:bodyPr/>
          <a:lstStyle/>
          <a:p>
            <a:r>
              <a:rPr lang="en-US" altLang="ko-KR" dirty="0" err="1" smtClean="0">
                <a:ea typeface="굴림" panose="020B0600000101010101" pitchFamily="50" charset="-127"/>
              </a:rPr>
              <a:t>Softwarization</a:t>
            </a:r>
            <a:r>
              <a:rPr lang="en-US" altLang="ko-KR" dirty="0" smtClean="0">
                <a:ea typeface="굴림" panose="020B0600000101010101" pitchFamily="50" charset="-127"/>
              </a:rPr>
              <a:t> and Virtualization are currently a network topic</a:t>
            </a: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Virtualization such as Network Function Virtualization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Software Defined Networking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Mobile Edge Computing 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Etc. 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r>
              <a:rPr lang="de-DE" altLang="ko-KR" dirty="0" smtClean="0">
                <a:ea typeface="굴림" panose="020B0600000101010101" pitchFamily="50" charset="-127"/>
              </a:rPr>
              <a:t>Observation: A similar discussion is not (yet) ongoing for the client (terminal) side </a:t>
            </a:r>
          </a:p>
          <a:p>
            <a:r>
              <a:rPr lang="de-DE" altLang="ko-KR" dirty="0" smtClean="0">
                <a:ea typeface="굴림" panose="020B0600000101010101" pitchFamily="50" charset="-127"/>
              </a:rPr>
              <a:t>Questions: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Are there client-centric use cases for which Software Reconfigurability may provide added value?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Why did it not work out in the past? Which are critical design requirements and existing solutions?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endParaRPr lang="en-US" altLang="ko-KR" dirty="0" smtClean="0">
              <a:ea typeface="굴림" panose="020B0600000101010101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00200"/>
            <a:ext cx="11074400" cy="42672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dirty="0" smtClean="0">
                <a:ea typeface="굴림" panose="020B0600000101010101" pitchFamily="50" charset="-127"/>
              </a:rPr>
              <a:t>ETSI is issuing a “Software Reconfiguration White Paper” focusing on three Use Cases:</a:t>
            </a:r>
          </a:p>
          <a:p>
            <a:r>
              <a:rPr lang="de-DE" altLang="ko-KR" dirty="0" smtClean="0">
                <a:ea typeface="굴림" panose="020B0600000101010101" pitchFamily="50" charset="-127"/>
              </a:rPr>
              <a:t>Automotive applications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de-DE" dirty="0" smtClean="0">
                <a:ea typeface="굴림" panose="020B0600000101010101" pitchFamily="50" charset="-127"/>
              </a:rPr>
              <a:t>Challenge: Lifetime of communication components is substantially longer (&gt; 10 yrs) compared to Smartphones (~ 2 yrs), etc. </a:t>
            </a:r>
          </a:p>
          <a:p>
            <a:pPr lvl="1"/>
            <a:r>
              <a:rPr lang="de-DE" dirty="0" smtClean="0">
                <a:ea typeface="굴림" panose="020B0600000101010101" pitchFamily="50" charset="-127"/>
              </a:rPr>
              <a:t>Requirement: How to resolve vulnerabilities which may come up over the lifetime of a vehicle (&gt;10 years)</a:t>
            </a:r>
            <a:endParaRPr lang="en-US" dirty="0" smtClean="0"/>
          </a:p>
          <a:p>
            <a:r>
              <a:rPr lang="en-US" altLang="ko-KR" dirty="0" err="1" smtClean="0">
                <a:ea typeface="굴림" panose="020B0600000101010101" pitchFamily="50" charset="-127"/>
              </a:rPr>
              <a:t>IoT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en-US" altLang="ko-KR" dirty="0" smtClean="0">
                <a:ea typeface="굴림" panose="020B0600000101010101" pitchFamily="50" charset="-127"/>
              </a:rPr>
              <a:t>Challenge: A substantial number of different </a:t>
            </a:r>
            <a:r>
              <a:rPr lang="en-US" altLang="ko-KR" dirty="0" err="1" smtClean="0">
                <a:ea typeface="굴림" panose="020B0600000101010101" pitchFamily="50" charset="-127"/>
              </a:rPr>
              <a:t>IoT</a:t>
            </a:r>
            <a:r>
              <a:rPr lang="en-US" altLang="ko-KR" dirty="0" smtClean="0">
                <a:ea typeface="굴림" panose="020B0600000101010101" pitchFamily="50" charset="-127"/>
              </a:rPr>
              <a:t> applications exist, it is challenging to provide a dedicated chipset solution for each case.</a:t>
            </a:r>
          </a:p>
          <a:p>
            <a:pPr lvl="1"/>
            <a:r>
              <a:rPr lang="de-DE" altLang="ko-KR" dirty="0" smtClean="0">
                <a:ea typeface="굴림" panose="020B0600000101010101" pitchFamily="50" charset="-127"/>
              </a:rPr>
              <a:t>Requirement: How to enable a generic chipset platform to be tailored to a specific IoT application through SW Reconfiguration?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315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Cases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1676400"/>
            <a:ext cx="11074400" cy="4267200"/>
          </a:xfrm>
        </p:spPr>
        <p:txBody>
          <a:bodyPr/>
          <a:lstStyle/>
          <a:p>
            <a:r>
              <a:rPr lang="de-DE" altLang="ko-KR" dirty="0" smtClean="0">
                <a:ea typeface="굴림" panose="020B0600000101010101" pitchFamily="50" charset="-127"/>
              </a:rPr>
              <a:t>Mass Market „Smartphones“ and similar</a:t>
            </a:r>
            <a:endParaRPr lang="en-US" altLang="ko-KR" dirty="0" smtClean="0">
              <a:ea typeface="굴림" panose="020B0600000101010101" pitchFamily="50" charset="-127"/>
            </a:endParaRPr>
          </a:p>
          <a:p>
            <a:pPr lvl="1"/>
            <a:r>
              <a:rPr lang="de-DE" dirty="0" smtClean="0">
                <a:ea typeface="굴림" panose="020B0600000101010101" pitchFamily="50" charset="-127"/>
              </a:rPr>
              <a:t>Challenge: Smartphone Apps are not able to alter radio characteristics of a client device due to certification issues, etc. </a:t>
            </a:r>
          </a:p>
          <a:p>
            <a:pPr lvl="1"/>
            <a:r>
              <a:rPr lang="de-DE" dirty="0" smtClean="0">
                <a:ea typeface="굴림" panose="020B0600000101010101" pitchFamily="50" charset="-127"/>
              </a:rPr>
              <a:t>Requirement: To define an ecosystem (comprising technical, security and regulation solutions) to extend the existing „App“ eco-system to „Radio-Apps“ which are apple to (selectively) alter radio parameters.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6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did Software Reconfiguration fail in the past for commercial mass-market devices?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</a:p>
          <a:p>
            <a:pPr lvl="1"/>
            <a:r>
              <a:rPr lang="en-US" dirty="0" smtClean="0"/>
              <a:t>Past approaches were mainly building on a “middle-ware” approach</a:t>
            </a:r>
          </a:p>
          <a:p>
            <a:pPr lvl="1"/>
            <a:r>
              <a:rPr lang="de-DE" dirty="0" smtClean="0"/>
              <a:t>In </a:t>
            </a:r>
            <a:r>
              <a:rPr lang="de-DE" dirty="0"/>
              <a:t>commercial </a:t>
            </a:r>
            <a:r>
              <a:rPr lang="de-DE" dirty="0" smtClean="0"/>
              <a:t>mass market products, however, the main source for efficiency lies in the joint optimization of HW/SW. A middle-ware limiting designers with respect to power efficient solutions. </a:t>
            </a:r>
          </a:p>
          <a:p>
            <a:pPr lvl="1"/>
            <a:r>
              <a:rPr lang="de-DE" dirty="0" smtClean="0"/>
              <a:t>Conclusion: The ETSI approach allows for code portability while maintaining joint HW/SW optimization through a „Radio Virtual Machine (RVM)“ approach.</a:t>
            </a:r>
          </a:p>
          <a:p>
            <a:r>
              <a:rPr lang="de-DE" dirty="0" smtClean="0"/>
              <a:t>Gradual transition towards SW Reconfiguration</a:t>
            </a:r>
          </a:p>
          <a:p>
            <a:pPr lvl="1"/>
            <a:r>
              <a:rPr lang="de-DE" dirty="0" smtClean="0"/>
              <a:t>Past approaches were requiring a „too big step“ from manufacturers, moving from ASIC solutions to full SW implementations</a:t>
            </a:r>
          </a:p>
          <a:p>
            <a:pPr lvl="1"/>
            <a:r>
              <a:rPr lang="de-DE" dirty="0" smtClean="0"/>
              <a:t>Conclusion: The ETSI approach allows for a gradual approach, e.g. replacing ASIC component in case of vulnerabilities being identified.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6900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Gradual Reconfiguration </a:t>
            </a:r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838200"/>
          </a:xfrm>
        </p:spPr>
        <p:txBody>
          <a:bodyPr/>
          <a:lstStyle/>
          <a:p>
            <a:r>
              <a:rPr lang="en-US" dirty="0" smtClean="0"/>
              <a:t>EN 303 146-4: Radio Programming Interface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19401" y="2354827"/>
            <a:ext cx="6958425" cy="10753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9949" y="3524766"/>
            <a:ext cx="7041758" cy="2730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828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ETSI SW Reconfiguration Eco-System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838200"/>
          </a:xfrm>
        </p:spPr>
        <p:txBody>
          <a:bodyPr/>
          <a:lstStyle/>
          <a:p>
            <a:r>
              <a:rPr lang="en-US" dirty="0" smtClean="0"/>
              <a:t>EN 303 095: Software Reconfiguration Architecture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400" y="2133600"/>
            <a:ext cx="5867400" cy="4225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32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685800"/>
            <a:ext cx="8548200" cy="914400"/>
          </a:xfrm>
        </p:spPr>
        <p:txBody>
          <a:bodyPr/>
          <a:lstStyle/>
          <a:p>
            <a:r>
              <a:rPr lang="de-DE" dirty="0" smtClean="0"/>
              <a:t>SW Reconfiguration – Efficiency through Radio Virtual Machine approach, EN 303 146-1/2/3/4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905000"/>
            <a:ext cx="8305800" cy="990600"/>
          </a:xfrm>
        </p:spPr>
        <p:txBody>
          <a:bodyPr/>
          <a:lstStyle/>
          <a:p>
            <a:r>
              <a:rPr lang="en-US" dirty="0" smtClean="0"/>
              <a:t>Radio Virtual Machine Approach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3601" y="2667000"/>
            <a:ext cx="8331681" cy="34754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82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xten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Ccord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Extend Submission Template</Template>
  <TotalTime>115055</TotalTime>
  <Words>1179</Words>
  <Application>Microsoft Office PowerPoint</Application>
  <PresentationFormat>Widescreen</PresentationFormat>
  <Paragraphs>123</Paragraphs>
  <Slides>16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4" baseType="lpstr">
      <vt:lpstr>굴림</vt:lpstr>
      <vt:lpstr>宋体</vt:lpstr>
      <vt:lpstr>Arial</vt:lpstr>
      <vt:lpstr>Calibri</vt:lpstr>
      <vt:lpstr>Times New Roman</vt:lpstr>
      <vt:lpstr>Wingdings</vt:lpstr>
      <vt:lpstr>Extend Submission Template</vt:lpstr>
      <vt:lpstr>Visio</vt:lpstr>
      <vt:lpstr>PowerPoint Presentation</vt:lpstr>
      <vt:lpstr>Overview</vt:lpstr>
      <vt:lpstr>Motivation</vt:lpstr>
      <vt:lpstr>Use Cases</vt:lpstr>
      <vt:lpstr>Use Cases</vt:lpstr>
      <vt:lpstr>Why did Software Reconfiguration fail in the past for commercial mass-market devices?</vt:lpstr>
      <vt:lpstr>Gradual Reconfiguration Approach</vt:lpstr>
      <vt:lpstr>The ETSI SW Reconfiguration Eco-System</vt:lpstr>
      <vt:lpstr>SW Reconfiguration – Efficiency through Radio Virtual Machine approach, EN 303 146-1/2/3/4</vt:lpstr>
      <vt:lpstr>Interfaces defined by ETSI</vt:lpstr>
      <vt:lpstr>Certification Approach</vt:lpstr>
      <vt:lpstr>Security Solutions</vt:lpstr>
      <vt:lpstr>Security Solutions</vt:lpstr>
      <vt:lpstr>Conclusion</vt:lpstr>
      <vt:lpstr>References</vt:lpstr>
      <vt:lpstr>References</vt:lpstr>
    </vt:vector>
  </TitlesOfParts>
  <Company>NEWRACOM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aiden.m@newracom.com</dc:creator>
  <cp:lastModifiedBy>Sadeghi, Bahareh</cp:lastModifiedBy>
  <cp:revision>3806</cp:revision>
  <cp:lastPrinted>1998-02-10T13:28:06Z</cp:lastPrinted>
  <dcterms:created xsi:type="dcterms:W3CDTF">2009-12-02T19:05:24Z</dcterms:created>
  <dcterms:modified xsi:type="dcterms:W3CDTF">2017-07-10T14:25:26Z</dcterms:modified>
</cp:coreProperties>
</file>