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92" r:id="rId4"/>
    <p:sldId id="266" r:id="rId5"/>
    <p:sldId id="268" r:id="rId6"/>
    <p:sldId id="291" r:id="rId7"/>
    <p:sldId id="269" r:id="rId8"/>
    <p:sldId id="270" r:id="rId9"/>
    <p:sldId id="267" r:id="rId10"/>
    <p:sldId id="272" r:id="rId11"/>
    <p:sldId id="275" r:id="rId12"/>
    <p:sldId id="288" r:id="rId13"/>
    <p:sldId id="281" r:id="rId14"/>
    <p:sldId id="283" r:id="rId15"/>
    <p:sldId id="289" r:id="rId16"/>
    <p:sldId id="290" r:id="rId17"/>
    <p:sldId id="294" r:id="rId18"/>
    <p:sldId id="285" r:id="rId19"/>
    <p:sldId id="284" r:id="rId20"/>
    <p:sldId id="295" r:id="rId21"/>
    <p:sldId id="296" r:id="rId22"/>
    <p:sldId id="297" r:id="rId23"/>
    <p:sldId id="298" r:id="rId24"/>
    <p:sldId id="299" r:id="rId25"/>
    <p:sldId id="300" r:id="rId26"/>
    <p:sldId id="287" r:id="rId2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0" d="100"/>
          <a:sy n="90" d="100"/>
        </p:scale>
        <p:origin x="143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655640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838371" cy="2154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802.11-17/1004r2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time@62.5Kbp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06463"/>
            <a:ext cx="7772400" cy="536575"/>
          </a:xfrm>
        </p:spPr>
        <p:txBody>
          <a:bodyPr/>
          <a:lstStyle/>
          <a:p>
            <a:r>
              <a:rPr lang="en-US" dirty="0"/>
              <a:t>Considerations on WUR frame format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Alfred Asterjadhi, Qualcomm Inc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2017-07-04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2759798"/>
              </p:ext>
            </p:extLst>
          </p:nvPr>
        </p:nvGraphicFramePr>
        <p:xfrm>
          <a:off x="533400" y="2941638"/>
          <a:ext cx="8701088" cy="1493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5" name="Document" r:id="rId3" imgW="6305666" imgH="1086293" progId="Word.Document.12">
                  <p:embed/>
                </p:oleObj>
              </mc:Choice>
              <mc:Fallback>
                <p:oleObj name="Document" r:id="rId3" imgW="6305666" imgH="1086293" progId="Word.Document.12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2941638"/>
                        <a:ext cx="8701088" cy="1493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8628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Security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7770813" cy="3351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MIC computation is based on the entire MPDU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Can be intended to one single STA or to multiple 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MIC is generated based on a PCR group key, i.e., IGTK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 Known by all STAs associated to the AP that are the intended receivers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Partial TSF provides part of the monotonically increasing counter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E.g., the Timestamp contains the most significant byte (MSB) of the 2 LSBs of the TSF timer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Providing 256 us steps in time and a wrap around of the timestamp every 65536 ms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Full TSF timer at STA is updated using the partial TSF of the Timestamp [1]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Full TSF timer is given as input parameter for the MIC computation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Which in turn protects from replay attacks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578385"/>
              </p:ext>
            </p:extLst>
          </p:nvPr>
        </p:nvGraphicFramePr>
        <p:xfrm>
          <a:off x="2244963" y="1600436"/>
          <a:ext cx="3597037" cy="304564"/>
        </p:xfrm>
        <a:graphic>
          <a:graphicData uri="http://schemas.openxmlformats.org/drawingml/2006/table">
            <a:tbl>
              <a:tblPr/>
              <a:tblGrid>
                <a:gridCol w="56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H="1">
            <a:off x="5800725" y="1912682"/>
            <a:ext cx="41275" cy="2045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 flipH="1">
            <a:off x="4953000" y="1899575"/>
            <a:ext cx="47628" cy="2176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192234"/>
              </p:ext>
            </p:extLst>
          </p:nvPr>
        </p:nvGraphicFramePr>
        <p:xfrm>
          <a:off x="4953000" y="2122432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CRC/MIC/BSS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188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52088"/>
            <a:ext cx="7770813" cy="30423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a WUR frame format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Provides flexibility to cover a wide range of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Has short sizes [</a:t>
            </a:r>
            <a:r>
              <a:rPr lang="en-US" b="1" dirty="0">
                <a:solidFill>
                  <a:srgbClr val="00B050"/>
                </a:solidFill>
              </a:rPr>
              <a:t>6B-13B</a:t>
            </a:r>
            <a:r>
              <a:rPr lang="en-US" dirty="0"/>
              <a:t> MPDU lengths]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Reducing any redundancies and minimizing TX times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B050"/>
                </a:solidFill>
              </a:rPr>
              <a:t>TX time ranges between ~0.9ms to ~1.8ms @ 62.5Kbps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Allows unicast, multicast, and broadcast addressing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Provides security and signaling for a wide range of applications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708115"/>
              </p:ext>
            </p:extLst>
          </p:nvPr>
        </p:nvGraphicFramePr>
        <p:xfrm>
          <a:off x="2244963" y="1600436"/>
          <a:ext cx="3496160" cy="304564"/>
        </p:xfrm>
        <a:graphic>
          <a:graphicData uri="http://schemas.openxmlformats.org/drawingml/2006/table">
            <a:tbl>
              <a:tblPr/>
              <a:tblGrid>
                <a:gridCol w="44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2231767666"/>
                    </a:ext>
                  </a:extLst>
                </a:gridCol>
                <a:gridCol w="6839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06498"/>
              </p:ext>
            </p:extLst>
          </p:nvPr>
        </p:nvGraphicFramePr>
        <p:xfrm>
          <a:off x="1905000" y="21106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TSD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 bwMode="auto">
          <a:xfrm flipH="1">
            <a:off x="2364923" y="1899575"/>
            <a:ext cx="1216477" cy="21102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8901381"/>
              </p:ext>
            </p:extLst>
          </p:nvPr>
        </p:nvGraphicFramePr>
        <p:xfrm>
          <a:off x="5080871" y="2110887"/>
          <a:ext cx="847725" cy="656589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12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6" name="Straight Arrow Connector 25"/>
          <p:cNvCxnSpPr/>
          <p:nvPr/>
        </p:nvCxnSpPr>
        <p:spPr bwMode="auto">
          <a:xfrm>
            <a:off x="4323190" y="1894551"/>
            <a:ext cx="279184" cy="1994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>
            <a:off x="5678489" y="1924278"/>
            <a:ext cx="260342" cy="186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5070635" y="1924278"/>
            <a:ext cx="0" cy="186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615181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with the following MAC frame: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length of the MAC header is fixed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Whether the Address field contains more than one identifier is open for discussion</a:t>
            </a:r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Results: Y 18, N 2, A 10.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930384"/>
              </p:ext>
            </p:extLst>
          </p:nvPr>
        </p:nvGraphicFramePr>
        <p:xfrm>
          <a:off x="3200400" y="28956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4155452" y="31995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2571735" y="31926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658277"/>
              </p:ext>
            </p:extLst>
          </p:nvPr>
        </p:nvGraphicFramePr>
        <p:xfrm>
          <a:off x="2133600" y="34060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716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agree to have a Type subfield that identifies the WUR frame type?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Type subfield is contained in the Frame Control field of the MAC header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One Type subfield value assigned to WUR Beacon and one to Wake Up frame</a:t>
            </a:r>
          </a:p>
          <a:p>
            <a:pPr marL="457200" lvl="1" indent="0"/>
            <a:endParaRPr lang="en-US" sz="1600" dirty="0"/>
          </a:p>
          <a:p>
            <a:pPr marL="57150" indent="0"/>
            <a:r>
              <a:rPr lang="en-US" sz="2000" dirty="0"/>
              <a:t>Results: Y 9, N 0, A 14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969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pPr marL="0" indent="0"/>
            <a:r>
              <a:rPr lang="en-US" sz="2000" dirty="0"/>
              <a:t>SP3a: Do you agree to have in the Address field an identifier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Is the identifier of the transmitter when the frame is WUR Beacon</a:t>
            </a:r>
          </a:p>
          <a:p>
            <a:endParaRPr lang="en-US" sz="2000" dirty="0"/>
          </a:p>
          <a:p>
            <a:r>
              <a:rPr lang="en-US" sz="2000" dirty="0"/>
              <a:t>Results:  Y 18 , N 1, A 7</a:t>
            </a:r>
          </a:p>
          <a:p>
            <a:endParaRPr lang="en-US" sz="2000" dirty="0"/>
          </a:p>
          <a:p>
            <a:r>
              <a:rPr lang="en-US" sz="2000" dirty="0"/>
              <a:t>SP3b: Do you agree to have in the Address field an identifier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Is the identifier of the receiver when the frame is unicast Wake Up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Presence of an additional addressing identifier is open for discussion</a:t>
            </a:r>
          </a:p>
          <a:p>
            <a:endParaRPr lang="en-US" sz="2000" dirty="0"/>
          </a:p>
          <a:p>
            <a:r>
              <a:rPr lang="en-US" sz="2000" dirty="0"/>
              <a:t>Results:  Y 10, N 8, A 8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996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Do you agree to have a Type Dependent (TD) Control field in the MAC header that contains type dependent control information?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800" dirty="0"/>
              <a:t>The TD Control field of a WUR Beacon contains the partial TSF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114300" indent="0"/>
            <a:r>
              <a:rPr lang="en-US" sz="2200" dirty="0"/>
              <a:t>Results: Y 10, N 0, A 10 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839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SP5a: Do you agree to have an optionally present Frame Body field in the MPDU?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The length of the Frame Body field is signaled in the Frame Control field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It is optional for a STA to support reception of a frame with nonzero length Frame Body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Results: Y 5, N 6, A 14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SP5b: Do you agree to have an optionally present Frame Body field in the MPDU?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It is optional for a STA to support reception of a frame with nonzero length Frame Body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Results: Y 5, N 0, A 20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3173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Straw Poll 5c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define a Frame Check Sequence (FCS) that carries the CRC of the frame?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Length and computation of FCS is TBD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/>
            <a:r>
              <a:rPr lang="en-US" dirty="0"/>
              <a:t>Results: Y 21, N 0, A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1671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authenticate WUR frames using message integrity check (MIC)?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procedure is optional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Results: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618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Do you agree to define a Frame Check Sequence (FCS) that could carry either MIC (if protected frame) or CRC (if unprotected frame) of the frame?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Length and computation of FCS is TBD (for both MIC and CRC)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991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Certain WUR operations have been defined in the SFD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Synchronization based on WUR Beacon RX which carries partial TSF[1]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Unicast WUR operation for waking up an individual WUR 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Multicast WUR operation for waking up multiple/all WUR STAs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However the WUR frame format has not been defined yet: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Not using MAC addresses for identifying the TX/RX entities[2]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 to introduce some basics for the WUR frame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With special considerations to the incurring overhead (keep at minimum)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Providing required signaling for RX(s)/TX 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Provide flexibility for a wide range of use cases and scenarios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04126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add to the </a:t>
            </a:r>
            <a:r>
              <a:rPr lang="en-US" dirty="0" err="1"/>
              <a:t>TGba</a:t>
            </a:r>
            <a:r>
              <a:rPr lang="en-US" dirty="0"/>
              <a:t> SFD: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	The WUR frame has the following format: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length of the MAC header is fixed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Whether the Address field contains more than one identifier is open for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620330"/>
              </p:ext>
            </p:extLst>
          </p:nvPr>
        </p:nvGraphicFramePr>
        <p:xfrm>
          <a:off x="3200400" y="32766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4155452" y="3580579"/>
            <a:ext cx="688171" cy="2139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2571735" y="3573625"/>
            <a:ext cx="644286" cy="2377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558994"/>
              </p:ext>
            </p:extLst>
          </p:nvPr>
        </p:nvGraphicFramePr>
        <p:xfrm>
          <a:off x="2133600" y="3787002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75263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add to the </a:t>
            </a:r>
            <a:r>
              <a:rPr lang="en-US" dirty="0" err="1"/>
              <a:t>TGba</a:t>
            </a:r>
            <a:r>
              <a:rPr lang="en-US" dirty="0"/>
              <a:t> SFD: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A Type subfield identifies the WUR frame type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The Type subfield is contained in the Frame Control field of the MAC header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One Type subfield value assigned to WUR Beacon and one to Wake Up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9838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45E68-8212-46EF-9487-52322165A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to the </a:t>
            </a:r>
            <a:r>
              <a:rPr lang="en-US" dirty="0" err="1"/>
              <a:t>TGba</a:t>
            </a:r>
            <a:r>
              <a:rPr lang="en-US" dirty="0"/>
              <a:t> SFD: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Address field contains an identifier of the transmitter when the frame is WUR Beacon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A1641F-95F9-4910-B038-EC5CBAE471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E65BED-0EF9-4B91-88E8-2350FA7524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4BE1EE-CE9D-421B-94FA-9A9707EF35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9395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to the </a:t>
            </a:r>
            <a:r>
              <a:rPr lang="en-US" dirty="0" err="1"/>
              <a:t>TGba</a:t>
            </a:r>
            <a:r>
              <a:rPr lang="en-US" dirty="0"/>
              <a:t> SFD: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Type Dependent (TD) Control field in the MAC header contains type dependent control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The TD Control field of a WUR Beacon contains the partial TSF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729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dirty="0"/>
              <a:t>Move to add to the </a:t>
            </a:r>
            <a:r>
              <a:rPr lang="en-US" sz="2000" dirty="0" err="1"/>
              <a:t>TGba</a:t>
            </a:r>
            <a:r>
              <a:rPr lang="en-US" sz="2000" dirty="0"/>
              <a:t> SFD: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WUR frame has an optionally present Frame Body field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It is optional for a STA to support reception of a frame with nonzero length Frame Body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86007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add to the </a:t>
            </a:r>
            <a:r>
              <a:rPr lang="en-US" dirty="0" err="1"/>
              <a:t>TGba</a:t>
            </a:r>
            <a:r>
              <a:rPr lang="en-US" dirty="0"/>
              <a:t> SFD: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WUR frame has a Frame Check Sequence (FCS) that carries the CRC of the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Length and computation of FCS is TBD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3780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22" name="Content Placeholder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[1] S. Shellhammer (Qualcomm), “17/671r2 Considerations on WUR Synchronization”</a:t>
            </a:r>
          </a:p>
          <a:p>
            <a:pPr marL="0" indent="0"/>
            <a:r>
              <a:rPr lang="en-GB" sz="1400" dirty="0"/>
              <a:t>[2] L. Chu (Marvell), “17/124r4 WUR MAC and Wakeup Frame”</a:t>
            </a:r>
          </a:p>
          <a:p>
            <a:pPr marL="0" indent="0"/>
            <a:r>
              <a:rPr lang="en-US" sz="1400" dirty="0"/>
              <a:t>[3] X. Wang (</a:t>
            </a:r>
            <a:r>
              <a:rPr lang="en-US" sz="1400" dirty="0" err="1"/>
              <a:t>InterDigital</a:t>
            </a:r>
            <a:r>
              <a:rPr lang="en-US" sz="1400" dirty="0"/>
              <a:t>),</a:t>
            </a:r>
            <a:r>
              <a:rPr lang="en-GB" sz="1400" dirty="0"/>
              <a:t> “17/387r6</a:t>
            </a:r>
            <a:r>
              <a:rPr lang="en-US" sz="1400" dirty="0"/>
              <a:t>  Purpose Indication for WUR Packets”</a:t>
            </a:r>
          </a:p>
          <a:p>
            <a:pPr marL="457200" indent="-457200">
              <a:buFont typeface="+mj-lt"/>
              <a:buAutoNum type="arabicParenR"/>
            </a:pP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arenR"/>
            </a:pP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57213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0813" cy="3884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Propose a frame format that enables: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Constant-length WUR frames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Constant length for all these frame types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Contains necessary information for interoperation (mandatory in RX)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Simplifies receiver implementation while preserving essential functionalities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E.g., constant MPDU size of 6 Bytes (~0.9ms of TX </a:t>
            </a:r>
            <a:r>
              <a:rPr lang="en-US" sz="1600" dirty="0">
                <a:hlinkClick r:id="rId2"/>
              </a:rPr>
              <a:t>time@62.5Kbps</a:t>
            </a:r>
            <a:r>
              <a:rPr lang="en-US" sz="1600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Variable-length WUR frames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Length indicated in the MAC header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Contains additional information for optional features (optional in RX)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400" dirty="0"/>
              <a:t>Advanced receiver implementation capable of processing variable lengths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E.g., maximum MPDU size of 13 Bytes (~1.7ms of TX </a:t>
            </a:r>
            <a:r>
              <a:rPr lang="en-US" sz="1600" dirty="0">
                <a:hlinkClick r:id="rId2"/>
              </a:rPr>
              <a:t>time@62.5Kbps</a:t>
            </a:r>
            <a:r>
              <a:rPr lang="en-US" sz="1600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1463739" y="1584690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825906"/>
              </p:ext>
            </p:extLst>
          </p:nvPr>
        </p:nvGraphicFramePr>
        <p:xfrm>
          <a:off x="2887421" y="1584690"/>
          <a:ext cx="3367569" cy="321991"/>
        </p:xfrm>
        <a:graphic>
          <a:graphicData uri="http://schemas.openxmlformats.org/drawingml/2006/table">
            <a:tbl>
              <a:tblPr/>
              <a:tblGrid>
                <a:gridCol w="17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473">
                  <a:extLst>
                    <a:ext uri="{9D8B030D-6E8A-4147-A177-3AD203B41FA5}">
                      <a16:colId xmlns:a16="http://schemas.microsoft.com/office/drawing/2014/main" val="684398795"/>
                    </a:ext>
                  </a:extLst>
                </a:gridCol>
                <a:gridCol w="607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199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0212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662303"/>
              </p:ext>
            </p:extLst>
          </p:nvPr>
        </p:nvGraphicFramePr>
        <p:xfrm>
          <a:off x="1480977" y="2296391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TSD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MPDU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0813" cy="3503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Propose a WUR frame that follows the IEEE802.11 structure: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PHY Preamble to contain information for decoding the PSDU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PSDU contains one MPDU (frame) which in turn contains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MAC header - Common fields present in every frame, and is of fixed size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Frame Body – Does not carry data payloads, and is present in variable length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FCS – cyclic redundancy check or message integrity check depending on the frame type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Target a WUR frame format with reduced transmit times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Expect very low TX rates, e.g. 62.5Kbps &amp; operation in heavily utilized ISM bands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For example transmitting 7 Bytes of MPDU would require ~1 ms TX time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200" dirty="0"/>
              <a:t>Assumed that PHY preamble and each octet of PSDU would cost 128 us of TX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41801"/>
              </p:ext>
            </p:extLst>
          </p:nvPr>
        </p:nvGraphicFramePr>
        <p:xfrm>
          <a:off x="2193285" y="1791729"/>
          <a:ext cx="3367569" cy="321991"/>
        </p:xfrm>
        <a:graphic>
          <a:graphicData uri="http://schemas.openxmlformats.org/drawingml/2006/table">
            <a:tbl>
              <a:tblPr/>
              <a:tblGrid>
                <a:gridCol w="17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03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5473">
                  <a:extLst>
                    <a:ext uri="{9D8B030D-6E8A-4147-A177-3AD203B41FA5}">
                      <a16:colId xmlns:a16="http://schemas.microsoft.com/office/drawing/2014/main" val="684398795"/>
                    </a:ext>
                  </a:extLst>
                </a:gridCol>
                <a:gridCol w="6078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199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91117" y="1817556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>
            <a:off x="1940899" y="2113720"/>
            <a:ext cx="1278751" cy="1826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3415771"/>
              </p:ext>
            </p:extLst>
          </p:nvPr>
        </p:nvGraphicFramePr>
        <p:xfrm>
          <a:off x="4963236" y="2296676"/>
          <a:ext cx="847725" cy="656589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12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 bwMode="auto">
          <a:xfrm>
            <a:off x="4191000" y="2087016"/>
            <a:ext cx="9149" cy="1977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560854" y="2110067"/>
            <a:ext cx="260342" cy="186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4953000" y="2110067"/>
            <a:ext cx="0" cy="1863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03779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Frame Control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743200"/>
            <a:ext cx="7770813" cy="36671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Frame Control [1B]-Information identifies MPDU type/length,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Protocol Version [0/1b] – Use 0 and let 1 for future use (if needed)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Type subfield [2/3b] – Differentiates types (e.g., WUR Beacon, Wake Up)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Certain frame types can be constant length frame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Other types if defined need to be inline with this frame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Length/Subtype [3/4b] subfield different frame subtypes/length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Indicates frame subtype for constant length frames</a:t>
            </a:r>
            <a:endParaRPr lang="en-US" sz="1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Indicates length for variable length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Reserved [TBD] – Reserved for future use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Maybe one bit for protected frames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292164"/>
              </p:ext>
            </p:extLst>
          </p:nvPr>
        </p:nvGraphicFramePr>
        <p:xfrm>
          <a:off x="3349812" y="1524000"/>
          <a:ext cx="2558863" cy="304564"/>
        </p:xfrm>
        <a:graphic>
          <a:graphicData uri="http://schemas.openxmlformats.org/drawingml/2006/table">
            <a:tbl>
              <a:tblPr/>
              <a:tblGrid>
                <a:gridCol w="966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6068">
                  <a:extLst>
                    <a:ext uri="{9D8B030D-6E8A-4147-A177-3AD203B41FA5}">
                      <a16:colId xmlns:a16="http://schemas.microsoft.com/office/drawing/2014/main" val="1887921575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Body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 bwMode="auto">
          <a:xfrm>
            <a:off x="5908675" y="1827979"/>
            <a:ext cx="0" cy="2605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/>
          <p:cNvCxnSpPr>
            <a:endCxn id="41" idx="0"/>
          </p:cNvCxnSpPr>
          <p:nvPr/>
        </p:nvCxnSpPr>
        <p:spPr bwMode="auto">
          <a:xfrm flipH="1">
            <a:off x="4771911" y="1821025"/>
            <a:ext cx="20755" cy="2769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H="1">
            <a:off x="3764316" y="1827979"/>
            <a:ext cx="540547" cy="2605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 bwMode="auto">
          <a:xfrm flipH="1">
            <a:off x="1516066" y="1821025"/>
            <a:ext cx="1849365" cy="2675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475408"/>
              </p:ext>
            </p:extLst>
          </p:nvPr>
        </p:nvGraphicFramePr>
        <p:xfrm>
          <a:off x="1058866" y="2088569"/>
          <a:ext cx="2710023" cy="708798"/>
        </p:xfrm>
        <a:graphic>
          <a:graphicData uri="http://schemas.openxmlformats.org/drawingml/2006/table">
            <a:tbl>
              <a:tblPr/>
              <a:tblGrid>
                <a:gridCol w="469696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20403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632524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TSD</a:t>
                      </a:r>
                      <a:r>
                        <a:rPr lang="en-US" sz="800" kern="12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210369"/>
              </p:ext>
            </p:extLst>
          </p:nvPr>
        </p:nvGraphicFramePr>
        <p:xfrm>
          <a:off x="5492750" y="2088569"/>
          <a:ext cx="831850" cy="708798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122700"/>
                  </a:ext>
                </a:extLst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859384"/>
              </p:ext>
            </p:extLst>
          </p:nvPr>
        </p:nvGraphicFramePr>
        <p:xfrm>
          <a:off x="4355986" y="2097977"/>
          <a:ext cx="831850" cy="708798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Miscellaneous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0 or more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1227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618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MPDU format (samples)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57532"/>
            <a:ext cx="7770813" cy="26209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Address field contains the identifier of the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When the frame is a broadcast frame it contains a partial transmitter identifier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When the frame is a unicast or multicast frame it contains a partial receiver(s) identifier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TD Control field contains control information that is type dependent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For WUR Beacon contains partial TSF; For Wake Up contains packet number/partial TSF, etc.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100" dirty="0"/>
              <a:t>Other contents for each WUR frame depends on functionality and security protocol and is TBD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Frame Body field is only present in variable length frames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Presence is indicated by a nonzero Length field in the Frame Control and is optional in RX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A list of paged IDs can be contained in Frame Body field of Wake Up frame (see next slide)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000" dirty="0"/>
              <a:t>Useful to individually identify more than one STA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100608"/>
              </p:ext>
            </p:extLst>
          </p:nvPr>
        </p:nvGraphicFramePr>
        <p:xfrm>
          <a:off x="1447800" y="2716070"/>
          <a:ext cx="3040579" cy="308536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6979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PBSSID(TA)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PTSF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644364" y="1558399"/>
          <a:ext cx="3401247" cy="304564"/>
        </p:xfrm>
        <a:graphic>
          <a:graphicData uri="http://schemas.openxmlformats.org/drawingml/2006/table">
            <a:tbl>
              <a:tblPr/>
              <a:tblGrid>
                <a:gridCol w="41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3048151688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Body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37160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1948603" y="1855563"/>
            <a:ext cx="1937598" cy="21316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6045611" y="1862963"/>
            <a:ext cx="1473790" cy="2035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-84763" y="2748038"/>
            <a:ext cx="12041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Beacon (constant)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84763" y="3118497"/>
            <a:ext cx="18982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Uni/multi Wake Up (constant)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704354"/>
              </p:ext>
            </p:extLst>
          </p:nvPr>
        </p:nvGraphicFramePr>
        <p:xfrm>
          <a:off x="1447798" y="3073713"/>
          <a:ext cx="3040580" cy="334773"/>
        </p:xfrm>
        <a:graphic>
          <a:graphicData uri="http://schemas.openxmlformats.org/drawingml/2006/table">
            <a:tbl>
              <a:tblPr/>
              <a:tblGrid>
                <a:gridCol w="479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6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5400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</a:tblGrid>
              <a:tr h="33477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ID(RA)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PN/PTSF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5540556"/>
              </p:ext>
            </p:extLst>
          </p:nvPr>
        </p:nvGraphicFramePr>
        <p:xfrm>
          <a:off x="6687551" y="2698025"/>
          <a:ext cx="831850" cy="308536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0360601"/>
              </p:ext>
            </p:extLst>
          </p:nvPr>
        </p:nvGraphicFramePr>
        <p:xfrm>
          <a:off x="6687551" y="3063817"/>
          <a:ext cx="831850" cy="308536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 bwMode="auto">
          <a:xfrm flipH="1">
            <a:off x="4495800" y="1862963"/>
            <a:ext cx="177008" cy="2041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>
            <a:off x="5410200" y="1855563"/>
            <a:ext cx="1247852" cy="1802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7861738" y="308721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61738" y="2686857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438081"/>
              </p:ext>
            </p:extLst>
          </p:nvPr>
        </p:nvGraphicFramePr>
        <p:xfrm>
          <a:off x="4714288" y="2048800"/>
          <a:ext cx="1198702" cy="708798"/>
        </p:xfrm>
        <a:graphic>
          <a:graphicData uri="http://schemas.openxmlformats.org/drawingml/2006/table">
            <a:tbl>
              <a:tblPr/>
              <a:tblGrid>
                <a:gridCol w="1198702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Miscellaneous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variable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122700"/>
                  </a:ext>
                </a:extLst>
              </a:tr>
            </a:tbl>
          </a:graphicData>
        </a:graphic>
      </p:graphicFrame>
      <p:cxnSp>
        <p:nvCxnSpPr>
          <p:cNvPr id="22" name="Straight Arrow Connector 21"/>
          <p:cNvCxnSpPr/>
          <p:nvPr/>
        </p:nvCxnSpPr>
        <p:spPr bwMode="auto">
          <a:xfrm>
            <a:off x="4700461" y="1862963"/>
            <a:ext cx="8843" cy="20418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>
            <a:off x="5410200" y="1862963"/>
            <a:ext cx="502790" cy="18583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798587"/>
              </p:ext>
            </p:extLst>
          </p:nvPr>
        </p:nvGraphicFramePr>
        <p:xfrm>
          <a:off x="1402351" y="2060163"/>
          <a:ext cx="3093449" cy="708798"/>
        </p:xfrm>
        <a:graphic>
          <a:graphicData uri="http://schemas.openxmlformats.org/drawingml/2006/table">
            <a:tbl>
              <a:tblPr/>
              <a:tblGrid>
                <a:gridCol w="528202">
                  <a:extLst>
                    <a:ext uri="{9D8B030D-6E8A-4147-A177-3AD203B41FA5}">
                      <a16:colId xmlns:a16="http://schemas.microsoft.com/office/drawing/2014/main" val="2539054846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4129908872"/>
                    </a:ext>
                  </a:extLst>
                </a:gridCol>
                <a:gridCol w="818997">
                  <a:extLst>
                    <a:ext uri="{9D8B030D-6E8A-4147-A177-3AD203B41FA5}">
                      <a16:colId xmlns:a16="http://schemas.microsoft.com/office/drawing/2014/main" val="73590595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623248372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Frame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Address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TSD Control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224222"/>
                  </a:ext>
                </a:extLst>
              </a:tr>
              <a:tr h="40026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Bits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2555960"/>
                  </a:ext>
                </a:extLst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218522" y="2089950"/>
            <a:ext cx="11240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General format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34017" y="2710923"/>
            <a:ext cx="7809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Not present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-84763" y="3529527"/>
            <a:ext cx="188224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Uni/multi Wake Up (variable)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202169"/>
              </p:ext>
            </p:extLst>
          </p:nvPr>
        </p:nvGraphicFramePr>
        <p:xfrm>
          <a:off x="1472816" y="3487150"/>
          <a:ext cx="3022984" cy="334773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334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</a:tblGrid>
              <a:tr h="33477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ID(RA)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PN/PTSF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30507"/>
              </p:ext>
            </p:extLst>
          </p:nvPr>
        </p:nvGraphicFramePr>
        <p:xfrm>
          <a:off x="6687551" y="3477254"/>
          <a:ext cx="831850" cy="308536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7886754" y="3500647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6+[1-7]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728211"/>
              </p:ext>
            </p:extLst>
          </p:nvPr>
        </p:nvGraphicFramePr>
        <p:xfrm>
          <a:off x="4682677" y="3490032"/>
          <a:ext cx="1280915" cy="318392"/>
        </p:xfrm>
        <a:graphic>
          <a:graphicData uri="http://schemas.openxmlformats.org/drawingml/2006/table">
            <a:tbl>
              <a:tblPr/>
              <a:tblGrid>
                <a:gridCol w="1280915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1839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Miscellaneous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934017" y="3094974"/>
            <a:ext cx="7809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Not present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963176" y="3267854"/>
            <a:ext cx="7168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tx1"/>
                </a:solidFill>
              </a:rPr>
              <a:t>1 or more </a:t>
            </a:r>
          </a:p>
        </p:txBody>
      </p:sp>
      <p:graphicFrame>
        <p:nvGraphicFramePr>
          <p:cNvPr id="39" name="Tab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987064"/>
              </p:ext>
            </p:extLst>
          </p:nvPr>
        </p:nvGraphicFramePr>
        <p:xfrm>
          <a:off x="6650382" y="2049878"/>
          <a:ext cx="831850" cy="308536"/>
        </p:xfrm>
        <a:graphic>
          <a:graphicData uri="http://schemas.openxmlformats.org/drawingml/2006/table">
            <a:tbl>
              <a:tblPr/>
              <a:tblGrid>
                <a:gridCol w="831850">
                  <a:extLst>
                    <a:ext uri="{9D8B030D-6E8A-4147-A177-3AD203B41FA5}">
                      <a16:colId xmlns:a16="http://schemas.microsoft.com/office/drawing/2014/main" val="2721865237"/>
                    </a:ext>
                  </a:extLst>
                </a:gridCol>
              </a:tblGrid>
              <a:tr h="308536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1168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85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List of Paged 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05572"/>
            <a:ext cx="7770813" cy="366441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One or more Paged IDs [</a:t>
            </a:r>
            <a:r>
              <a:rPr lang="en-US" sz="1600" dirty="0">
                <a:solidFill>
                  <a:srgbClr val="00B050"/>
                </a:solidFill>
              </a:rPr>
              <a:t>1B each </a:t>
            </a:r>
            <a:r>
              <a:rPr lang="en-US" sz="1600" dirty="0"/>
              <a:t>or </a:t>
            </a:r>
            <a:r>
              <a:rPr lang="en-US" sz="1600" dirty="0">
                <a:solidFill>
                  <a:schemeClr val="accent6"/>
                </a:solidFill>
              </a:rPr>
              <a:t>2B each</a:t>
            </a:r>
            <a:r>
              <a:rPr lang="en-US" sz="1600" dirty="0"/>
              <a:t>] – List of intended receivers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B050"/>
                </a:solidFill>
              </a:rPr>
              <a:t>Option 1:</a:t>
            </a:r>
            <a:r>
              <a:rPr lang="en-US" sz="1400" dirty="0">
                <a:solidFill>
                  <a:srgbClr val="00B050"/>
                </a:solidFill>
              </a:rPr>
              <a:t> </a:t>
            </a:r>
            <a:r>
              <a:rPr lang="en-US" sz="1400" dirty="0"/>
              <a:t>One octet is sufficient to identify 256 STAs, and if more then AP can: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Schedule clones in orthogonal periods to avoid waking unintended STAs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b="1" dirty="0"/>
              <a:t>Pros:</a:t>
            </a:r>
            <a:r>
              <a:rPr lang="en-US" sz="1200" dirty="0"/>
              <a:t> Reduced field size leads to minimal overhead, </a:t>
            </a:r>
            <a:r>
              <a:rPr lang="en-US" sz="1200" b="1" dirty="0"/>
              <a:t>Cons:</a:t>
            </a:r>
            <a:r>
              <a:rPr lang="en-US" sz="1200" dirty="0"/>
              <a:t> Some loss of flexibility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accent6"/>
                </a:solidFill>
              </a:rPr>
              <a:t>Option 2</a:t>
            </a:r>
            <a:r>
              <a:rPr lang="en-US" sz="1400" b="1" dirty="0"/>
              <a:t>:</a:t>
            </a:r>
            <a:r>
              <a:rPr lang="en-US" sz="1400" dirty="0"/>
              <a:t> Two octet is sufficient to identify up to 2007 STAs and AP can: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b="1" dirty="0"/>
              <a:t>Pros: </a:t>
            </a:r>
            <a:r>
              <a:rPr lang="en-US" sz="1200" dirty="0"/>
              <a:t>Same signaling as PCR, flexible, allows extra control information to be exchanged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b="1" dirty="0"/>
              <a:t>Cons:</a:t>
            </a:r>
            <a:r>
              <a:rPr lang="en-US" sz="1200" dirty="0"/>
              <a:t> increased field size leads to increased overhead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Paged ID List can only be present in variable length Wake Up frames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 paging more than 8 STAs then AP can use group ID (similar to 11ac)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Send back2back WUR frames (IDs in ascending order to optimize sleep pattern)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Only one Paged ID is present in constant length Wake Up frames (no Frame Body)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Frame is either individually addressed to one STA (e.g., STA AID),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Or addressed to multiple STAs (e.g., using a group ID similar to 11ac)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407998"/>
              </p:ext>
            </p:extLst>
          </p:nvPr>
        </p:nvGraphicFramePr>
        <p:xfrm>
          <a:off x="2244963" y="1600436"/>
          <a:ext cx="3401247" cy="304564"/>
        </p:xfrm>
        <a:graphic>
          <a:graphicData uri="http://schemas.openxmlformats.org/drawingml/2006/table">
            <a:tbl>
              <a:tblPr/>
              <a:tblGrid>
                <a:gridCol w="41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9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6600">
                  <a:extLst>
                    <a:ext uri="{9D8B030D-6E8A-4147-A177-3AD203B41FA5}">
                      <a16:colId xmlns:a16="http://schemas.microsoft.com/office/drawing/2014/main" val="104322160"/>
                    </a:ext>
                  </a:extLst>
                </a:gridCol>
                <a:gridCol w="626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Body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 flipH="1">
            <a:off x="1752600" y="1886656"/>
            <a:ext cx="1752600" cy="24529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433130"/>
              </p:ext>
            </p:extLst>
          </p:nvPr>
        </p:nvGraphicFramePr>
        <p:xfrm>
          <a:off x="7818437" y="3156905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AID8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788773"/>
              </p:ext>
            </p:extLst>
          </p:nvPr>
        </p:nvGraphicFramePr>
        <p:xfrm>
          <a:off x="7619999" y="3857670"/>
          <a:ext cx="1244600" cy="698866"/>
        </p:xfrm>
        <a:graphic>
          <a:graphicData uri="http://schemas.openxmlformats.org/drawingml/2006/table">
            <a:tbl>
              <a:tblPr/>
              <a:tblGrid>
                <a:gridCol w="465138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  <a:gridCol w="779462">
                  <a:extLst>
                    <a:ext uri="{9D8B030D-6E8A-4147-A177-3AD203B41FA5}">
                      <a16:colId xmlns:a16="http://schemas.microsoft.com/office/drawing/2014/main" val="1614109737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AID12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WUR Control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692306"/>
              </p:ext>
            </p:extLst>
          </p:nvPr>
        </p:nvGraphicFramePr>
        <p:xfrm>
          <a:off x="1295400" y="2140593"/>
          <a:ext cx="2994409" cy="334773"/>
        </p:xfrm>
        <a:graphic>
          <a:graphicData uri="http://schemas.openxmlformats.org/drawingml/2006/table">
            <a:tbl>
              <a:tblPr/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0334">
                  <a:extLst>
                    <a:ext uri="{9D8B030D-6E8A-4147-A177-3AD203B41FA5}">
                      <a16:colId xmlns:a16="http://schemas.microsoft.com/office/drawing/2014/main" val="3706171872"/>
                    </a:ext>
                  </a:extLst>
                </a:gridCol>
              </a:tblGrid>
              <a:tr h="334773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Control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ID(RA)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PN/PTSF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1" name="Straight Arrow Connector 20"/>
          <p:cNvCxnSpPr/>
          <p:nvPr/>
        </p:nvCxnSpPr>
        <p:spPr bwMode="auto">
          <a:xfrm>
            <a:off x="4267200" y="1908213"/>
            <a:ext cx="22609" cy="2323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2" name="Straight Arrow Connector 31"/>
          <p:cNvCxnSpPr/>
          <p:nvPr/>
        </p:nvCxnSpPr>
        <p:spPr bwMode="auto">
          <a:xfrm>
            <a:off x="4289810" y="1905000"/>
            <a:ext cx="137729" cy="2269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230500"/>
              </p:ext>
            </p:extLst>
          </p:nvPr>
        </p:nvGraphicFramePr>
        <p:xfrm>
          <a:off x="4435261" y="2137762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119396405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Paged</a:t>
                      </a:r>
                      <a:r>
                        <a:rPr lang="en-US" sz="800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 ID List</a:t>
                      </a:r>
                      <a:endParaRPr lang="en-US" sz="8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4528609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TBD [1-7/</a:t>
                      </a:r>
                      <a:r>
                        <a:rPr lang="en-US" sz="800" b="1" kern="1200" dirty="0">
                          <a:solidFill>
                            <a:schemeClr val="accent6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2-15</a:t>
                      </a:r>
                      <a:r>
                        <a:rPr lang="en-US" sz="800" b="1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+mn-cs"/>
                        </a:rPr>
                        <a:t>]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9421520"/>
                  </a:ext>
                </a:extLst>
              </a:tr>
            </a:tbl>
          </a:graphicData>
        </a:graphic>
      </p:graphicFrame>
      <p:cxnSp>
        <p:nvCxnSpPr>
          <p:cNvPr id="36" name="Straight Arrow Connector 35"/>
          <p:cNvCxnSpPr/>
          <p:nvPr/>
        </p:nvCxnSpPr>
        <p:spPr bwMode="auto">
          <a:xfrm>
            <a:off x="5032930" y="1886321"/>
            <a:ext cx="250056" cy="2456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073814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88658"/>
            <a:ext cx="7770813" cy="398675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The FCS [TBD] contains: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CRC - Cyclic redundancy check for detecting errors in unsecured MPDU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200" dirty="0"/>
              <a:t>MIC – Message integrity check for detecting errors and replay attacks in secure MPDU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100" dirty="0"/>
              <a:t>No need for explicit CRC in this case</a:t>
            </a:r>
          </a:p>
          <a:p>
            <a:pPr marL="1657350" lvl="3" indent="-342900">
              <a:buFont typeface="Arial" panose="020B0604020202020204" pitchFamily="34" charset="0"/>
              <a:buChar char="•"/>
            </a:pPr>
            <a:endParaRPr 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BSS identifier can be hidden within the FCS: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For example the AP XORs the BSSID (e.g., BSSID[23:38]) with the FCS</a:t>
            </a:r>
          </a:p>
          <a:p>
            <a:pPr marL="1200150" lvl="2">
              <a:buFont typeface="Arial" panose="020B0604020202020204" pitchFamily="34" charset="0"/>
              <a:buChar char="•"/>
            </a:pPr>
            <a:r>
              <a:rPr lang="en-US" sz="1000" dirty="0"/>
              <a:t>Or CRC/MIC is computed assuming presence of BSS ID, but BSS ID itself is not sent in the frame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STA successfully decodes only WUR frames generated by its AP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WUR frames generated by other APs will come up as corrupted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Avoids sending the (Partial) BSS ID field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Propose an FCS field of 2 or 3 octets (</a:t>
            </a:r>
            <a:r>
              <a:rPr lang="en-US" sz="1600" dirty="0">
                <a:solidFill>
                  <a:srgbClr val="00B050"/>
                </a:solidFill>
              </a:rPr>
              <a:t>recommend TBD=2 Bytes</a:t>
            </a:r>
            <a:r>
              <a:rPr lang="en-US" sz="1600" dirty="0"/>
              <a:t>):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200" dirty="0"/>
              <a:t>Provide good protection, low false alarms, and prevent replay attacks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40766"/>
              </p:ext>
            </p:extLst>
          </p:nvPr>
        </p:nvGraphicFramePr>
        <p:xfrm>
          <a:off x="2244963" y="1600436"/>
          <a:ext cx="3597037" cy="304564"/>
        </p:xfrm>
        <a:graphic>
          <a:graphicData uri="http://schemas.openxmlformats.org/drawingml/2006/table">
            <a:tbl>
              <a:tblPr/>
              <a:tblGrid>
                <a:gridCol w="56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5842000" y="1912682"/>
            <a:ext cx="0" cy="2045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>
            <a:off x="5000628" y="1899575"/>
            <a:ext cx="28572" cy="21766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475147"/>
              </p:ext>
            </p:extLst>
          </p:nvPr>
        </p:nvGraphicFramePr>
        <p:xfrm>
          <a:off x="5029200" y="2122432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996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Security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665649"/>
            <a:ext cx="7770813" cy="380018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Ensure that STAs are not woken up by messages of an attacker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Proposal is to have a simple security protocol with low incurred overhead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Avoid CCMP-like signaling (MIC of 8/16 Bytes, CCMP header of 8 bytes)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Where MIC is a truncated output of the selected cipher suite (baseline) and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TSF timer can act as the packet number in some cases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000" dirty="0"/>
              <a:t>A packet number could be used for the multicast case, although out of scope for this 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As such WUR frames can 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Unsecure: The FCS contains the CRC with camouflaged BSS 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Secure: The FCS contains the MIC with camouflaged BSS ID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With Frame Control field signaling differentiating them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Maybe a bit that differentiates between them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2017</a:t>
            </a:r>
            <a:endParaRPr lang="en-GB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637032"/>
              </p:ext>
            </p:extLst>
          </p:nvPr>
        </p:nvGraphicFramePr>
        <p:xfrm>
          <a:off x="2244963" y="1600436"/>
          <a:ext cx="3597037" cy="304564"/>
        </p:xfrm>
        <a:graphic>
          <a:graphicData uri="http://schemas.openxmlformats.org/drawingml/2006/table">
            <a:tbl>
              <a:tblPr/>
              <a:tblGrid>
                <a:gridCol w="563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8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564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PHY Preamble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MAC Header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101600" marB="762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1142560" y="1591798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WUR PPDU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>
            <a:off x="5000628" y="1899575"/>
            <a:ext cx="19050" cy="2530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/>
          <p:cNvCxnSpPr/>
          <p:nvPr/>
        </p:nvCxnSpPr>
        <p:spPr bwMode="auto">
          <a:xfrm>
            <a:off x="5842000" y="1912682"/>
            <a:ext cx="0" cy="2399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308815"/>
              </p:ext>
            </p:extLst>
          </p:nvPr>
        </p:nvGraphicFramePr>
        <p:xfrm>
          <a:off x="5019678" y="2133600"/>
          <a:ext cx="847725" cy="698866"/>
        </p:xfrm>
        <a:graphic>
          <a:graphicData uri="http://schemas.openxmlformats.org/drawingml/2006/table">
            <a:tbl>
              <a:tblPr/>
              <a:tblGrid>
                <a:gridCol w="84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6401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CRC/MIC</a:t>
                      </a:r>
                    </a:p>
                  </a:txBody>
                  <a:tcPr marL="76200" marR="76200" marT="101600" marB="762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46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762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066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802-11-Submission-template</Template>
  <TotalTime>13484</TotalTime>
  <Words>2482</Words>
  <Application>Microsoft Office PowerPoint</Application>
  <PresentationFormat>On-screen Show (4:3)</PresentationFormat>
  <Paragraphs>444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 Unicode MS</vt:lpstr>
      <vt:lpstr>굴림</vt:lpstr>
      <vt:lpstr>MS Gothic</vt:lpstr>
      <vt:lpstr>Arial</vt:lpstr>
      <vt:lpstr>Calibri</vt:lpstr>
      <vt:lpstr>Times New Roman</vt:lpstr>
      <vt:lpstr>Office Theme</vt:lpstr>
      <vt:lpstr>Document</vt:lpstr>
      <vt:lpstr>Considerations on WUR frame format</vt:lpstr>
      <vt:lpstr>Introduction</vt:lpstr>
      <vt:lpstr>Considerations</vt:lpstr>
      <vt:lpstr>MPDU format</vt:lpstr>
      <vt:lpstr>Frame Control field</vt:lpstr>
      <vt:lpstr>MPDU format (samples)</vt:lpstr>
      <vt:lpstr>List of Paged IDs</vt:lpstr>
      <vt:lpstr>FCS</vt:lpstr>
      <vt:lpstr>Security considerations</vt:lpstr>
      <vt:lpstr>Security considerations</vt:lpstr>
      <vt:lpstr>Summary</vt:lpstr>
      <vt:lpstr>Straw Poll 1</vt:lpstr>
      <vt:lpstr>Straw Poll 2</vt:lpstr>
      <vt:lpstr>Straw Poll 3</vt:lpstr>
      <vt:lpstr>Straw Poll 4</vt:lpstr>
      <vt:lpstr>Straw Poll 5</vt:lpstr>
      <vt:lpstr>Straw Poll 5c</vt:lpstr>
      <vt:lpstr>Straw Poll 6</vt:lpstr>
      <vt:lpstr>Straw Poll 6</vt:lpstr>
      <vt:lpstr>Motion 1</vt:lpstr>
      <vt:lpstr>Motion 2</vt:lpstr>
      <vt:lpstr>Motion 3</vt:lpstr>
      <vt:lpstr>Motion 4</vt:lpstr>
      <vt:lpstr>Motion 5</vt:lpstr>
      <vt:lpstr>Motion 6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Sun, Yanjun</dc:creator>
  <cp:lastModifiedBy>Alfred Asterjadhi</cp:lastModifiedBy>
  <cp:revision>939</cp:revision>
  <cp:lastPrinted>1601-01-01T00:00:00Z</cp:lastPrinted>
  <dcterms:created xsi:type="dcterms:W3CDTF">2017-01-24T18:47:07Z</dcterms:created>
  <dcterms:modified xsi:type="dcterms:W3CDTF">2017-09-14T03:32:46Z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-188307452</vt:i4>
  </property>
  <property fmtid="{D5CDD505-2E9C-101B-9397-08002B2CF9AE}" pid="3" name="_NewReviewCycle">
    <vt:lpwstr/>
  </property>
  <property fmtid="{D5CDD505-2E9C-101B-9397-08002B2CF9AE}" pid="4" name="_EmailSubject">
    <vt:lpwstr>WUR synch up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Alfred Asterjadhi</vt:lpwstr>
  </property>
  <property fmtid="{D5CDD505-2E9C-101B-9397-08002B2CF9AE}" pid="7" name="_PreviousAdHocReviewCycleID">
    <vt:i4>2045528492</vt:i4>
  </property>
</Properties>
</file>