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92" r:id="rId4"/>
    <p:sldId id="266" r:id="rId5"/>
    <p:sldId id="268" r:id="rId6"/>
    <p:sldId id="291" r:id="rId7"/>
    <p:sldId id="269" r:id="rId8"/>
    <p:sldId id="270" r:id="rId9"/>
    <p:sldId id="267" r:id="rId10"/>
    <p:sldId id="272" r:id="rId11"/>
    <p:sldId id="275" r:id="rId12"/>
    <p:sldId id="288" r:id="rId13"/>
    <p:sldId id="281" r:id="rId14"/>
    <p:sldId id="283" r:id="rId15"/>
    <p:sldId id="289" r:id="rId16"/>
    <p:sldId id="290" r:id="rId17"/>
    <p:sldId id="285" r:id="rId18"/>
    <p:sldId id="284" r:id="rId19"/>
    <p:sldId id="287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>
        <p:scale>
          <a:sx n="100" d="100"/>
          <a:sy n="100" d="100"/>
        </p:scale>
        <p:origin x="1950" y="4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802.11-17/1004r0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ime@62.5Kbp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Considerations on WUR frame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2017-07-04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759798"/>
              </p:ext>
            </p:extLst>
          </p:nvPr>
        </p:nvGraphicFramePr>
        <p:xfrm>
          <a:off x="533400" y="2941638"/>
          <a:ext cx="8701088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Document" r:id="rId3" imgW="6305666" imgH="1086293" progId="Word.Document.12">
                  <p:embed/>
                </p:oleObj>
              </mc:Choice>
              <mc:Fallback>
                <p:oleObj name="Document" r:id="rId3" imgW="6305666" imgH="1086293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41638"/>
                        <a:ext cx="8701088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351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computation is based on the entire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be intended to one single STA or to multiple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MIC is generated based on a PCR group key, i.e., 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Known by all STAs associated to the AP that are the intended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Partial TSF provides part of the monotonically increasing counter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E.g., the Timestamp contains the most significant byte (MSB) of the 2 LSBs of the TSF timer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Providing 256 us steps in time and a wrap around of the timestamp every 65536 ms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Full TSF timer at STA is updated using the partial TSF of the Timestamp [1]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Full TSF timer is given as input parameter for the MIC computation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in turn protects from replay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78385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5800725" y="1912682"/>
            <a:ext cx="41275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4953000" y="1899575"/>
            <a:ext cx="47628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92234"/>
              </p:ext>
            </p:extLst>
          </p:nvPr>
        </p:nvGraphicFramePr>
        <p:xfrm>
          <a:off x="49530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CRC/MIC/BSS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188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2088"/>
            <a:ext cx="7770813" cy="30423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WUR frame format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flexibility to cover a wide range of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Has short sizes [</a:t>
            </a:r>
            <a:r>
              <a:rPr lang="en-US" b="1" dirty="0">
                <a:solidFill>
                  <a:srgbClr val="00B050"/>
                </a:solidFill>
              </a:rPr>
              <a:t>6B-13B</a:t>
            </a:r>
            <a:r>
              <a:rPr lang="en-US" dirty="0"/>
              <a:t> MPDU lengths]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Reducing any redundancies and minimizing TX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TX time ranges between ~0.9ms to ~1.8ms @ 62.5Kbps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unicast, multicast, and broadcast addressing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security and signaling for a wide range of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08115"/>
              </p:ext>
            </p:extLst>
          </p:nvPr>
        </p:nvGraphicFramePr>
        <p:xfrm>
          <a:off x="2244963" y="1600436"/>
          <a:ext cx="3496160" cy="304564"/>
        </p:xfrm>
        <a:graphic>
          <a:graphicData uri="http://schemas.openxmlformats.org/drawingml/2006/table">
            <a:tbl>
              <a:tblPr/>
              <a:tblGrid>
                <a:gridCol w="44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231767666"/>
                    </a:ext>
                  </a:extLst>
                </a:gridCol>
                <a:gridCol w="6839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6498"/>
              </p:ext>
            </p:extLst>
          </p:nvPr>
        </p:nvGraphicFramePr>
        <p:xfrm>
          <a:off x="1905000" y="21106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 flipH="1">
            <a:off x="2364923" y="1899575"/>
            <a:ext cx="1216477" cy="2110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01381"/>
              </p:ext>
            </p:extLst>
          </p:nvPr>
        </p:nvGraphicFramePr>
        <p:xfrm>
          <a:off x="5080871" y="2110887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>
            <a:off x="4323190" y="1894551"/>
            <a:ext cx="279184" cy="1994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678489" y="1924278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070635" y="1924278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518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with the following MAC header: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length of the MAC header is fixed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930384"/>
              </p:ext>
            </p:extLst>
          </p:nvPr>
        </p:nvGraphicFramePr>
        <p:xfrm>
          <a:off x="3200400" y="2895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4155452" y="3199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571735" y="3192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58277"/>
              </p:ext>
            </p:extLst>
          </p:nvPr>
        </p:nvGraphicFramePr>
        <p:xfrm>
          <a:off x="2133600" y="3406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71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have a Type subfield that identifies the WUR frame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Type subfield is contained in the Frame Control field of the MAC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One Type subfield value assigned to WUR Beacon and one to Wake Up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96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have an Address field that contains 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Identifier of the transmitter when the frame is WUR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Identifier of the receiver(s) when the frame is (unicast/multicast) Wake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Group identifier can be used to wake up group of STAs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E.g., similar to 11ac grouping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Presence of an additional addressing identifier is open for discussion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99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have a Type Dependent (TD) Control field in the MAC header that contains type dependent control information?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The TD Control field of a WUR Beacon contains the partial TSF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839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have an optionally present Frame Body field in the MPDU?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length of the Frame Body field is signaled in the Frame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It is optional for STA to support reception of a frame with nonzero length Frame Body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17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optionally protect WUR frames using message integrity check (MIC)?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618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5E68-8212-46EF-9487-52322165A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Frame Check Sequence (FCS) that could carry either MIC (if protected frame) or CRC (if unprotected frame) of the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FCS is TBD (for both MIC and CRC)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1641F-95F9-4910-B038-EC5CBAE47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65BED-0EF9-4B91-88E8-2350FA7524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E1EE-CE9D-421B-94FA-9A9707EF35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91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 S. Shellhammer (Qualcomm), “17/671r2 Considerations on WUR Synchronization”</a:t>
            </a:r>
          </a:p>
          <a:p>
            <a:pPr marL="0" indent="0"/>
            <a:r>
              <a:rPr lang="en-GB" sz="1400" dirty="0"/>
              <a:t>[2] L. Chu (Marvell), “17/124r4 WUR MAC and Wakeup Frame”</a:t>
            </a:r>
          </a:p>
          <a:p>
            <a:pPr marL="0" indent="0"/>
            <a:r>
              <a:rPr lang="en-US" sz="1400" dirty="0"/>
              <a:t>[3] X. Wang (</a:t>
            </a:r>
            <a:r>
              <a:rPr lang="en-US" sz="1400" dirty="0" err="1"/>
              <a:t>InterDigital</a:t>
            </a:r>
            <a:r>
              <a:rPr lang="en-US" sz="1400" dirty="0"/>
              <a:t>),</a:t>
            </a:r>
            <a:r>
              <a:rPr lang="en-GB" sz="1400" dirty="0"/>
              <a:t> “17/387r6</a:t>
            </a:r>
            <a:r>
              <a:rPr lang="en-US" sz="1400" dirty="0"/>
              <a:t>  Purpose Indication for WUR Packets”</a:t>
            </a:r>
          </a:p>
          <a:p>
            <a:pPr marL="457200" indent="-457200">
              <a:buFont typeface="+mj-lt"/>
              <a:buAutoNum type="arabicParenR"/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721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Certain WUR operations have been defined in the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Synchronization based on WUR Beacon RX which carries partial TSF[1]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Unicast WUR operation for waking up an individual WUR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Multicast WUR operation for waking up multiple/all WUR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 the WUR frame format has not been defined yet: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using MAC addresses for identifying the TX/RX entities[2]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introduce some basics for the WUR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special considerations to the incurring overhead (keep at minimum)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Providing required signaling for RX(s)/TX 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Provide flexibility for a wide range of use cases and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3884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a frame format that enables: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Constant-length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Constant length for all these frame types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necessary information for interoperation (mandatory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Simplifies receiver implementation while preserving essential functionalities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constant MPDU size of 6 Bytes (~0.9ms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Variable-length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Length indicated in the MAC header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Contains additional information for optional features (optional in RX)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Advanced receiver implementation capable of processing variable lengths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maximum MPDU size of 13 Bytes (~1.7ms of TX </a:t>
            </a:r>
            <a:r>
              <a:rPr lang="en-US" sz="1600" dirty="0">
                <a:hlinkClick r:id="rId2"/>
              </a:rPr>
              <a:t>time@62.5Kbps</a:t>
            </a:r>
            <a:r>
              <a:rPr lang="en-US" sz="16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63739" y="1584690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25906"/>
              </p:ext>
            </p:extLst>
          </p:nvPr>
        </p:nvGraphicFramePr>
        <p:xfrm>
          <a:off x="2887421" y="1584690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1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62303"/>
              </p:ext>
            </p:extLst>
          </p:nvPr>
        </p:nvGraphicFramePr>
        <p:xfrm>
          <a:off x="1480977" y="2296391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MPDU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503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a WUR frame that follows the IEEE802.11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PHY Preamble to contain information for decoding the PSDU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PSDU contains one MPDU (frame) which in turn contains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MAC header - Common fields present in every frame, and is of fixed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 Body – Does not carry data payloads, and is present in variable length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FCS – cyclic redundancy check or message integrity check depending on the frame type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a WUR frame format with reduced transmit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Expect very low TX rates, e.g. 62.5Kbps &amp; operation in heavily utilized ISM bands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example transmitting 7 Bytes of MPDU would require ~1 ms TX time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Assumed that PHY preamble and each octet of PSDU would cost 128 us of TX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41801"/>
              </p:ext>
            </p:extLst>
          </p:nvPr>
        </p:nvGraphicFramePr>
        <p:xfrm>
          <a:off x="2193285" y="1791729"/>
          <a:ext cx="3367569" cy="321991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473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607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91117" y="1817556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1940899" y="2113720"/>
            <a:ext cx="1278751" cy="1826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15771"/>
              </p:ext>
            </p:extLst>
          </p:nvPr>
        </p:nvGraphicFramePr>
        <p:xfrm>
          <a:off x="4963236" y="2296676"/>
          <a:ext cx="847725" cy="656589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4191000" y="2087016"/>
            <a:ext cx="9149" cy="197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560854" y="2110067"/>
            <a:ext cx="260342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953000" y="2110067"/>
            <a:ext cx="0" cy="186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0377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67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Control [1B]-Information identifies MPDU type/length,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Protocol Version [0/1b] – Use 0 and let 1 for future use (if needed)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Type subfield [2/3b] – Differentiates types (e.g., WUR Beacon, Wake Up)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Certain frame types can be constant length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Other types if defined need to be inline with this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Length/Subtype [3/4b] subfield different frame subtypes/length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frame subtype for constant length frames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Indicates length for variable length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Reserved [TBD] – Reserved for future use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Maybe one bit for protected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92164"/>
              </p:ext>
            </p:extLst>
          </p:nvPr>
        </p:nvGraphicFramePr>
        <p:xfrm>
          <a:off x="3349812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 bwMode="auto">
          <a:xfrm>
            <a:off x="5908675" y="1827979"/>
            <a:ext cx="0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endCxn id="41" idx="0"/>
          </p:cNvCxnSpPr>
          <p:nvPr/>
        </p:nvCxnSpPr>
        <p:spPr bwMode="auto">
          <a:xfrm flipH="1">
            <a:off x="4771911" y="1821025"/>
            <a:ext cx="20755" cy="2769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3764316" y="1827979"/>
            <a:ext cx="540547" cy="260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1516066" y="1821025"/>
            <a:ext cx="1849365" cy="267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75408"/>
              </p:ext>
            </p:extLst>
          </p:nvPr>
        </p:nvGraphicFramePr>
        <p:xfrm>
          <a:off x="1058866" y="2088569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10369"/>
              </p:ext>
            </p:extLst>
          </p:nvPr>
        </p:nvGraphicFramePr>
        <p:xfrm>
          <a:off x="5492750" y="2088569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59384"/>
              </p:ext>
            </p:extLst>
          </p:nvPr>
        </p:nvGraphicFramePr>
        <p:xfrm>
          <a:off x="4355986" y="2097977"/>
          <a:ext cx="831850" cy="708798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more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18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MPDU format (samples)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57532"/>
            <a:ext cx="7770813" cy="2620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Address field contains the identifier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broadcast frame it contains a partial transmitter identifier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When the frame is a unicast or multicast frame it contains a partial receiver(s)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TD Control field contains control information that is type dependent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For WUR Beacon contains partial TSF; For Wake Up contains packet number/partial TSF, etc.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Other contents for each WUR frame depends on functionality and security protocol and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Frame Body field is only present in variable length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Presence is indicated by a nonzero Length field in the Frame Control and is optional in RX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list of paged IDs can be contained in Frame Body field of Wake Up frame (see next slide)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000" dirty="0"/>
              <a:t>Useful to individually identify more than one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100608"/>
              </p:ext>
            </p:extLst>
          </p:nvPr>
        </p:nvGraphicFramePr>
        <p:xfrm>
          <a:off x="1447800" y="2716070"/>
          <a:ext cx="3040579" cy="308536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979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PBSSID(TA)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644364" y="1558399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048151688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7160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1948603" y="1855563"/>
            <a:ext cx="1937598" cy="213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45611" y="1862963"/>
            <a:ext cx="1473790" cy="203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-84763" y="2748038"/>
            <a:ext cx="1204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Beacon (constant)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84763" y="3118497"/>
            <a:ext cx="1898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(constant)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704354"/>
              </p:ext>
            </p:extLst>
          </p:nvPr>
        </p:nvGraphicFramePr>
        <p:xfrm>
          <a:off x="1447798" y="3073713"/>
          <a:ext cx="3040580" cy="334773"/>
        </p:xfrm>
        <a:graphic>
          <a:graphicData uri="http://schemas.openxmlformats.org/drawingml/2006/table">
            <a:tbl>
              <a:tblPr/>
              <a:tblGrid>
                <a:gridCol w="479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400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40556"/>
              </p:ext>
            </p:extLst>
          </p:nvPr>
        </p:nvGraphicFramePr>
        <p:xfrm>
          <a:off x="6687551" y="2698025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60601"/>
              </p:ext>
            </p:extLst>
          </p:nvPr>
        </p:nvGraphicFramePr>
        <p:xfrm>
          <a:off x="6687551" y="3063817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 flipH="1">
            <a:off x="4495800" y="1862963"/>
            <a:ext cx="177008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0200" y="1855563"/>
            <a:ext cx="1247852" cy="1802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861738" y="308721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61738" y="26868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38081"/>
              </p:ext>
            </p:extLst>
          </p:nvPr>
        </p:nvGraphicFramePr>
        <p:xfrm>
          <a:off x="4714288" y="2048800"/>
          <a:ext cx="1198702" cy="708798"/>
        </p:xfrm>
        <a:graphic>
          <a:graphicData uri="http://schemas.openxmlformats.org/drawingml/2006/table">
            <a:tbl>
              <a:tblPr/>
              <a:tblGrid>
                <a:gridCol w="1198702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1227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>
            <a:off x="4700461" y="1862963"/>
            <a:ext cx="8843" cy="20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410200" y="1862963"/>
            <a:ext cx="502790" cy="1858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798587"/>
              </p:ext>
            </p:extLst>
          </p:nvPr>
        </p:nvGraphicFramePr>
        <p:xfrm>
          <a:off x="1402351" y="2060163"/>
          <a:ext cx="3093449" cy="708798"/>
        </p:xfrm>
        <a:graphic>
          <a:graphicData uri="http://schemas.openxmlformats.org/drawingml/2006/table">
            <a:tbl>
              <a:tblPr/>
              <a:tblGrid>
                <a:gridCol w="528202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818997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TSD 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18522" y="2089950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General format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4017" y="2710923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-84763" y="3529527"/>
            <a:ext cx="18822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Uni/multi Wake Up (variable)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02169"/>
              </p:ext>
            </p:extLst>
          </p:nvPr>
        </p:nvGraphicFramePr>
        <p:xfrm>
          <a:off x="1472816" y="3487150"/>
          <a:ext cx="3022984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30507"/>
              </p:ext>
            </p:extLst>
          </p:nvPr>
        </p:nvGraphicFramePr>
        <p:xfrm>
          <a:off x="6687551" y="3477254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886754" y="350064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6+[1-7]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728211"/>
              </p:ext>
            </p:extLst>
          </p:nvPr>
        </p:nvGraphicFramePr>
        <p:xfrm>
          <a:off x="4682677" y="3490032"/>
          <a:ext cx="1280915" cy="318392"/>
        </p:xfrm>
        <a:graphic>
          <a:graphicData uri="http://schemas.openxmlformats.org/drawingml/2006/table">
            <a:tbl>
              <a:tblPr/>
              <a:tblGrid>
                <a:gridCol w="1280915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1839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934017" y="3094974"/>
            <a:ext cx="7809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present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63176" y="3267854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1 or more 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87064"/>
              </p:ext>
            </p:extLst>
          </p:nvPr>
        </p:nvGraphicFramePr>
        <p:xfrm>
          <a:off x="6650382" y="2049878"/>
          <a:ext cx="831850" cy="308536"/>
        </p:xfrm>
        <a:graphic>
          <a:graphicData uri="http://schemas.openxmlformats.org/drawingml/2006/table">
            <a:tbl>
              <a:tblPr/>
              <a:tblGrid>
                <a:gridCol w="831850">
                  <a:extLst>
                    <a:ext uri="{9D8B030D-6E8A-4147-A177-3AD203B41FA5}">
                      <a16:colId xmlns:a16="http://schemas.microsoft.com/office/drawing/2014/main" val="2721865237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11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8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of Paged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5572"/>
            <a:ext cx="7770813" cy="3664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One or more Paged IDs [</a:t>
            </a:r>
            <a:r>
              <a:rPr lang="en-US" sz="1600" dirty="0">
                <a:solidFill>
                  <a:srgbClr val="00B050"/>
                </a:solidFill>
              </a:rPr>
              <a:t>1B each </a:t>
            </a:r>
            <a:r>
              <a:rPr lang="en-US" sz="1600" dirty="0"/>
              <a:t>or </a:t>
            </a:r>
            <a:r>
              <a:rPr lang="en-US" sz="1600" dirty="0">
                <a:solidFill>
                  <a:schemeClr val="accent6"/>
                </a:solidFill>
              </a:rPr>
              <a:t>2B each</a:t>
            </a:r>
            <a:r>
              <a:rPr lang="en-US" sz="1600" dirty="0"/>
              <a:t>] – List of intended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/>
              <a:t>One octet is sufficient to identify 256 STAs, and if more then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</a:t>
            </a:r>
            <a:r>
              <a:rPr lang="en-US" sz="1200" dirty="0"/>
              <a:t> Reduced field size leads to minimal overhead, </a:t>
            </a:r>
            <a:r>
              <a:rPr lang="en-US" sz="1200" b="1" dirty="0"/>
              <a:t>Cons:</a:t>
            </a:r>
            <a:r>
              <a:rPr lang="en-US" sz="1200" dirty="0"/>
              <a:t> Some loss of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Option 2</a:t>
            </a:r>
            <a:r>
              <a:rPr lang="en-US" sz="1400" b="1" dirty="0"/>
              <a:t>:</a:t>
            </a:r>
            <a:r>
              <a:rPr lang="en-US" sz="1400" dirty="0"/>
              <a:t> Two octet is sufficient to identify up to 2007 STAs and AP can: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b="1" dirty="0"/>
              <a:t>Cons:</a:t>
            </a:r>
            <a:r>
              <a:rPr lang="en-US" sz="1200" dirty="0"/>
              <a:t> increased field size leads to increased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Paged ID List can only be present in variable length Wake Up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paging more than 8 STAs then AP can use group ID (similar to 11ac)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Send back2back WUR frames (IDs in ascending order to optimize sleep pattern)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Only one Paged ID is present in constant length Wake Up frames (no Frame Body)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is either individually addressed to one STA (e.g., STA AID),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Or addressed to multiple STAs (e.g., using a group ID similar to 11ac)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07998"/>
              </p:ext>
            </p:extLst>
          </p:nvPr>
        </p:nvGraphicFramePr>
        <p:xfrm>
          <a:off x="2244963" y="1600436"/>
          <a:ext cx="3401247" cy="304564"/>
        </p:xfrm>
        <a:graphic>
          <a:graphicData uri="http://schemas.openxmlformats.org/drawingml/2006/table">
            <a:tbl>
              <a:tblPr/>
              <a:tblGrid>
                <a:gridCol w="41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04322160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Body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1752600" y="1886656"/>
            <a:ext cx="1752600" cy="2452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433130"/>
              </p:ext>
            </p:extLst>
          </p:nvPr>
        </p:nvGraphicFramePr>
        <p:xfrm>
          <a:off x="7818437" y="3156905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AID8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788773"/>
              </p:ext>
            </p:extLst>
          </p:nvPr>
        </p:nvGraphicFramePr>
        <p:xfrm>
          <a:off x="7619999" y="3857670"/>
          <a:ext cx="12446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AID12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WUR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2306"/>
              </p:ext>
            </p:extLst>
          </p:nvPr>
        </p:nvGraphicFramePr>
        <p:xfrm>
          <a:off x="1295400" y="2140593"/>
          <a:ext cx="2994409" cy="334773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334">
                  <a:extLst>
                    <a:ext uri="{9D8B030D-6E8A-4147-A177-3AD203B41FA5}">
                      <a16:colId xmlns:a16="http://schemas.microsoft.com/office/drawing/2014/main" val="3706171872"/>
                    </a:ext>
                  </a:extLst>
                </a:gridCol>
              </a:tblGrid>
              <a:tr h="33477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Control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ID(RA)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PN/PTSF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4267200" y="1908213"/>
            <a:ext cx="22609" cy="2323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289810" y="1905000"/>
            <a:ext cx="137729" cy="226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230500"/>
              </p:ext>
            </p:extLst>
          </p:nvPr>
        </p:nvGraphicFramePr>
        <p:xfrm>
          <a:off x="4435261" y="213776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</a:t>
                      </a:r>
                      <a:r>
                        <a:rPr lang="en-US" sz="8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ID List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 [1-7/</a:t>
                      </a:r>
                      <a:r>
                        <a:rPr lang="en-US" sz="800" b="1" kern="12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2-15</a:t>
                      </a:r>
                      <a:r>
                        <a:rPr lang="en-US" sz="8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]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/>
          <p:nvPr/>
        </p:nvCxnSpPr>
        <p:spPr bwMode="auto">
          <a:xfrm>
            <a:off x="5032930" y="1886321"/>
            <a:ext cx="250056" cy="245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7381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88658"/>
            <a:ext cx="7770813" cy="39867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FCS [TBD] contains: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CRC - Cyclic redundancy check for detecting errors in unsecured 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MIC – Message integrity check for detecting errors and replay attacks in secure MPDU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100" dirty="0"/>
              <a:t>No need for explicit CRC in this case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BSS identifier can be hidden within the FCS: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For example the AP XORs the BSSID (e.g., BSSID[23:38]) with the FCS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000" dirty="0"/>
              <a:t>Or CRC/MIC is computed assuming presence of BSS ID, but BSS ID itself is not sent in the frame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STA successfully decodes only WUR frames generated by its AP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will come up as corrupted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Avoids sending the (Partial) BSS ID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Propose an FCS field of 2 or 3 octets (</a:t>
            </a:r>
            <a:r>
              <a:rPr lang="en-US" sz="1600" dirty="0">
                <a:solidFill>
                  <a:srgbClr val="00B050"/>
                </a:solidFill>
              </a:rPr>
              <a:t>recommend TBD=2 Bytes</a:t>
            </a:r>
            <a:r>
              <a:rPr lang="en-US" sz="1600" dirty="0"/>
              <a:t>):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Provide good protection, low false alarms, and prevent replay attacks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0766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5842000" y="1912682"/>
            <a:ext cx="0" cy="2045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000628" y="1899575"/>
            <a:ext cx="28572" cy="2176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75147"/>
              </p:ext>
            </p:extLst>
          </p:nvPr>
        </p:nvGraphicFramePr>
        <p:xfrm>
          <a:off x="5029200" y="2122432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9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5649"/>
            <a:ext cx="7770813" cy="3800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Ensure that STAs are not woken up by messages of an attacker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Proposal is to have a simple security protocol with low incurred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Avoid CCMP-like signaling (MIC of 8/16 Bytes, CCMP header of 8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Where MIC is a truncated output of the selected cipher suite (baseline) 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TSF timer can act as the packet number in some cases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00" dirty="0"/>
              <a:t>A packet number could be used for the multicast case, although out of scope for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such WUR frames can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Unsecure: The FCS contains the CRC with camouflaged BSS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Secure: The FCS contains the MIC with camouflaged BSS ID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With Frame Control field signaling differentiating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Maybe a bit that differentiates between them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37032"/>
              </p:ext>
            </p:extLst>
          </p:nvPr>
        </p:nvGraphicFramePr>
        <p:xfrm>
          <a:off x="2244963" y="1600436"/>
          <a:ext cx="3597037" cy="304564"/>
        </p:xfrm>
        <a:graphic>
          <a:graphicData uri="http://schemas.openxmlformats.org/drawingml/2006/table">
            <a:tbl>
              <a:tblPr/>
              <a:tblGrid>
                <a:gridCol w="56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42560" y="1591798"/>
            <a:ext cx="1107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WUR PPDU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000628" y="1899575"/>
            <a:ext cx="19050" cy="253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42000" y="1912682"/>
            <a:ext cx="0" cy="239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08815"/>
              </p:ext>
            </p:extLst>
          </p:nvPr>
        </p:nvGraphicFramePr>
        <p:xfrm>
          <a:off x="5019678" y="2133600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CRC/MIC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06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12251</TotalTime>
  <Words>2061</Words>
  <Application>Microsoft Office PowerPoint</Application>
  <PresentationFormat>On-screen Show (4:3)</PresentationFormat>
  <Paragraphs>355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굴림</vt:lpstr>
      <vt:lpstr>MS Gothic</vt:lpstr>
      <vt:lpstr>Arial</vt:lpstr>
      <vt:lpstr>Calibri</vt:lpstr>
      <vt:lpstr>Times New Roman</vt:lpstr>
      <vt:lpstr>Office Theme</vt:lpstr>
      <vt:lpstr>Document</vt:lpstr>
      <vt:lpstr>Considerations on WUR frame format</vt:lpstr>
      <vt:lpstr>Introduction</vt:lpstr>
      <vt:lpstr>Considerations</vt:lpstr>
      <vt:lpstr>MPDU format</vt:lpstr>
      <vt:lpstr>Frame Control field</vt:lpstr>
      <vt:lpstr>MPDU format (samples)</vt:lpstr>
      <vt:lpstr>List of Paged IDs</vt:lpstr>
      <vt:lpstr>FCS</vt:lpstr>
      <vt:lpstr>Security considerations</vt:lpstr>
      <vt:lpstr>Security considerations</vt:lpstr>
      <vt:lpstr>Summary</vt:lpstr>
      <vt:lpstr>Straw Poll 1</vt:lpstr>
      <vt:lpstr>Straw Poll 2</vt:lpstr>
      <vt:lpstr>Straw Poll 3</vt:lpstr>
      <vt:lpstr>Straw Poll 4</vt:lpstr>
      <vt:lpstr>Straw Poll 4</vt:lpstr>
      <vt:lpstr>Straw Poll 5</vt:lpstr>
      <vt:lpstr>Straw Poll 6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877</cp:revision>
  <cp:lastPrinted>1601-01-01T00:00:00Z</cp:lastPrinted>
  <dcterms:created xsi:type="dcterms:W3CDTF">2017-01-24T18:47:07Z</dcterms:created>
  <dcterms:modified xsi:type="dcterms:W3CDTF">2017-09-05T12:39:29Z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