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6" r:id="rId4"/>
    <p:sldId id="268" r:id="rId5"/>
    <p:sldId id="269" r:id="rId6"/>
    <p:sldId id="280" r:id="rId7"/>
    <p:sldId id="270" r:id="rId8"/>
    <p:sldId id="267" r:id="rId9"/>
    <p:sldId id="272" r:id="rId10"/>
    <p:sldId id="275" r:id="rId11"/>
    <p:sldId id="281" r:id="rId12"/>
    <p:sldId id="283" r:id="rId13"/>
    <p:sldId id="285" r:id="rId14"/>
    <p:sldId id="284" r:id="rId15"/>
    <p:sldId id="28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802.11-17/1004r0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Considerations on WUR frame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2017-07-04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759798"/>
              </p:ext>
            </p:extLst>
          </p:nvPr>
        </p:nvGraphicFramePr>
        <p:xfrm>
          <a:off x="533400" y="2941638"/>
          <a:ext cx="8701088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3" imgW="6305666" imgH="1086293" progId="Word.Document.12">
                  <p:embed/>
                </p:oleObj>
              </mc:Choice>
              <mc:Fallback>
                <p:oleObj name="Document" r:id="rId3" imgW="6305666" imgH="1086293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41638"/>
                        <a:ext cx="8701088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2088"/>
            <a:ext cx="7770813" cy="30423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WUR frame format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flexibility to cover a wide range of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Has short sizes [</a:t>
            </a:r>
            <a:r>
              <a:rPr lang="en-US" b="1" dirty="0">
                <a:solidFill>
                  <a:srgbClr val="00B050"/>
                </a:solidFill>
              </a:rPr>
              <a:t>5B-12B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2"/>
                </a:solidFill>
              </a:rPr>
              <a:t>6B-20B</a:t>
            </a:r>
            <a:r>
              <a:rPr lang="en-US" dirty="0"/>
              <a:t> MPDU lengths]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Reducing any redundancies and minimizing TX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TX time ranges between ~0.8ms to ~1.7ms @ 62.5Kbps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TX time ranges between ~0.9ms to ~2.7ms @ 62.5Kbps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unicast, multicast, and broadcast addressing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security and signaling for a wide range of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314829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386015" y="1902959"/>
            <a:ext cx="1302516" cy="214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4725988" y="1899575"/>
            <a:ext cx="274640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842000" y="1912682"/>
            <a:ext cx="110204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38338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06398"/>
              </p:ext>
            </p:extLst>
          </p:nvPr>
        </p:nvGraphicFramePr>
        <p:xfrm>
          <a:off x="1925638" y="2122076"/>
          <a:ext cx="2800350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Paged IDs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800" b="1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-8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800" b="1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2-16</a:t>
                      </a:r>
                      <a:endParaRPr lang="en-US" sz="800" b="1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18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have a Type field that identifies the type of WUR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969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wake-up a group of STAs using a group identifier in a WUR frame (e.g., similar to 11ac grouping)?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996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optionally protect WUR frames using message integrity check (MIC)?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61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Frame Check Sequence (FCS) that could carry either the MIC (if protected frame) or the CRC (if unprotected frame) of the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FCS is TBD (for both MIC and CRC)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91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 S. Shellhammer (Qualcomm), “17/671r2 Considerations on WUR Synchronization”</a:t>
            </a:r>
          </a:p>
          <a:p>
            <a:pPr marL="0" indent="0"/>
            <a:r>
              <a:rPr lang="en-GB" sz="1400" dirty="0"/>
              <a:t>[2] L. Chu (Marvell), “17/124r4 WUR MAC and Wakeup Frame”</a:t>
            </a:r>
          </a:p>
          <a:p>
            <a:pPr marL="0" indent="0"/>
            <a:r>
              <a:rPr lang="en-US" sz="1400" dirty="0"/>
              <a:t>[3] X. Wang (</a:t>
            </a:r>
            <a:r>
              <a:rPr lang="en-US" sz="1400" dirty="0" err="1"/>
              <a:t>InterDigital</a:t>
            </a:r>
            <a:r>
              <a:rPr lang="en-US" sz="1400" dirty="0"/>
              <a:t>),</a:t>
            </a:r>
            <a:r>
              <a:rPr lang="en-GB" sz="1400" dirty="0"/>
              <a:t> “17/387r6</a:t>
            </a:r>
            <a:r>
              <a:rPr lang="en-US" sz="1400" dirty="0"/>
              <a:t>  Purpose Indication for WUR Packets”</a:t>
            </a:r>
          </a:p>
          <a:p>
            <a:pPr marL="457200" indent="-457200">
              <a:buFont typeface="+mj-lt"/>
              <a:buAutoNum type="arabicParenR"/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721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Certain WUR operations have been defined in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Synchronization based on WUR Beacon RX which carries partial TSF[1]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Unicast WUR operation for waking up an individual WUR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Multicast WUR operation for waking up multiple/all WUR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 the WUR frame format has not been defined yet: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using MAC addresses for identifying the TX/RX entities[2]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introduce some basics for the WUR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special considerations to the incurring overhead (keep at minimum)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Providing required signaling for RX(s)/TX 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Provide flexibility for a wide range of use cases and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503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a WUR frame that follows IEEE802.11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PHY Preamble to contain information for decoding the PSDU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PSDU contains one MPDU (frame) which in turn contains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MAC header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Common fields present in every WUR frame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Type specific fields that may not be present in every WUR 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Frame Body – Does not carry data payloads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FCS – cyclic redundancy check or message integrity check depending on the type of WUR frame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 WUR frame format that minimizes required TX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Expect very low TX rates, e.g. 62.5Kbps &amp; operation in heavily utilized ISM bands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example transmitting 7 Bytes of MPDU would require ~1 ms TX time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Assumed that PHY preamble and each octet of PSDU would cost 128 us of TX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26961"/>
              </p:ext>
            </p:extLst>
          </p:nvPr>
        </p:nvGraphicFramePr>
        <p:xfrm>
          <a:off x="2193285" y="1791729"/>
          <a:ext cx="3367569" cy="494271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27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eft Brace 7"/>
          <p:cNvSpPr/>
          <p:nvPr/>
        </p:nvSpPr>
        <p:spPr bwMode="auto">
          <a:xfrm rot="5400000">
            <a:off x="4261181" y="514077"/>
            <a:ext cx="238892" cy="236045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1301592"/>
            <a:ext cx="1326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PSDU [MPDU]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33425" y="1879756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374452"/>
              </p:ext>
            </p:extLst>
          </p:nvPr>
        </p:nvGraphicFramePr>
        <p:xfrm>
          <a:off x="1295390" y="2415402"/>
          <a:ext cx="4255877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  <a:gridCol w="558590">
                  <a:extLst>
                    <a:ext uri="{9D8B030D-6E8A-4147-A177-3AD203B41FA5}">
                      <a16:colId xmlns:a16="http://schemas.microsoft.com/office/drawing/2014/main" val="138947487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IDs 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 (TA)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Reason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flipH="1">
            <a:off x="1718503" y="2267235"/>
            <a:ext cx="1481897" cy="1394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79812"/>
              </p:ext>
            </p:extLst>
          </p:nvPr>
        </p:nvGraphicFramePr>
        <p:xfrm>
          <a:off x="6096315" y="2406007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4152903" y="2294695"/>
            <a:ext cx="1392758" cy="98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560854" y="2286001"/>
            <a:ext cx="1383186" cy="1200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849282" y="2276646"/>
            <a:ext cx="1241427" cy="1387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0377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67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Frame Control [1B] - Information required to identify the MPDU type/length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Protocol Version [1b] – Use 0 and let 1 for our kids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Type subfield [2b] – Different frame types can be defined (e.g., WUR Beacon, WUR Control frame)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00B050"/>
                </a:solidFill>
              </a:rPr>
              <a:t>Length/</a:t>
            </a:r>
            <a:r>
              <a:rPr lang="en-US" sz="1000" dirty="0"/>
              <a:t>Subtype [3/4b] subfield different frame subtypes or Paged IDs length (</a:t>
            </a:r>
            <a:r>
              <a:rPr lang="en-US" sz="1000" b="1" dirty="0">
                <a:solidFill>
                  <a:srgbClr val="00B050"/>
                </a:solidFill>
              </a:rPr>
              <a:t>recommend 3 bits</a:t>
            </a:r>
            <a:r>
              <a:rPr lang="en-US" sz="10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Reserved [2b] – Reserved for future use (one bit maybe used for security)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NOTE:FC field can be moved to the PHY preamble if there is a SIG field in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PBSSID  ID [</a:t>
            </a:r>
            <a:r>
              <a:rPr lang="en-US" sz="1100" dirty="0">
                <a:solidFill>
                  <a:srgbClr val="00B050"/>
                </a:solidFill>
              </a:rPr>
              <a:t>TBD</a:t>
            </a:r>
            <a:r>
              <a:rPr lang="en-US" sz="1100" dirty="0"/>
              <a:t>]– Early identification of the BSS (</a:t>
            </a:r>
            <a:r>
              <a:rPr lang="en-US" sz="1100" dirty="0">
                <a:solidFill>
                  <a:srgbClr val="00B050"/>
                </a:solidFill>
              </a:rPr>
              <a:t>recommend TBD=0 Bytes</a:t>
            </a:r>
            <a:r>
              <a:rPr lang="en-US" sz="11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Could be used by STA to early terminate reception of WUR frames not generated by its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800" dirty="0"/>
              <a:t>Preferred to have some bits in the PHY preamble for this purpose (similar to HE and S1G BSS Color (e.g., 3 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Additionally BSS identifier is also hidden in the FCS and/or Paged IDs field (see next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Timestamp [</a:t>
            </a:r>
            <a:r>
              <a:rPr lang="en-US" sz="1100" dirty="0">
                <a:solidFill>
                  <a:srgbClr val="00B050"/>
                </a:solidFill>
              </a:rPr>
              <a:t>TBD</a:t>
            </a:r>
            <a:r>
              <a:rPr lang="en-US" sz="1100" dirty="0"/>
              <a:t>] – Contains partial TSF that can be used by WUR STAs for (</a:t>
            </a:r>
            <a:r>
              <a:rPr lang="en-US" sz="1100" dirty="0">
                <a:solidFill>
                  <a:srgbClr val="00B050"/>
                </a:solidFill>
              </a:rPr>
              <a:t>recommend TBD=1 Bytes)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Synchronizing the internal clocks of all STAs associated to that AP [1] and also for replay attack avoidance (see next slides)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00B050"/>
                </a:solidFill>
              </a:rPr>
              <a:t>The Timestamp field may not be present in all types of 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499925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97471"/>
              </p:ext>
            </p:extLst>
          </p:nvPr>
        </p:nvGraphicFramePr>
        <p:xfrm>
          <a:off x="1925638" y="2122076"/>
          <a:ext cx="3484562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 [0]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 [1]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flipH="1">
            <a:off x="2386015" y="1902959"/>
            <a:ext cx="1302516" cy="214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000628" y="1899575"/>
            <a:ext cx="40236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842000" y="1912682"/>
            <a:ext cx="110204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01349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18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Paged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5573"/>
            <a:ext cx="8255000" cy="36698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One or more Paged IDs [</a:t>
            </a:r>
            <a:r>
              <a:rPr lang="en-US" sz="1800" dirty="0">
                <a:solidFill>
                  <a:srgbClr val="00B050"/>
                </a:solidFill>
              </a:rPr>
              <a:t>1B each or </a:t>
            </a:r>
            <a:r>
              <a:rPr lang="en-US" sz="1800" dirty="0">
                <a:solidFill>
                  <a:schemeClr val="accent2"/>
                </a:solidFill>
              </a:rPr>
              <a:t>2B each</a:t>
            </a:r>
            <a:r>
              <a:rPr lang="en-US" sz="1800" dirty="0"/>
              <a:t>] – List of intended receivers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/>
              <a:t> One octet is sufficient to identify 256 STAs, and if more then AP can: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>
                <a:highlight>
                  <a:srgbClr val="FFFF00"/>
                </a:highlight>
              </a:rPr>
              <a:t>Pros: </a:t>
            </a:r>
            <a:r>
              <a:rPr lang="en-US" sz="1200" dirty="0"/>
              <a:t>Reduced field size leads to minimal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>
                <a:highlight>
                  <a:srgbClr val="FFFF00"/>
                </a:highlight>
              </a:rPr>
              <a:t>Cons:</a:t>
            </a:r>
            <a:r>
              <a:rPr lang="en-US" sz="1200" b="1" dirty="0"/>
              <a:t> </a:t>
            </a:r>
            <a:r>
              <a:rPr lang="en-US" sz="1200" dirty="0"/>
              <a:t>Some loss of flexibility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Option 2: </a:t>
            </a:r>
            <a:r>
              <a:rPr lang="en-US" sz="1400" dirty="0"/>
              <a:t>Two octet is sufficient to identify up to 2007 STAs and AP can: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>
                <a:highlight>
                  <a:srgbClr val="FFFF00"/>
                </a:highlight>
              </a:rPr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>
                <a:highlight>
                  <a:srgbClr val="FFFF00"/>
                </a:highlight>
              </a:rPr>
              <a:t>Cons:</a:t>
            </a:r>
            <a:r>
              <a:rPr lang="en-US" sz="1200" b="1" dirty="0"/>
              <a:t> </a:t>
            </a:r>
            <a:r>
              <a:rPr lang="en-US" sz="1200" dirty="0"/>
              <a:t>increased field size leads to increased overhead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Multiple Paged IDs are present in multicast WUR frames (</a:t>
            </a:r>
            <a:r>
              <a:rPr lang="en-US" sz="1400" b="1" dirty="0">
                <a:solidFill>
                  <a:srgbClr val="00B050"/>
                </a:solidFill>
              </a:rPr>
              <a:t>Length dependent</a:t>
            </a:r>
            <a:r>
              <a:rPr lang="en-US" sz="1400" dirty="0"/>
              <a:t>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For paging more than 8 STAs then AP can use group ID (similar to 11ac) 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Send back2back WUR frames (IDs in ascending order to optimize sleep pattern)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One Paged ID is present in unicast and broadcast WUR frames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Value 0 of Paged ID reserved for broadcast, and each Paged ID can be XORed with Partial BSS Identifier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968886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278021"/>
              </p:ext>
            </p:extLst>
          </p:nvPr>
        </p:nvGraphicFramePr>
        <p:xfrm>
          <a:off x="1925638" y="2122076"/>
          <a:ext cx="3484562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6588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IDs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 [1-8/</a:t>
                      </a:r>
                      <a:r>
                        <a:rPr lang="en-US" sz="8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2-16</a:t>
                      </a: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 bwMode="auto">
          <a:xfrm flipH="1">
            <a:off x="2386015" y="1902959"/>
            <a:ext cx="1302516" cy="214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000628" y="1899575"/>
            <a:ext cx="40236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842000" y="1912682"/>
            <a:ext cx="110204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01349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25325"/>
              </p:ext>
            </p:extLst>
          </p:nvPr>
        </p:nvGraphicFramePr>
        <p:xfrm>
          <a:off x="7819350" y="3516368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AID8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531573" y="320859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Paged ID field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17478"/>
              </p:ext>
            </p:extLst>
          </p:nvPr>
        </p:nvGraphicFramePr>
        <p:xfrm>
          <a:off x="7620000" y="4466726"/>
          <a:ext cx="12446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AID12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WUR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620000" y="4191000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Paged ID field</a:t>
            </a:r>
          </a:p>
        </p:txBody>
      </p:sp>
    </p:spTree>
    <p:extLst>
      <p:ext uri="{BB962C8B-B14F-4D97-AF65-F5344CB8AC3E}">
        <p14:creationId xmlns:p14="http://schemas.microsoft.com/office/powerpoint/2010/main" val="407381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5573"/>
            <a:ext cx="7770813" cy="32888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proposals to have a field for special purposes [3, …]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Depends on compelling reasons and/or decisions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Currently propose to not be present (</a:t>
            </a:r>
            <a:r>
              <a:rPr lang="en-US" sz="1400" b="1" dirty="0">
                <a:solidFill>
                  <a:srgbClr val="00B050"/>
                </a:solidFill>
              </a:rPr>
              <a:t>recommend TBD=0</a:t>
            </a:r>
            <a:r>
              <a:rPr lang="en-US" sz="1400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433875"/>
              </p:ext>
            </p:extLst>
          </p:nvPr>
        </p:nvGraphicFramePr>
        <p:xfrm>
          <a:off x="1295390" y="2131827"/>
          <a:ext cx="4255877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  <a:gridCol w="558590">
                  <a:extLst>
                    <a:ext uri="{9D8B030D-6E8A-4147-A177-3AD203B41FA5}">
                      <a16:colId xmlns:a16="http://schemas.microsoft.com/office/drawing/2014/main" val="138947487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IDs 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 (TA)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Reason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to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 bwMode="auto">
          <a:xfrm flipH="1">
            <a:off x="1752600" y="1902959"/>
            <a:ext cx="1935933" cy="2185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28129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5000628" y="1899575"/>
            <a:ext cx="59689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5842000" y="1912682"/>
            <a:ext cx="1102040" cy="2087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075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9950"/>
            <a:ext cx="7770813" cy="36154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FCS [TBD]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CRC - Cyclic redundancy check for detecting errors in unsecured 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MIC – Message integrity check for detecting errors and replay attacks in secure MPDU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100" dirty="0"/>
              <a:t>No need for explicit CRC in this case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BSS identifier is hidden within the FCS: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For example the AP XORs the BSSID (e.g., BSSID[23:38]) with the FCS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000" dirty="0"/>
              <a:t>Or CRC/MIC is computed assuming presence of BSS ID, but BSS ID itself is not sent in the frame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STA successfully decodes only WUR frames generated by its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will come up as corrupted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Avoids sending the (Partial) BSS ID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Propose an FCS field of 2 or 3 octets (</a:t>
            </a:r>
            <a:r>
              <a:rPr lang="en-US" sz="1600" dirty="0">
                <a:solidFill>
                  <a:srgbClr val="00B050"/>
                </a:solidFill>
              </a:rPr>
              <a:t>recommend TBD=2 Bytes</a:t>
            </a:r>
            <a:r>
              <a:rPr lang="en-US" sz="1600" dirty="0"/>
              <a:t>):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Provide good protection, low false alarms, and prevent replay attacks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0766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73204"/>
              </p:ext>
            </p:extLst>
          </p:nvPr>
        </p:nvGraphicFramePr>
        <p:xfrm>
          <a:off x="1925638" y="2122076"/>
          <a:ext cx="3484562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Paged IDs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to 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 bwMode="auto">
          <a:xfrm flipH="1">
            <a:off x="2386015" y="1902959"/>
            <a:ext cx="1302516" cy="214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000628" y="1899575"/>
            <a:ext cx="40236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842000" y="1912682"/>
            <a:ext cx="110204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272601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9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5649"/>
            <a:ext cx="7770813" cy="3800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Ensure that STAs are not woken up by messages of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Proposal is to have a simple security protocol with low incurred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Avoid CCMP-like signaling (MIC of 8/16 Bytes, CCMP header of 8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Where MIC is a truncated output of the selected cipher suite (baseline) 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TSF timer can act as the packet number in some cases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00" dirty="0"/>
              <a:t>A packet number could be used for the multicast case, although out of scope for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such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Unsecure: The FCS contains the CRC with camouflaged BSS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Secure: The FCS contains the MIC with camouflaged BSS 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 Frame Control field signaling differentiating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Maybe a bit that differentiates between them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37032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933258"/>
              </p:ext>
            </p:extLst>
          </p:nvPr>
        </p:nvGraphicFramePr>
        <p:xfrm>
          <a:off x="1925638" y="2122076"/>
          <a:ext cx="3484562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Paged IDs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to 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 flipH="1">
            <a:off x="2386015" y="1902959"/>
            <a:ext cx="1302516" cy="214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000628" y="1899575"/>
            <a:ext cx="40236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42000" y="1912682"/>
            <a:ext cx="110204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431161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06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351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computation is based on the entire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be intended to one single STA or to multiple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is generated based on a PCR group key, i.e., 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Known by all STAs associated to the AP that are the intended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Partial TSF in Timestamp provides part of the monotonically increasing counter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E.g., the Timestamp contains the most significant byte (MSB) of the 2 LSBs of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Providing 256 us steps in time and a wrap around of the timestamp every 65536 ms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Full TSF timer at STA is updated using the partial TSF of the Timestamp [1]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Full TSF timer is given as input parameter for the MIC computation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in turn protects from replay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78385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09145"/>
              </p:ext>
            </p:extLst>
          </p:nvPr>
        </p:nvGraphicFramePr>
        <p:xfrm>
          <a:off x="1925638" y="2122076"/>
          <a:ext cx="3484562" cy="708798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669574710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Paged IDs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 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Timestamp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to 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 flipH="1">
            <a:off x="2386015" y="1902959"/>
            <a:ext cx="1302516" cy="214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000628" y="1899575"/>
            <a:ext cx="40236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842000" y="1912682"/>
            <a:ext cx="110204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000628" y="1899575"/>
            <a:ext cx="1095687" cy="226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786337"/>
              </p:ext>
            </p:extLst>
          </p:nvPr>
        </p:nvGraphicFramePr>
        <p:xfrm>
          <a:off x="6096315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11397</TotalTime>
  <Words>1772</Words>
  <Application>Microsoft Office PowerPoint</Application>
  <PresentationFormat>On-screen Show (4:3)</PresentationFormat>
  <Paragraphs>316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굴림</vt:lpstr>
      <vt:lpstr>MS Gothic</vt:lpstr>
      <vt:lpstr>Arial</vt:lpstr>
      <vt:lpstr>Calibri</vt:lpstr>
      <vt:lpstr>Times New Roman</vt:lpstr>
      <vt:lpstr>Office Theme</vt:lpstr>
      <vt:lpstr>Document</vt:lpstr>
      <vt:lpstr>Considerations on WUR frame format</vt:lpstr>
      <vt:lpstr>Introduction</vt:lpstr>
      <vt:lpstr>Considerations</vt:lpstr>
      <vt:lpstr>MAC Header</vt:lpstr>
      <vt:lpstr>Paged IDs</vt:lpstr>
      <vt:lpstr>Additional Considerations</vt:lpstr>
      <vt:lpstr>FCS</vt:lpstr>
      <vt:lpstr>Security considerations</vt:lpstr>
      <vt:lpstr>Security considerations</vt:lpstr>
      <vt:lpstr>Summary</vt:lpstr>
      <vt:lpstr>Straw Poll 1</vt:lpstr>
      <vt:lpstr>Straw Poll 2</vt:lpstr>
      <vt:lpstr>Straw Poll 3</vt:lpstr>
      <vt:lpstr>Straw Poll 4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807</cp:revision>
  <cp:lastPrinted>1601-01-01T00:00:00Z</cp:lastPrinted>
  <dcterms:created xsi:type="dcterms:W3CDTF">2017-01-24T18:47:07Z</dcterms:created>
  <dcterms:modified xsi:type="dcterms:W3CDTF">2017-07-10T09:14:59Z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