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vml" ContentType="application/vnd.openxmlformats-officedocument.vmlDrawing"/>
  <Default Extension="jpg" ContentType="image/jpeg"/>
  <Default Extension="emf" ContentType="image/x-em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7" r:id="rId4"/>
    <p:sldId id="263" r:id="rId5"/>
    <p:sldId id="265" r:id="rId6"/>
    <p:sldId id="266" r:id="rId7"/>
    <p:sldId id="267" r:id="rId8"/>
    <p:sldId id="268" r:id="rId9"/>
    <p:sldId id="269" r:id="rId10"/>
    <p:sldId id="273" r:id="rId11"/>
    <p:sldId id="272" r:id="rId12"/>
    <p:sldId id="274" r:id="rId13"/>
    <p:sldId id="275" r:id="rId14"/>
    <p:sldId id="278" r:id="rId15"/>
    <p:sldId id="276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D79DF7"/>
    <a:srgbClr val="FFC7A4"/>
    <a:srgbClr val="EEFCB2"/>
    <a:srgbClr val="A4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3" autoAdjust="0"/>
    <p:restoredTop sz="94660"/>
  </p:normalViewPr>
  <p:slideViewPr>
    <p:cSldViewPr>
      <p:cViewPr varScale="1">
        <p:scale>
          <a:sx n="151" d="100"/>
          <a:sy n="151" d="100"/>
        </p:scale>
        <p:origin x="95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7993"/>
          </a:xfrm>
        </p:spPr>
        <p:txBody>
          <a:bodyPr/>
          <a:lstStyle>
            <a:lvl1pPr algn="ctr">
              <a:defRPr b="1" i="0"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 charset="0"/>
                <a:ea typeface="Times" charset="0"/>
                <a:cs typeface="Times" charset="0"/>
              </a:defRPr>
            </a:lvl1pPr>
            <a:lvl2pPr>
              <a:defRPr>
                <a:latin typeface="Times" charset="0"/>
                <a:ea typeface="Times" charset="0"/>
                <a:cs typeface="Times" charset="0"/>
              </a:defRPr>
            </a:lvl2pPr>
            <a:lvl3pPr>
              <a:defRPr>
                <a:latin typeface="Times" charset="0"/>
                <a:ea typeface="Times" charset="0"/>
                <a:cs typeface="Times" charset="0"/>
              </a:defRPr>
            </a:lvl3pPr>
            <a:lvl4pPr>
              <a:defRPr>
                <a:latin typeface="Times" charset="0"/>
                <a:ea typeface="Times" charset="0"/>
                <a:cs typeface="Times" charset="0"/>
              </a:defRPr>
            </a:lvl4pPr>
            <a:lvl5pPr>
              <a:defRPr>
                <a:latin typeface="Times" charset="0"/>
                <a:ea typeface="Times" charset="0"/>
                <a:cs typeface="Times" charset="0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327571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429250" y="6356350"/>
            <a:ext cx="3086100" cy="3651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203848" y="6357620"/>
            <a:ext cx="2057400" cy="36512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628650" y="69269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 userDrawn="1"/>
        </p:nvSpPr>
        <p:spPr>
          <a:xfrm>
            <a:off x="539552" y="6405365"/>
            <a:ext cx="902811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Submission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/>
          <p:nvPr userDrawn="1"/>
        </p:nvCxnSpPr>
        <p:spPr>
          <a:xfrm flipH="1">
            <a:off x="628650" y="645333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802.11-17/0999r1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2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>
          <a:solidFill>
            <a:schemeClr val="tx1"/>
          </a:solidFill>
          <a:latin typeface="Times" charset="0"/>
          <a:ea typeface="Times" charset="0"/>
          <a:cs typeface="Time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__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Broadcasting on WLAN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1" dirty="0">
                <a:latin typeface="Times" charset="0"/>
                <a:ea typeface="Times" charset="0"/>
                <a:cs typeface="Times" charset="0"/>
              </a:rPr>
              <a:t>Date: </a:t>
            </a:r>
            <a:r>
              <a:rPr lang="en-GB" sz="2000" b="1" dirty="0" smtClean="0">
                <a:latin typeface="Times" charset="0"/>
                <a:ea typeface="Times" charset="0"/>
                <a:cs typeface="Times" charset="0"/>
              </a:rPr>
              <a:t>2017-07-11</a:t>
            </a:r>
            <a:endParaRPr lang="en-GB" sz="20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0027"/>
              </p:ext>
            </p:extLst>
          </p:nvPr>
        </p:nvGraphicFramePr>
        <p:xfrm>
          <a:off x="527802" y="2415888"/>
          <a:ext cx="8156575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文書" r:id="rId4" imgW="8255000" imgH="3111500" progId="Word.Document.8">
                  <p:embed/>
                </p:oleObj>
              </mc:Choice>
              <mc:Fallback>
                <p:oleObj name="文書" r:id="rId4" imgW="8255000" imgH="31115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02" y="2415888"/>
                        <a:ext cx="8156575" cy="306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smtClean="0"/>
              <a:t>IEEE802.11 </a:t>
            </a:r>
            <a:r>
              <a:rPr kumimoji="1" lang="en-US" altLang="ja-JP" sz="2800" smtClean="0"/>
              <a:t>Authentication, Association and RSNA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 broadcasting model, the IEEE802.11 </a:t>
            </a:r>
            <a:r>
              <a:rPr kumimoji="1" lang="en-US" altLang="ja-JP" dirty="0" smtClean="0"/>
              <a:t>authentication, </a:t>
            </a:r>
            <a:r>
              <a:rPr kumimoji="1" lang="en-US" altLang="ja-JP" dirty="0" smtClean="0"/>
              <a:t>association </a:t>
            </a:r>
            <a:r>
              <a:rPr kumimoji="1" lang="en-US" altLang="ja-JP" dirty="0" smtClean="0"/>
              <a:t>and RSNA are </a:t>
            </a:r>
            <a:r>
              <a:rPr kumimoji="1" lang="en-US" altLang="ja-JP" dirty="0" smtClean="0"/>
              <a:t>not required.</a:t>
            </a:r>
          </a:p>
          <a:p>
            <a:pPr lvl="1"/>
            <a:r>
              <a:rPr lang="en-US" altLang="ja-JP" dirty="0"/>
              <a:t>AP does not need to care which STA listens.</a:t>
            </a:r>
          </a:p>
          <a:p>
            <a:pPr lvl="1"/>
            <a:r>
              <a:rPr lang="en-US" altLang="ja-JP" dirty="0" smtClean="0"/>
              <a:t>Because non-AP STA never send data to AP.</a:t>
            </a:r>
          </a:p>
          <a:p>
            <a:pPr lvl="1"/>
            <a:r>
              <a:rPr lang="en-US" altLang="ja-JP" dirty="0" smtClean="0"/>
              <a:t>Operators </a:t>
            </a:r>
            <a:r>
              <a:rPr lang="en-US" altLang="ja-JP" dirty="0" smtClean="0"/>
              <a:t>of broadcasting AP </a:t>
            </a:r>
            <a:r>
              <a:rPr lang="en-US" altLang="ja-JP" dirty="0" smtClean="0"/>
              <a:t>do </a:t>
            </a:r>
            <a:r>
              <a:rPr lang="en-US" altLang="ja-JP" dirty="0" smtClean="0"/>
              <a:t>not need to care non-AP STAs’ network abuse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IEEE802.11 authentication, association and RSNA can be used if an operator wants to identify users.</a:t>
            </a:r>
            <a:endParaRPr lang="en-US" altLang="ja-JP" dirty="0" smtClean="0"/>
          </a:p>
          <a:p>
            <a:r>
              <a:rPr lang="en-US" altLang="ja-JP" dirty="0" smtClean="0"/>
              <a:t>Make new standard for Class 1 </a:t>
            </a:r>
            <a:r>
              <a:rPr lang="en-US" altLang="ja-JP" dirty="0" smtClean="0"/>
              <a:t>broadcast data </a:t>
            </a:r>
            <a:r>
              <a:rPr lang="en-US" altLang="ja-JP" dirty="0" smtClean="0"/>
              <a:t>frame.</a:t>
            </a:r>
          </a:p>
          <a:p>
            <a:pPr lvl="1"/>
            <a:r>
              <a:rPr lang="en-US" altLang="ja-JP" dirty="0" smtClean="0"/>
              <a:t>Class 1 frame can be used both in state 1 and in state 4.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59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Considerations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QoS</a:t>
            </a:r>
            <a:r>
              <a:rPr lang="en-US" altLang="ja-JP" dirty="0" smtClean="0"/>
              <a:t> for broadcast frames</a:t>
            </a:r>
          </a:p>
          <a:p>
            <a:pPr lvl="1"/>
            <a:r>
              <a:rPr lang="en-US" altLang="ja-JP" dirty="0" smtClean="0"/>
              <a:t>In </a:t>
            </a:r>
            <a:r>
              <a:rPr lang="en-US" altLang="ja-JP" dirty="0" smtClean="0"/>
              <a:t>general, the loss rate of broadcast frame is higher than unicast frame.</a:t>
            </a:r>
          </a:p>
          <a:p>
            <a:pPr lvl="1"/>
            <a:r>
              <a:rPr kumimoji="1" lang="en-US" altLang="ja-JP" dirty="0" smtClean="0"/>
              <a:t>Broadcast does not have ACK mechanism.</a:t>
            </a:r>
          </a:p>
          <a:p>
            <a:pPr lvl="1"/>
            <a:r>
              <a:rPr lang="en-US" altLang="ja-JP" dirty="0" smtClean="0"/>
              <a:t>Existing 802.11 uses BCC/LDPC.</a:t>
            </a:r>
          </a:p>
          <a:p>
            <a:pPr lvl="1"/>
            <a:r>
              <a:rPr lang="en-US" altLang="ja-JP" dirty="0" smtClean="0"/>
              <a:t>Is required stronger </a:t>
            </a:r>
            <a:r>
              <a:rPr lang="en-US" altLang="ja-JP" dirty="0" smtClean="0"/>
              <a:t>FEC/Interleaving algorithm</a:t>
            </a:r>
            <a:r>
              <a:rPr lang="en-US" altLang="ja-JP" dirty="0" smtClean="0"/>
              <a:t>?</a:t>
            </a:r>
          </a:p>
          <a:p>
            <a:pPr lvl="1"/>
            <a:r>
              <a:rPr kumimoji="1" lang="en-US" altLang="ja-JP" dirty="0" smtClean="0"/>
              <a:t>Consider to apply 802.11aa GCR mechanism</a:t>
            </a:r>
            <a:r>
              <a:rPr kumimoji="1" lang="en-US" altLang="ja-JP" dirty="0" smtClean="0"/>
              <a:t>.</a:t>
            </a:r>
          </a:p>
          <a:p>
            <a:pPr lvl="2"/>
            <a:r>
              <a:rPr lang="en-US" altLang="ja-JP" dirty="0" smtClean="0"/>
              <a:t>In this case, association to AP is required.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for other .11 frames</a:t>
            </a:r>
          </a:p>
          <a:p>
            <a:pPr lvl="1"/>
            <a:r>
              <a:rPr kumimoji="1" lang="en-US" altLang="ja-JP" dirty="0" smtClean="0"/>
              <a:t>How </a:t>
            </a:r>
            <a:r>
              <a:rPr kumimoji="1" lang="en-US" altLang="ja-JP" dirty="0" smtClean="0"/>
              <a:t>much bandwidth can be used for broadcasting?</a:t>
            </a:r>
          </a:p>
          <a:p>
            <a:pPr lvl="1"/>
            <a:r>
              <a:rPr lang="en-US" altLang="ja-JP" dirty="0" smtClean="0"/>
              <a:t>Define limit of bandwidth?</a:t>
            </a:r>
          </a:p>
          <a:p>
            <a:pPr lvl="1"/>
            <a:r>
              <a:rPr kumimoji="1" lang="en-US" altLang="ja-JP" dirty="0" smtClean="0"/>
              <a:t>Adaptive control?</a:t>
            </a:r>
          </a:p>
          <a:p>
            <a:pPr lvl="1"/>
            <a:r>
              <a:rPr lang="en-US" altLang="ja-JP" dirty="0" smtClean="0"/>
              <a:t>Consider to apply 802.11aa OBSS management.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5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Broadcasting on WLAN can improve user experience.</a:t>
            </a:r>
          </a:p>
          <a:p>
            <a:r>
              <a:rPr kumimoji="1" lang="en-US" altLang="ja-JP" dirty="0" smtClean="0"/>
              <a:t>For </a:t>
            </a:r>
            <a:r>
              <a:rPr kumimoji="1" lang="en-US" altLang="ja-JP" dirty="0" smtClean="0"/>
              <a:t>broadcasting on WLAN:</a:t>
            </a:r>
          </a:p>
          <a:p>
            <a:pPr lvl="1"/>
            <a:r>
              <a:rPr lang="en-US" altLang="ja-JP" dirty="0" smtClean="0"/>
              <a:t>Define Class 1 </a:t>
            </a:r>
            <a:r>
              <a:rPr lang="en-US" altLang="ja-JP" dirty="0" smtClean="0"/>
              <a:t>broadcast data frame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Consider </a:t>
            </a:r>
            <a:r>
              <a:rPr lang="en-US" altLang="ja-JP" dirty="0" err="1" smtClean="0"/>
              <a:t>QoS</a:t>
            </a:r>
            <a:r>
              <a:rPr lang="en-US" altLang="ja-JP" dirty="0" smtClean="0"/>
              <a:t> mechanism.</a:t>
            </a:r>
            <a:endParaRPr lang="ja-JP" altLang="en-US" dirty="0"/>
          </a:p>
          <a:p>
            <a:pPr lvl="1"/>
            <a:r>
              <a:rPr lang="en-US" altLang="ja-JP" dirty="0" smtClean="0"/>
              <a:t>Define frame authentication mechanism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It’s time to start work for broadcasting</a:t>
            </a:r>
          </a:p>
          <a:p>
            <a:pPr lvl="1"/>
            <a:r>
              <a:rPr lang="en-US" altLang="ja-JP" dirty="0" smtClean="0"/>
              <a:t>Because we can assign “IEEE802.11</a:t>
            </a:r>
            <a:r>
              <a:rPr lang="en-US" altLang="ja-JP" b="1" u="sng" dirty="0" smtClean="0"/>
              <a:t>bc</a:t>
            </a:r>
            <a:r>
              <a:rPr lang="en-US" altLang="ja-JP" dirty="0" smtClean="0"/>
              <a:t>” for broadcasting!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30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Comments &amp; 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4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Straw </a:t>
            </a:r>
            <a:r>
              <a:rPr kumimoji="1" lang="en-US" altLang="ja-JP" dirty="0" smtClean="0"/>
              <a:t>poll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Are </a:t>
            </a:r>
            <a:r>
              <a:rPr kumimoji="1" lang="en-US" altLang="ja-JP" dirty="0" smtClean="0"/>
              <a:t>you </a:t>
            </a:r>
            <a:r>
              <a:rPr kumimoji="1" lang="en-US" altLang="ja-JP" dirty="0" smtClean="0"/>
              <a:t>interested in “broadcasting </a:t>
            </a:r>
            <a:r>
              <a:rPr kumimoji="1" lang="en-US" altLang="ja-JP" dirty="0" smtClean="0"/>
              <a:t>on WLAN”?</a:t>
            </a:r>
          </a:p>
          <a:p>
            <a:endParaRPr lang="en-US" altLang="ja-JP" dirty="0"/>
          </a:p>
          <a:p>
            <a:pPr lvl="1"/>
            <a:r>
              <a:rPr kumimoji="1" lang="en-US" altLang="ja-JP" dirty="0" smtClean="0"/>
              <a:t>Yes:</a:t>
            </a:r>
          </a:p>
          <a:p>
            <a:pPr lvl="1"/>
            <a:r>
              <a:rPr lang="en-US" altLang="ja-JP" dirty="0" smtClean="0"/>
              <a:t>No</a:t>
            </a:r>
            <a:r>
              <a:rPr lang="en-US" altLang="ja-JP" dirty="0" smtClean="0"/>
              <a:t>: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230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Straw </a:t>
            </a:r>
            <a:r>
              <a:rPr kumimoji="1" lang="en-US" altLang="ja-JP" dirty="0" smtClean="0"/>
              <a:t>poll 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Do you support to make a standard for “broadcasting on WLAN”?</a:t>
            </a:r>
          </a:p>
          <a:p>
            <a:endParaRPr lang="en-US" altLang="ja-JP" dirty="0"/>
          </a:p>
          <a:p>
            <a:pPr lvl="1"/>
            <a:r>
              <a:rPr kumimoji="1" lang="en-US" altLang="ja-JP" dirty="0" smtClean="0"/>
              <a:t>Yes:</a:t>
            </a:r>
          </a:p>
          <a:p>
            <a:pPr lvl="1"/>
            <a:r>
              <a:rPr lang="en-US" altLang="ja-JP" dirty="0" smtClean="0"/>
              <a:t>No:</a:t>
            </a:r>
          </a:p>
          <a:p>
            <a:pPr lvl="1"/>
            <a:r>
              <a:rPr kumimoji="1" lang="en-US" altLang="ja-JP" dirty="0" smtClean="0"/>
              <a:t>Don’t care:</a:t>
            </a:r>
          </a:p>
          <a:p>
            <a:pPr lvl="1"/>
            <a:r>
              <a:rPr lang="en-US" altLang="ja-JP" dirty="0" smtClean="0"/>
              <a:t>Need more info: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9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presentation describes a proposal of broadcasting on WLAN.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/>
              <a:t>Many people need common information at specific locations</a:t>
            </a:r>
            <a:r>
              <a:rPr lang="en-US" sz="1800" dirty="0" smtClean="0"/>
              <a:t>, </a:t>
            </a:r>
            <a:r>
              <a:rPr lang="en-US" sz="1800" dirty="0" smtClean="0"/>
              <a:t>such as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Explanation at a tourist attraction,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Timetable at a train station, or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Floor plan at a shopping mall.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We call them “local information” in this presentation.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People who need local information currently do the following steps.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 smtClean="0"/>
              <a:t>Connect to the Internet.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 smtClean="0"/>
              <a:t>Search web sites.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 smtClean="0"/>
              <a:t>Follow a link to get local information.</a:t>
            </a:r>
          </a:p>
          <a:p>
            <a:r>
              <a:rPr lang="en-US" sz="1800" dirty="0" smtClean="0"/>
              <a:t>This consumes bandwidth because</a:t>
            </a:r>
          </a:p>
          <a:p>
            <a:pPr lvl="1"/>
            <a:r>
              <a:rPr lang="en-US" sz="1500" dirty="0" smtClean="0"/>
              <a:t>Each user consumes bandwidth and</a:t>
            </a:r>
          </a:p>
          <a:p>
            <a:pPr lvl="1"/>
            <a:r>
              <a:rPr lang="en-US" sz="1500" dirty="0" smtClean="0"/>
              <a:t>Search traffic is a overhead.</a:t>
            </a:r>
          </a:p>
          <a:p>
            <a:r>
              <a:rPr lang="en-US" dirty="0" smtClean="0"/>
              <a:t>Broadcasting local information on WLAN can reduce per user bandwidth and improve user experience.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sz="15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95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Broadcasting Service on WLAN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ja-JP" sz="2000" dirty="0"/>
              <a:t>WLAN is a suitable </a:t>
            </a:r>
            <a:r>
              <a:rPr lang="en-US" altLang="ja-JP" sz="2000" dirty="0" smtClean="0"/>
              <a:t>medium </a:t>
            </a:r>
            <a:r>
              <a:rPr lang="en-US" altLang="ja-JP" sz="2000" dirty="0"/>
              <a:t>for local </a:t>
            </a:r>
            <a:r>
              <a:rPr lang="en-US" altLang="ja-JP" sz="2000" dirty="0" smtClean="0"/>
              <a:t>broadcasting service, but </a:t>
            </a:r>
            <a:r>
              <a:rPr lang="en-US" altLang="ja-JP" sz="2000" dirty="0" smtClean="0"/>
              <a:t>it is not used.</a:t>
            </a:r>
            <a:endParaRPr lang="en-US" altLang="ja-JP" sz="20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Radio wave is suitable for broadcasting based on its nature.</a:t>
            </a:r>
          </a:p>
          <a:p>
            <a:pPr lvl="2">
              <a:buFont typeface="Arial" charset="0"/>
              <a:buChar char="•"/>
            </a:pPr>
            <a:r>
              <a:rPr lang="en-US" altLang="ja-JP" sz="1600" dirty="0"/>
              <a:t>Anyone can listen in the </a:t>
            </a:r>
            <a:r>
              <a:rPr lang="en-US" altLang="ja-JP" sz="1600" dirty="0" smtClean="0"/>
              <a:t>range.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Frequently changed information, such as vacant space at a parking lot, can be reflected in real time.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IEEE802.11 WLAN has broadcast mechanism (group address)</a:t>
            </a:r>
            <a:endParaRPr lang="en-US" altLang="ja-JP" sz="19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Unlicensed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Locality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Low cost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Currently used </a:t>
            </a:r>
            <a:r>
              <a:rPr lang="en-US" sz="2000" dirty="0" smtClean="0"/>
              <a:t>broadcasting service </a:t>
            </a:r>
            <a:r>
              <a:rPr lang="en-US" sz="2000" dirty="0" smtClean="0"/>
              <a:t>on WLAN</a:t>
            </a:r>
            <a:r>
              <a:rPr lang="en-US" altLang="ja-JP" sz="2000" dirty="0"/>
              <a:t>, such as YouTube Live, </a:t>
            </a:r>
            <a:r>
              <a:rPr lang="en-US" altLang="ja-JP" sz="2000" dirty="0" smtClean="0"/>
              <a:t>Facebook Live</a:t>
            </a: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Application layer </a:t>
            </a:r>
            <a:r>
              <a:rPr lang="en-US" sz="1800" dirty="0" smtClean="0"/>
              <a:t>broadcasting</a:t>
            </a:r>
            <a:endParaRPr lang="en-US" sz="1800" dirty="0" smtClean="0"/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It </a:t>
            </a:r>
            <a:r>
              <a:rPr lang="en-US" sz="1800" dirty="0" smtClean="0"/>
              <a:t>is </a:t>
            </a:r>
            <a:r>
              <a:rPr lang="en-US" dirty="0" smtClean="0"/>
              <a:t>composed of</a:t>
            </a:r>
            <a:r>
              <a:rPr lang="en-US" sz="1800" dirty="0" smtClean="0"/>
              <a:t> many independent unicast streams in a single BSS.</a:t>
            </a:r>
            <a:endParaRPr lang="en-US" sz="1800" dirty="0" smtClean="0"/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The occupied </a:t>
            </a:r>
            <a:r>
              <a:rPr lang="en-US" sz="1600" dirty="0" smtClean="0"/>
              <a:t>bandwidth </a:t>
            </a:r>
            <a:r>
              <a:rPr lang="en-US" sz="1600" dirty="0" smtClean="0"/>
              <a:t>is proportional to the number of </a:t>
            </a:r>
            <a:r>
              <a:rPr lang="en-US" sz="1600" dirty="0" smtClean="0"/>
              <a:t>participating users</a:t>
            </a:r>
            <a:r>
              <a:rPr lang="en-US" sz="1600" dirty="0" smtClean="0"/>
              <a:t>.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The current </a:t>
            </a:r>
            <a:r>
              <a:rPr lang="en-US" sz="1800" dirty="0" smtClean="0"/>
              <a:t>model </a:t>
            </a:r>
            <a:r>
              <a:rPr lang="en-US" sz="1800" dirty="0" smtClean="0"/>
              <a:t>suffices if users are distributed world-wide, but works highly inefficiently when they are located in a small area.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1 (Audio Guidance)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ea typeface="ＭＳ Ｐゴシック" charset="-128"/>
              </a:rPr>
              <a:t>Train</a:t>
            </a:r>
          </a:p>
          <a:p>
            <a:r>
              <a:rPr lang="en-US" altLang="ja-JP" sz="1400">
                <a:ea typeface="ＭＳ Ｐゴシック" charset="-128"/>
              </a:rPr>
              <a:t>STA</a:t>
            </a:r>
          </a:p>
        </p:txBody>
      </p:sp>
      <p:sp>
        <p:nvSpPr>
          <p:cNvPr id="23" name="Oval 42"/>
          <p:cNvSpPr>
            <a:spLocks noChangeArrowheads="1"/>
          </p:cNvSpPr>
          <p:nvPr/>
        </p:nvSpPr>
        <p:spPr bwMode="auto">
          <a:xfrm>
            <a:off x="5162609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Oval 43"/>
          <p:cNvSpPr>
            <a:spLocks noChangeArrowheads="1"/>
          </p:cNvSpPr>
          <p:nvPr/>
        </p:nvSpPr>
        <p:spPr bwMode="auto">
          <a:xfrm>
            <a:off x="5062492" y="2999637"/>
            <a:ext cx="505037" cy="700241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Oval 44"/>
          <p:cNvSpPr>
            <a:spLocks noChangeArrowheads="1"/>
          </p:cNvSpPr>
          <p:nvPr/>
        </p:nvSpPr>
        <p:spPr bwMode="auto">
          <a:xfrm>
            <a:off x="5767764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Oval 45"/>
          <p:cNvSpPr>
            <a:spLocks noChangeArrowheads="1"/>
          </p:cNvSpPr>
          <p:nvPr/>
        </p:nvSpPr>
        <p:spPr bwMode="auto">
          <a:xfrm>
            <a:off x="5667647" y="2999637"/>
            <a:ext cx="505037" cy="700241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6399665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6299548" y="2999637"/>
            <a:ext cx="505037" cy="700241"/>
          </a:xfrm>
          <a:prstGeom prst="ellipse">
            <a:avLst/>
          </a:prstGeom>
          <a:solidFill>
            <a:srgbClr val="A4FDC3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7004820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6904703" y="2999637"/>
            <a:ext cx="505037" cy="700241"/>
          </a:xfrm>
          <a:prstGeom prst="ellipse">
            <a:avLst/>
          </a:prstGeom>
          <a:solidFill>
            <a:srgbClr val="EEFCB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42"/>
          <p:cNvSpPr>
            <a:spLocks noChangeArrowheads="1"/>
          </p:cNvSpPr>
          <p:nvPr/>
        </p:nvSpPr>
        <p:spPr bwMode="auto">
          <a:xfrm>
            <a:off x="7604756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43"/>
          <p:cNvSpPr>
            <a:spLocks noChangeArrowheads="1"/>
          </p:cNvSpPr>
          <p:nvPr/>
        </p:nvSpPr>
        <p:spPr bwMode="auto">
          <a:xfrm>
            <a:off x="7504639" y="2999637"/>
            <a:ext cx="505037" cy="700241"/>
          </a:xfrm>
          <a:prstGeom prst="ellipse">
            <a:avLst/>
          </a:prstGeom>
          <a:solidFill>
            <a:srgbClr val="FFC7A4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44"/>
          <p:cNvSpPr>
            <a:spLocks noChangeArrowheads="1"/>
          </p:cNvSpPr>
          <p:nvPr/>
        </p:nvSpPr>
        <p:spPr bwMode="auto">
          <a:xfrm>
            <a:off x="8209911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8109794" y="2999637"/>
            <a:ext cx="505037" cy="700241"/>
          </a:xfrm>
          <a:prstGeom prst="ellipse">
            <a:avLst/>
          </a:prstGeom>
          <a:solidFill>
            <a:srgbClr val="D79DF7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4" name="図形グループ 43"/>
          <p:cNvGrpSpPr/>
          <p:nvPr/>
        </p:nvGrpSpPr>
        <p:grpSpPr>
          <a:xfrm>
            <a:off x="5245280" y="2813896"/>
            <a:ext cx="271077" cy="561231"/>
            <a:chOff x="5461304" y="4162452"/>
            <a:chExt cx="271077" cy="561231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3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5846713" y="2813896"/>
            <a:ext cx="271077" cy="561231"/>
            <a:chOff x="5461304" y="4162452"/>
            <a:chExt cx="271077" cy="561231"/>
          </a:xfrm>
        </p:grpSpPr>
        <p:sp>
          <p:nvSpPr>
            <p:cNvPr id="46" name="角丸四角形 45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7" name="図形グループ 46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9" name="角丸四角形 48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8" name="フリーフォーム 47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6478614" y="2813896"/>
            <a:ext cx="271077" cy="561231"/>
            <a:chOff x="5461304" y="4162452"/>
            <a:chExt cx="271077" cy="561231"/>
          </a:xfrm>
        </p:grpSpPr>
        <p:sp>
          <p:nvSpPr>
            <p:cNvPr id="52" name="角丸四角形 51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3" name="図形グループ 52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55" name="角丸四角形 54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54" name="フリーフォーム 53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7082273" y="2813896"/>
            <a:ext cx="271077" cy="561231"/>
            <a:chOff x="5461304" y="4162452"/>
            <a:chExt cx="271077" cy="561231"/>
          </a:xfrm>
        </p:grpSpPr>
        <p:sp>
          <p:nvSpPr>
            <p:cNvPr id="58" name="角丸四角形 57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9" name="図形グループ 58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1" name="角丸四角形 60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0" name="フリーフォーム 59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7685425" y="2813056"/>
            <a:ext cx="271077" cy="561231"/>
            <a:chOff x="5461304" y="4162452"/>
            <a:chExt cx="271077" cy="561231"/>
          </a:xfrm>
        </p:grpSpPr>
        <p:sp>
          <p:nvSpPr>
            <p:cNvPr id="64" name="角丸四角形 63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65" name="図形グループ 64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7" name="角丸四角形 66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6" name="フリーフォーム 65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9" name="図形グループ 68"/>
          <p:cNvGrpSpPr/>
          <p:nvPr/>
        </p:nvGrpSpPr>
        <p:grpSpPr>
          <a:xfrm>
            <a:off x="8292582" y="2820177"/>
            <a:ext cx="271077" cy="561231"/>
            <a:chOff x="5461304" y="4162452"/>
            <a:chExt cx="271077" cy="561231"/>
          </a:xfrm>
        </p:grpSpPr>
        <p:sp>
          <p:nvSpPr>
            <p:cNvPr id="70" name="角丸四角形 69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71" name="図形グループ 70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73" name="角丸四角形 72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72" name="フリーフォーム 71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75" name="稲妻 74"/>
          <p:cNvSpPr/>
          <p:nvPr/>
        </p:nvSpPr>
        <p:spPr bwMode="auto">
          <a:xfrm rot="20895768">
            <a:off x="7156108" y="2089115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208470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786752" y="3938610"/>
            <a:ext cx="3884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Anyone in stadium, museum,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zoo or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tomorrow’s river cruise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who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has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a smartphone can listen audio guidance/comments without additional hardware.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Multiple logical channels can be used. Multilingual broadcasting can be supported on a single radio channel.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Of course, any type of data can be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broadcast,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such as video, text, HTML</a:t>
            </a:r>
            <a:r>
              <a:rPr kumimoji="1" lang="mr-IN" altLang="ja-JP" sz="1400" dirty="0" smtClean="0">
                <a:solidFill>
                  <a:schemeClr val="tx1"/>
                </a:solidFill>
              </a:rPr>
              <a:t>…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9" name="台形 78"/>
          <p:cNvSpPr/>
          <p:nvPr/>
        </p:nvSpPr>
        <p:spPr bwMode="auto">
          <a:xfrm flipV="1">
            <a:off x="4823608" y="3432607"/>
            <a:ext cx="4013256" cy="451006"/>
          </a:xfrm>
          <a:prstGeom prst="trapezoid">
            <a:avLst>
              <a:gd name="adj" fmla="val 39482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7" y="3541393"/>
            <a:ext cx="3643703" cy="24285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9" y="1506855"/>
            <a:ext cx="3649336" cy="243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7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2</a:t>
            </a:r>
            <a:br>
              <a:rPr kumimoji="1" lang="en-US" altLang="ja-JP" dirty="0" smtClean="0"/>
            </a:br>
            <a:r>
              <a:rPr kumimoji="1" lang="en-US" altLang="ja-JP" dirty="0" smtClean="0"/>
              <a:t>(Floor Guide, Timetable, Advertisement)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ea typeface="ＭＳ Ｐゴシック" charset="-128"/>
              </a:rPr>
              <a:t>Train</a:t>
            </a:r>
          </a:p>
          <a:p>
            <a:r>
              <a:rPr lang="en-US" altLang="ja-JP" sz="1400">
                <a:ea typeface="ＭＳ Ｐゴシック" charset="-128"/>
              </a:rPr>
              <a:t>STA</a:t>
            </a:r>
          </a:p>
        </p:txBody>
      </p:sp>
      <p:sp>
        <p:nvSpPr>
          <p:cNvPr id="75" name="稲妻 74"/>
          <p:cNvSpPr/>
          <p:nvPr/>
        </p:nvSpPr>
        <p:spPr bwMode="auto">
          <a:xfrm rot="20895768">
            <a:off x="7159248" y="2000908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198691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9" name="図形グループ 28"/>
          <p:cNvGrpSpPr>
            <a:grpSpLocks noChangeAspect="1"/>
          </p:cNvGrpSpPr>
          <p:nvPr/>
        </p:nvGrpSpPr>
        <p:grpSpPr>
          <a:xfrm>
            <a:off x="5774894" y="2748647"/>
            <a:ext cx="416861" cy="714991"/>
            <a:chOff x="3986644" y="1720387"/>
            <a:chExt cx="2385556" cy="4091648"/>
          </a:xfrm>
        </p:grpSpPr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1" name="正方形/長方形 10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9" name="正方形/長方形 78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4" name="正方形/長方形 83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線コネクタ 85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直線コネクタ 86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線コネクタ 87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直線コネクタ 88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直線コネクタ 89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" name="図形グループ 2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2" name="正方形/長方形 2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3" name="正方形/長方形 92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4" name="正方形/長方形 93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5" name="正方形/長方形 94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6" name="正方形/長方形 95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97" name="図形グループ 96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98" name="正方形/長方形 9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0" name="正方形/長方形 9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1" name="正方形/長方形 10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2" name="正方形/長方形 10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04" name="図形グループ 103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105" name="正方形/長方形 104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7" name="正方形/長方形 106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0" name="正方形/長方形 109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1" name="図形グループ 11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112" name="正方形/長方形 1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3" name="正方形/長方形 1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4" name="正方形/長方形 1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5" name="正方形/長方形 1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6" name="正方形/長方形 1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7" name="正方形/長方形 1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8" name="図形グループ 117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19" name="正方形/長方形 118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0" name="正方形/長方形 119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1" name="正方形/長方形 120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2" name="正方形/長方形 121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3" name="正方形/長方形 122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4" name="正方形/長方形 123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25" name="図形グループ 124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26" name="正方形/長方形 12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7" name="正方形/長方形 12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8" name="正方形/長方形 12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9" name="正方形/長方形 12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0" name="正方形/長方形 12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1" name="正方形/長方形 13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2" name="図形グループ 131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33" name="正方形/長方形 132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4" name="正方形/長方形 133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5" name="正方形/長方形 134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6" name="正方形/長方形 135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7" name="正方形/長方形 136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8" name="正方形/長方形 137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9" name="図形グループ 138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40" name="正方形/長方形 13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1" name="正方形/長方形 14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2" name="正方形/長方形 14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3" name="正方形/長方形 14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4" name="正方形/長方形 14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5" name="正方形/長方形 14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46" name="Oval 42"/>
          <p:cNvSpPr>
            <a:spLocks noChangeAspect="1" noChangeArrowheads="1"/>
          </p:cNvSpPr>
          <p:nvPr/>
        </p:nvSpPr>
        <p:spPr bwMode="auto">
          <a:xfrm>
            <a:off x="5040239" y="2426786"/>
            <a:ext cx="591206" cy="585143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48" name="図形グループ 147"/>
          <p:cNvGrpSpPr/>
          <p:nvPr/>
        </p:nvGrpSpPr>
        <p:grpSpPr>
          <a:xfrm>
            <a:off x="4832221" y="3020795"/>
            <a:ext cx="942673" cy="1480598"/>
            <a:chOff x="4409728" y="2557468"/>
            <a:chExt cx="942673" cy="1480598"/>
          </a:xfrm>
        </p:grpSpPr>
        <p:sp>
          <p:nvSpPr>
            <p:cNvPr id="147" name="Oval 43"/>
            <p:cNvSpPr>
              <a:spLocks noChangeArrowheads="1"/>
            </p:cNvSpPr>
            <p:nvPr/>
          </p:nvSpPr>
          <p:spPr bwMode="auto">
            <a:xfrm>
              <a:off x="4498092" y="2557468"/>
              <a:ext cx="769737" cy="144485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4409728" y="3279895"/>
              <a:ext cx="942673" cy="7581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50" name="円/楕円 149"/>
          <p:cNvSpPr/>
          <p:nvPr/>
        </p:nvSpPr>
        <p:spPr bwMode="auto">
          <a:xfrm rot="1318195">
            <a:off x="5161484" y="3224375"/>
            <a:ext cx="869027" cy="223583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9" name="Oval 42"/>
          <p:cNvSpPr>
            <a:spLocks noChangeAspect="1" noChangeArrowheads="1"/>
          </p:cNvSpPr>
          <p:nvPr/>
        </p:nvSpPr>
        <p:spPr bwMode="auto">
          <a:xfrm>
            <a:off x="5875733" y="3389282"/>
            <a:ext cx="231736" cy="229359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51" name="図形グループ 150"/>
          <p:cNvGrpSpPr>
            <a:grpSpLocks noChangeAspect="1"/>
          </p:cNvGrpSpPr>
          <p:nvPr/>
        </p:nvGrpSpPr>
        <p:grpSpPr>
          <a:xfrm>
            <a:off x="7656783" y="1911019"/>
            <a:ext cx="1091681" cy="1872428"/>
            <a:chOff x="3986644" y="1720387"/>
            <a:chExt cx="2385556" cy="4091648"/>
          </a:xfrm>
        </p:grpSpPr>
        <p:grpSp>
          <p:nvGrpSpPr>
            <p:cNvPr id="152" name="図形グループ 15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224" name="角丸四角形 223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5" name="正方形/長方形 224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53" name="正方形/長方形 152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5" name="正方形/長方形 154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6" name="正方形/長方形 155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7" name="正方形/長方形 156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8" name="正方形/長方形 157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9" name="正方形/長方形 158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0" name="正方形/長方形 159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62" name="直線コネクタ 161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直線コネクタ 162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直線コネクタ 163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直線コネクタ 164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直線コネクタ 165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直線コネクタ 166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8" name="図形グループ 16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18" name="正方形/長方形 21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9" name="正方形/長方形 21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0" name="正方形/長方形 21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1" name="正方形/長方形 22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2" name="正方形/長方形 22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3" name="正方形/長方形 22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69" name="図形グループ 168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212" name="正方形/長方形 2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3" name="正方形/長方形 2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4" name="正方形/長方形 2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5" name="正方形/長方形 2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6" name="正方形/長方形 2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7" name="正方形/長方形 2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0" name="図形グループ 169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206" name="正方形/長方形 20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7" name="正方形/長方形 20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8" name="正方形/長方形 20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9" name="正方形/長方形 20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0" name="正方形/長方形 20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1" name="正方形/長方形 21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1" name="図形グループ 17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200" name="正方形/長方形 19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1" name="正方形/長方形 20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2" name="正方形/長方形 20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3" name="正方形/長方形 20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4" name="正方形/長方形 20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5" name="正方形/長方形 20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2" name="図形グループ 171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94" name="正方形/長方形 193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5" name="正方形/長方形 194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6" name="正方形/長方形 195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7" name="正方形/長方形 196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8" name="正方形/長方形 197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9" name="正方形/長方形 198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3" name="図形グループ 172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88" name="正方形/長方形 18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0" name="正方形/長方形 18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1" name="正方形/長方形 19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2" name="正方形/長方形 19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3" name="正方形/長方形 19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4" name="図形グループ 173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82" name="正方形/長方形 18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3" name="正方形/長方形 18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4" name="正方形/長方形 18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6" name="正方形/長方形 18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5" name="図形グループ 174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76" name="正方形/長方形 17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0" name="正方形/長方形 17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1" name="正方形/長方形 18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226" name="正方形/長方形 225"/>
          <p:cNvSpPr/>
          <p:nvPr/>
        </p:nvSpPr>
        <p:spPr bwMode="auto">
          <a:xfrm>
            <a:off x="7897332" y="3783447"/>
            <a:ext cx="45731" cy="2188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7" name="正方形/長方形 226"/>
          <p:cNvSpPr/>
          <p:nvPr/>
        </p:nvSpPr>
        <p:spPr bwMode="auto">
          <a:xfrm>
            <a:off x="8511213" y="3779009"/>
            <a:ext cx="54233" cy="2485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8" name="正方形/長方形 227"/>
          <p:cNvSpPr/>
          <p:nvPr/>
        </p:nvSpPr>
        <p:spPr bwMode="auto">
          <a:xfrm>
            <a:off x="7656782" y="4009071"/>
            <a:ext cx="1091681" cy="7094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863697" y="4389638"/>
            <a:ext cx="3884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Anyone in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 shopping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mall, conference venue like here, who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has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 smartphone can see the floor guide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>
                <a:solidFill>
                  <a:schemeClr val="tx1"/>
                </a:solidFill>
              </a:rPr>
              <a:t>Anyone in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 train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station </a:t>
            </a:r>
            <a:r>
              <a:rPr kumimoji="1" lang="en-US" altLang="ja-JP" sz="1600" dirty="0">
                <a:solidFill>
                  <a:schemeClr val="tx1"/>
                </a:solidFill>
              </a:rPr>
              <a:t>who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has </a:t>
            </a:r>
            <a:r>
              <a:rPr kumimoji="1" lang="en-US" altLang="ja-JP" sz="1600" dirty="0">
                <a:solidFill>
                  <a:schemeClr val="tx1"/>
                </a:solidFill>
              </a:rPr>
              <a:t>a smartphone can see the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timetable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Digital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signage device in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the area can show the same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information.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5134165" y="3799967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solidFill>
                  <a:schemeClr val="tx1"/>
                </a:solidFill>
              </a:rPr>
              <a:t>Smartphone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7243632" y="4070815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Digital </a:t>
            </a:r>
            <a:r>
              <a:rPr kumimoji="1" lang="en-US" altLang="ja-JP" sz="1400" smtClean="0">
                <a:solidFill>
                  <a:schemeClr val="tx1"/>
                </a:solidFill>
              </a:rPr>
              <a:t>Signage Device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6" y="2805778"/>
            <a:ext cx="4032203" cy="26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/>
              <a:t>Current User Experience</a:t>
            </a:r>
            <a:endParaRPr kumimoji="1" lang="ja-JP" altLang="en-US" sz="3600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kumimoji="1" lang="en-US" altLang="ja-JP" dirty="0" smtClean="0"/>
              <a:t>Poor </a:t>
            </a:r>
            <a:r>
              <a:rPr kumimoji="1" lang="en-US" altLang="ja-JP" dirty="0" smtClean="0"/>
              <a:t>user </a:t>
            </a:r>
            <a:r>
              <a:rPr kumimoji="1" lang="en-US" altLang="ja-JP" dirty="0" smtClean="0"/>
              <a:t>experience to get local information</a:t>
            </a:r>
            <a:endParaRPr kumimoji="1" lang="en-US" altLang="ja-JP" dirty="0" smtClean="0"/>
          </a:p>
          <a:p>
            <a:pPr lvl="1">
              <a:buFont typeface="Arial" charset="0"/>
              <a:buChar char="•"/>
            </a:pPr>
            <a:r>
              <a:rPr kumimoji="1" lang="en-US" altLang="ja-JP" dirty="0" smtClean="0"/>
              <a:t>Many steps to get local information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Options to connecting </a:t>
            </a:r>
            <a:r>
              <a:rPr kumimoji="1" lang="en-US" altLang="ja-JP" dirty="0" smtClean="0"/>
              <a:t>to the </a:t>
            </a:r>
            <a:r>
              <a:rPr kumimoji="1" lang="en-US" altLang="ja-JP" dirty="0" smtClean="0"/>
              <a:t>Internet:</a:t>
            </a:r>
            <a:endParaRPr kumimoji="1" lang="en-US" altLang="ja-JP" dirty="0" smtClean="0"/>
          </a:p>
          <a:p>
            <a:pPr lvl="2">
              <a:buFont typeface="Arial" charset="0"/>
              <a:buChar char="•"/>
            </a:pPr>
            <a:r>
              <a:rPr lang="en-US" altLang="ja-JP" dirty="0" smtClean="0"/>
              <a:t>Require to obtain and input </a:t>
            </a:r>
            <a:r>
              <a:rPr lang="en-US" altLang="ja-JP" dirty="0" smtClean="0"/>
              <a:t>ID/Password,</a:t>
            </a:r>
            <a:endParaRPr lang="en-US" altLang="ja-JP" dirty="0" smtClean="0"/>
          </a:p>
          <a:p>
            <a:pPr lvl="3">
              <a:buFont typeface="Arial" charset="0"/>
              <a:buChar char="•"/>
            </a:pPr>
            <a:r>
              <a:rPr kumimoji="1" lang="en-US" altLang="ja-JP" dirty="0" smtClean="0"/>
              <a:t>For security </a:t>
            </a:r>
            <a:r>
              <a:rPr kumimoji="1" lang="en-US" altLang="ja-JP" dirty="0" smtClean="0"/>
              <a:t>reasons</a:t>
            </a:r>
            <a:endParaRPr kumimoji="1" lang="en-US" altLang="ja-JP" dirty="0" smtClean="0"/>
          </a:p>
          <a:p>
            <a:pPr lvl="2">
              <a:buFont typeface="Arial" charset="0"/>
              <a:buChar char="•"/>
            </a:pPr>
            <a:r>
              <a:rPr lang="en-US" altLang="ja-JP" dirty="0" smtClean="0"/>
              <a:t>Require </a:t>
            </a:r>
            <a:r>
              <a:rPr lang="en-US" altLang="ja-JP" dirty="0" smtClean="0"/>
              <a:t>to answer to captive </a:t>
            </a:r>
            <a:r>
              <a:rPr lang="en-US" altLang="ja-JP" dirty="0" smtClean="0"/>
              <a:t>portal,</a:t>
            </a:r>
            <a:endParaRPr lang="en-US" altLang="ja-JP" dirty="0" smtClean="0"/>
          </a:p>
          <a:p>
            <a:pPr lvl="2">
              <a:buFont typeface="Arial" charset="0"/>
              <a:buChar char="•"/>
            </a:pPr>
            <a:r>
              <a:rPr kumimoji="1" lang="en-US" altLang="ja-JP" dirty="0" smtClean="0"/>
              <a:t>Use </a:t>
            </a:r>
            <a:r>
              <a:rPr kumimoji="1" lang="en-US" altLang="ja-JP" dirty="0" smtClean="0"/>
              <a:t>EAP-SIM. It depends on mobile carrier and WLAN </a:t>
            </a:r>
            <a:r>
              <a:rPr kumimoji="1" lang="en-US" altLang="ja-JP" dirty="0" smtClean="0"/>
              <a:t>operator, or</a:t>
            </a:r>
            <a:endParaRPr kumimoji="1" lang="en-US" altLang="ja-JP" dirty="0" smtClean="0"/>
          </a:p>
          <a:p>
            <a:pPr lvl="2">
              <a:buFont typeface="Arial" charset="0"/>
              <a:buChar char="•"/>
            </a:pPr>
            <a:r>
              <a:rPr lang="en-US" altLang="ja-JP" dirty="0" smtClean="0"/>
              <a:t>Use </a:t>
            </a:r>
            <a:r>
              <a:rPr lang="en-US" altLang="ja-JP" dirty="0" smtClean="0"/>
              <a:t>cellular </a:t>
            </a:r>
            <a:r>
              <a:rPr lang="en-US" altLang="ja-JP" dirty="0" smtClean="0"/>
              <a:t>network.</a:t>
            </a:r>
            <a:endParaRPr kumimoji="1" lang="en-US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Search local information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 smtClean="0"/>
              <a:t>Get local information</a:t>
            </a:r>
            <a:endParaRPr kumimoji="1" lang="en-US" altLang="ja-JP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 Example of Ideal User Interface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ja-JP" sz="2400" dirty="0" smtClean="0">
                <a:latin typeface="Times" charset="0"/>
                <a:ea typeface="Times" charset="0"/>
                <a:cs typeface="Times" charset="0"/>
              </a:rPr>
              <a:t>App </a:t>
            </a:r>
            <a:r>
              <a:rPr lang="en-US" altLang="ja-JP" sz="2400" dirty="0" smtClean="0">
                <a:latin typeface="Times" charset="0"/>
                <a:ea typeface="Times" charset="0"/>
                <a:cs typeface="Times" charset="0"/>
              </a:rPr>
              <a:t>automatically receives broadcast frames and shows </a:t>
            </a:r>
            <a:r>
              <a:rPr lang="en-US" altLang="ja-JP" sz="2400" dirty="0" smtClean="0">
                <a:latin typeface="Times" charset="0"/>
                <a:ea typeface="Times" charset="0"/>
                <a:cs typeface="Times" charset="0"/>
              </a:rPr>
              <a:t>the available channels (information).</a:t>
            </a:r>
          </a:p>
          <a:p>
            <a:pPr marL="457200" indent="-457200">
              <a:buFont typeface="Arial" charset="0"/>
              <a:buChar char="•"/>
            </a:pPr>
            <a:r>
              <a:rPr kumimoji="1" lang="en-US" altLang="ja-JP" sz="2400" dirty="0" smtClean="0">
                <a:latin typeface="Times" charset="0"/>
                <a:ea typeface="Times" charset="0"/>
                <a:cs typeface="Times" charset="0"/>
              </a:rPr>
              <a:t>User just selects the channel.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altLang="ja-JP" sz="2000" dirty="0" smtClean="0">
                <a:latin typeface="Times" charset="0"/>
                <a:ea typeface="Times" charset="0"/>
                <a:cs typeface="Times" charset="0"/>
              </a:rPr>
              <a:t>No need to search web site.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ja-JP" sz="2400" dirty="0" smtClean="0">
                <a:latin typeface="Times" charset="0"/>
                <a:ea typeface="Times" charset="0"/>
                <a:cs typeface="Times" charset="0"/>
              </a:rPr>
              <a:t>TV </a:t>
            </a:r>
            <a:r>
              <a:rPr lang="en-US" altLang="ja-JP" sz="2400" dirty="0">
                <a:latin typeface="Times" charset="0"/>
                <a:ea typeface="Times" charset="0"/>
                <a:cs typeface="Times" charset="0"/>
              </a:rPr>
              <a:t>like user interface</a:t>
            </a:r>
          </a:p>
          <a:p>
            <a:pPr marL="457200" indent="-457200">
              <a:buFont typeface="Arial" charset="0"/>
              <a:buChar char="•"/>
            </a:pPr>
            <a:endParaRPr kumimoji="1" lang="ja-JP" altLang="en-US" sz="24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10" name="図形グループ 9"/>
          <p:cNvGrpSpPr>
            <a:grpSpLocks noChangeAspect="1"/>
          </p:cNvGrpSpPr>
          <p:nvPr/>
        </p:nvGrpSpPr>
        <p:grpSpPr>
          <a:xfrm>
            <a:off x="4716016" y="2565001"/>
            <a:ext cx="1473852" cy="2527920"/>
            <a:chOff x="4690805" y="2603702"/>
            <a:chExt cx="313243" cy="537266"/>
          </a:xfrm>
        </p:grpSpPr>
        <p:sp>
          <p:nvSpPr>
            <p:cNvPr id="82" name="角丸四角形 81"/>
            <p:cNvSpPr/>
            <p:nvPr/>
          </p:nvSpPr>
          <p:spPr bwMode="auto">
            <a:xfrm>
              <a:off x="4690805" y="2603702"/>
              <a:ext cx="313243" cy="537266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 bwMode="auto">
            <a:xfrm>
              <a:off x="4722842" y="2646632"/>
              <a:ext cx="255408" cy="4514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aphicFrame>
        <p:nvGraphicFramePr>
          <p:cNvPr id="84" name="表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15004"/>
              </p:ext>
            </p:extLst>
          </p:nvPr>
        </p:nvGraphicFramePr>
        <p:xfrm>
          <a:off x="4972455" y="2882378"/>
          <a:ext cx="1039705" cy="1934219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039705"/>
              </a:tblGrid>
              <a:tr h="276317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Departure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7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Arrival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7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Station map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7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Shops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7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Restaurants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7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7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5" name="テキスト ボックス 84"/>
          <p:cNvSpPr txBox="1"/>
          <p:nvPr/>
        </p:nvSpPr>
        <p:spPr>
          <a:xfrm>
            <a:off x="5076056" y="5928444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Example in </a:t>
            </a:r>
            <a:r>
              <a:rPr kumimoji="1" lang="en-US" altLang="ja-JP" smtClean="0">
                <a:solidFill>
                  <a:schemeClr val="tx1"/>
                </a:solidFill>
              </a:rPr>
              <a:t>train station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86" name="図形グループ 85"/>
          <p:cNvGrpSpPr>
            <a:grpSpLocks noChangeAspect="1"/>
          </p:cNvGrpSpPr>
          <p:nvPr/>
        </p:nvGrpSpPr>
        <p:grpSpPr>
          <a:xfrm>
            <a:off x="6804248" y="1503033"/>
            <a:ext cx="1296144" cy="2223119"/>
            <a:chOff x="4690805" y="2603702"/>
            <a:chExt cx="313243" cy="537266"/>
          </a:xfrm>
        </p:grpSpPr>
        <p:sp>
          <p:nvSpPr>
            <p:cNvPr id="87" name="角丸四角形 86"/>
            <p:cNvSpPr/>
            <p:nvPr/>
          </p:nvSpPr>
          <p:spPr bwMode="auto">
            <a:xfrm>
              <a:off x="4690805" y="2603702"/>
              <a:ext cx="313243" cy="537266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8" name="正方形/長方形 87"/>
            <p:cNvSpPr/>
            <p:nvPr/>
          </p:nvSpPr>
          <p:spPr bwMode="auto">
            <a:xfrm>
              <a:off x="4722842" y="2646632"/>
              <a:ext cx="255408" cy="4514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aphicFrame>
        <p:nvGraphicFramePr>
          <p:cNvPr id="89" name="表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137611"/>
              </p:ext>
            </p:extLst>
          </p:nvPr>
        </p:nvGraphicFramePr>
        <p:xfrm>
          <a:off x="6965213" y="1751015"/>
          <a:ext cx="991165" cy="1729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1083"/>
                <a:gridCol w="432048"/>
                <a:gridCol w="288034"/>
              </a:tblGrid>
              <a:tr h="1412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Time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Destination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Track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13:00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Hanover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6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97780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13:07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Frankfurt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3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13:12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Paris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1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97780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13:15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Munich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7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13:25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Koln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5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13:31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Hamburg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4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13:33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Hanover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6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13:46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Frankfurt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2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13:48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Koln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3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13:55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Amsterdam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1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grpSp>
        <p:nvGrpSpPr>
          <p:cNvPr id="90" name="図形グループ 89"/>
          <p:cNvGrpSpPr>
            <a:grpSpLocks noChangeAspect="1"/>
          </p:cNvGrpSpPr>
          <p:nvPr/>
        </p:nvGrpSpPr>
        <p:grpSpPr>
          <a:xfrm>
            <a:off x="6804248" y="3779364"/>
            <a:ext cx="1296144" cy="2223119"/>
            <a:chOff x="4690805" y="2603702"/>
            <a:chExt cx="313243" cy="537266"/>
          </a:xfrm>
        </p:grpSpPr>
        <p:sp>
          <p:nvSpPr>
            <p:cNvPr id="91" name="角丸四角形 90"/>
            <p:cNvSpPr/>
            <p:nvPr/>
          </p:nvSpPr>
          <p:spPr bwMode="auto">
            <a:xfrm>
              <a:off x="4690805" y="2603702"/>
              <a:ext cx="313243" cy="537266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2" name="正方形/長方形 91"/>
            <p:cNvSpPr/>
            <p:nvPr/>
          </p:nvSpPr>
          <p:spPr bwMode="auto">
            <a:xfrm>
              <a:off x="4722842" y="2646632"/>
              <a:ext cx="255408" cy="4514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93" name="右矢印 92"/>
          <p:cNvSpPr/>
          <p:nvPr/>
        </p:nvSpPr>
        <p:spPr bwMode="auto">
          <a:xfrm rot="19609107">
            <a:off x="5830873" y="2528784"/>
            <a:ext cx="978408" cy="36744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4" name="右矢印 93"/>
          <p:cNvSpPr/>
          <p:nvPr/>
        </p:nvSpPr>
        <p:spPr bwMode="auto">
          <a:xfrm rot="1990893" flipV="1">
            <a:off x="5840846" y="3694043"/>
            <a:ext cx="978408" cy="36744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5" name="正方形/長方形 94"/>
          <p:cNvSpPr/>
          <p:nvPr/>
        </p:nvSpPr>
        <p:spPr bwMode="auto">
          <a:xfrm>
            <a:off x="7166530" y="3953305"/>
            <a:ext cx="144016" cy="1319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6" name="正方形/長方形 95"/>
          <p:cNvSpPr/>
          <p:nvPr/>
        </p:nvSpPr>
        <p:spPr bwMode="auto">
          <a:xfrm>
            <a:off x="7448364" y="3953305"/>
            <a:ext cx="144016" cy="1319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7721004" y="3953305"/>
            <a:ext cx="144016" cy="1319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6948876" y="3953305"/>
            <a:ext cx="88601" cy="1319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9" name="正方形/長方形 98"/>
          <p:cNvSpPr/>
          <p:nvPr/>
        </p:nvSpPr>
        <p:spPr bwMode="auto">
          <a:xfrm>
            <a:off x="6948264" y="5273034"/>
            <a:ext cx="1045380" cy="4777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0" name="円/楕円 99"/>
          <p:cNvSpPr/>
          <p:nvPr/>
        </p:nvSpPr>
        <p:spPr bwMode="auto">
          <a:xfrm>
            <a:off x="7210037" y="5525052"/>
            <a:ext cx="72008" cy="72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6969164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smtClean="0">
                <a:solidFill>
                  <a:schemeClr val="tx1"/>
                </a:solidFill>
              </a:rPr>
              <a:t>1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7112681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>
                <a:solidFill>
                  <a:schemeClr val="tx1"/>
                </a:solidFill>
              </a:rPr>
              <a:t>2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7238268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smtClean="0">
                <a:solidFill>
                  <a:schemeClr val="tx1"/>
                </a:solidFill>
              </a:rPr>
              <a:t>3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389245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tx1"/>
                </a:solidFill>
              </a:rPr>
              <a:t>4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7514832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tx1"/>
                </a:solidFill>
              </a:rPr>
              <a:t>5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663473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tx1"/>
                </a:solidFill>
              </a:rPr>
              <a:t>6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7789060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tx1"/>
                </a:solidFill>
              </a:rPr>
              <a:t>7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0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Security Considerations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kumimoji="1" lang="en-US" altLang="ja-JP" dirty="0" smtClean="0"/>
              <a:t>Target </a:t>
            </a:r>
            <a:r>
              <a:rPr kumimoji="1" lang="en-US" altLang="ja-JP" dirty="0" smtClean="0"/>
              <a:t>broadcasting </a:t>
            </a:r>
            <a:r>
              <a:rPr kumimoji="1" lang="en-US" altLang="ja-JP" dirty="0" smtClean="0"/>
              <a:t>service model</a:t>
            </a:r>
            <a:endParaRPr kumimoji="1" lang="en-US" altLang="ja-JP" dirty="0" smtClean="0"/>
          </a:p>
          <a:p>
            <a:pPr lvl="1">
              <a:buFont typeface="Arial" charset="0"/>
              <a:buChar char="•"/>
            </a:pPr>
            <a:r>
              <a:rPr lang="en-US" altLang="ja-JP" dirty="0" smtClean="0"/>
              <a:t>Anyone in the area can receive information.</a:t>
            </a:r>
          </a:p>
          <a:p>
            <a:pPr lvl="2">
              <a:buFont typeface="Arial" charset="0"/>
              <a:buChar char="•"/>
            </a:pPr>
            <a:r>
              <a:rPr kumimoji="1" lang="en-US" altLang="ja-JP" dirty="0" smtClean="0"/>
              <a:t>No eavesdropping </a:t>
            </a:r>
            <a:r>
              <a:rPr kumimoji="1" lang="en-US" altLang="ja-JP" dirty="0" smtClean="0"/>
              <a:t>concerns.</a:t>
            </a:r>
            <a:endParaRPr kumimoji="1" lang="en-US" altLang="ja-JP" dirty="0" smtClean="0"/>
          </a:p>
          <a:p>
            <a:pPr>
              <a:buFont typeface="Arial" charset="0"/>
              <a:buChar char="•"/>
            </a:pPr>
            <a:r>
              <a:rPr kumimoji="1" lang="en-US" altLang="ja-JP" dirty="0" smtClean="0"/>
              <a:t>Authentication</a:t>
            </a:r>
          </a:p>
          <a:p>
            <a:pPr lvl="1">
              <a:buFont typeface="Arial" charset="0"/>
              <a:buChar char="•"/>
            </a:pPr>
            <a:r>
              <a:rPr lang="en-US" altLang="ja-JP" dirty="0" smtClean="0"/>
              <a:t>AP does not need to authenticate STAs.</a:t>
            </a:r>
          </a:p>
          <a:p>
            <a:pPr lvl="1">
              <a:buFont typeface="Arial" charset="0"/>
              <a:buChar char="•"/>
            </a:pPr>
            <a:r>
              <a:rPr lang="en-US" altLang="ja-JP" dirty="0" smtClean="0"/>
              <a:t>STA should authenticate APs.</a:t>
            </a:r>
          </a:p>
          <a:p>
            <a:pPr lvl="2">
              <a:buFont typeface="Arial" charset="0"/>
              <a:buChar char="•"/>
            </a:pPr>
            <a:r>
              <a:rPr kumimoji="1" lang="en-US" altLang="ja-JP" dirty="0" smtClean="0"/>
              <a:t>STA should authenticate each </a:t>
            </a:r>
            <a:r>
              <a:rPr kumimoji="1" lang="en-US" altLang="ja-JP" dirty="0" smtClean="0"/>
              <a:t>broadcast data frame </a:t>
            </a:r>
            <a:r>
              <a:rPr kumimoji="1" lang="en-US" altLang="ja-JP" dirty="0" smtClean="0"/>
              <a:t>to prevent fake-AP and MITM attack</a:t>
            </a:r>
            <a:r>
              <a:rPr kumimoji="1" lang="en-US" altLang="ja-JP" dirty="0" smtClean="0"/>
              <a:t>.</a:t>
            </a:r>
          </a:p>
          <a:p>
            <a:pPr lvl="2">
              <a:buFont typeface="Arial" charset="0"/>
              <a:buChar char="•"/>
            </a:pPr>
            <a:r>
              <a:rPr lang="en-US" altLang="ja-JP" dirty="0" smtClean="0"/>
              <a:t>Current </a:t>
            </a:r>
            <a:r>
              <a:rPr lang="en-US" altLang="ja-JP" dirty="0"/>
              <a:t>IEEE802.11 </a:t>
            </a:r>
            <a:r>
              <a:rPr lang="en-US" altLang="ja-JP" dirty="0" smtClean="0"/>
              <a:t>broadcast frame has </a:t>
            </a:r>
            <a:r>
              <a:rPr lang="en-US" altLang="ja-JP" dirty="0"/>
              <a:t>potential </a:t>
            </a:r>
            <a:r>
              <a:rPr lang="en-US" altLang="ja-JP" dirty="0" smtClean="0"/>
              <a:t>risk of Fake-AP/MITM attack.</a:t>
            </a:r>
            <a:endParaRPr lang="en-US" altLang="ja-JP" dirty="0"/>
          </a:p>
          <a:p>
            <a:pPr lvl="3">
              <a:buFont typeface="Arial" charset="0"/>
              <a:buChar char="•"/>
            </a:pPr>
            <a:r>
              <a:rPr lang="en-US" altLang="ja-JP" dirty="0"/>
              <a:t>GTK is a key shared by all members in the GTKSA.</a:t>
            </a:r>
          </a:p>
          <a:p>
            <a:pPr lvl="3">
              <a:buFont typeface="Arial" charset="0"/>
              <a:buChar char="•"/>
            </a:pPr>
            <a:r>
              <a:rPr lang="en-US" altLang="ja-JP" dirty="0"/>
              <a:t>Anyone in the GTKSA can generate broadcast </a:t>
            </a:r>
            <a:r>
              <a:rPr lang="en-US" altLang="ja-JP" dirty="0" smtClean="0"/>
              <a:t>data frames </a:t>
            </a:r>
            <a:r>
              <a:rPr lang="en-US" altLang="ja-JP" dirty="0"/>
              <a:t>as a fake-AP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pPr>
              <a:buFont typeface="Arial" charset="0"/>
              <a:buChar char="•"/>
            </a:pPr>
            <a:r>
              <a:rPr lang="en-US" altLang="ja-JP" dirty="0" smtClean="0"/>
              <a:t>Encryption</a:t>
            </a:r>
          </a:p>
          <a:p>
            <a:pPr lvl="1">
              <a:buFont typeface="Arial" charset="0"/>
              <a:buChar char="•"/>
            </a:pPr>
            <a:r>
              <a:rPr kumimoji="1" lang="en-US" altLang="ja-JP" dirty="0" smtClean="0"/>
              <a:t>Encryption is not required</a:t>
            </a:r>
            <a:r>
              <a:rPr kumimoji="1" lang="en-US" altLang="ja-JP" dirty="0" smtClean="0"/>
              <a:t>.</a:t>
            </a:r>
            <a:endParaRPr lang="en-US" altLang="ja-JP" dirty="0"/>
          </a:p>
          <a:p>
            <a:pPr>
              <a:buFont typeface="Arial" charset="0"/>
              <a:buChar char="•"/>
            </a:pPr>
            <a:r>
              <a:rPr kumimoji="1" lang="en-US" altLang="ja-JP" dirty="0" smtClean="0"/>
              <a:t>So only “Frame Authentication Mechanism” should be implemented.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220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16189</TotalTime>
  <Words>1100</Words>
  <Application>Microsoft Macintosh PowerPoint</Application>
  <PresentationFormat>画面に合わせる (4:3)</PresentationFormat>
  <Paragraphs>230</Paragraphs>
  <Slides>15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Arial Unicode MS</vt:lpstr>
      <vt:lpstr>Mangal</vt:lpstr>
      <vt:lpstr>MS Gothic</vt:lpstr>
      <vt:lpstr>ＭＳ Ｐゴシック</vt:lpstr>
      <vt:lpstr>Times</vt:lpstr>
      <vt:lpstr>Times New Roman</vt:lpstr>
      <vt:lpstr>Yu Gothic</vt:lpstr>
      <vt:lpstr>Arial</vt:lpstr>
      <vt:lpstr>ホワイト</vt:lpstr>
      <vt:lpstr>Microsoft Word 97 - 2004 文書</vt:lpstr>
      <vt:lpstr>Broadcasting on WLAN</vt:lpstr>
      <vt:lpstr>Abstract</vt:lpstr>
      <vt:lpstr>Motivation</vt:lpstr>
      <vt:lpstr>Broadcasting Service on WLAN</vt:lpstr>
      <vt:lpstr>Use Case 1 (Audio Guidance)</vt:lpstr>
      <vt:lpstr>Use Case 2 (Floor Guide, Timetable, Advertisement)</vt:lpstr>
      <vt:lpstr>Current User Experience</vt:lpstr>
      <vt:lpstr>An Example of Ideal User Interface</vt:lpstr>
      <vt:lpstr>Security Considerations</vt:lpstr>
      <vt:lpstr>IEEE802.11 Authentication, Association and RSNA</vt:lpstr>
      <vt:lpstr>QoS Considerations</vt:lpstr>
      <vt:lpstr>Conclusion</vt:lpstr>
      <vt:lpstr>Comments &amp; Questions</vt:lpstr>
      <vt:lpstr>Straw poll 1</vt:lpstr>
      <vt:lpstr>Straw poll 2</vt:lpstr>
    </vt:vector>
  </TitlesOfParts>
  <Manager/>
  <Company/>
  <LinksUpToDate>false</LinksUpToDate>
  <SharedDoc>false</SharedDoc>
  <HyperlinkBase/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Broadcasting on WLAN</dc:title>
  <dc:subject/>
  <dc:creator>Hitoshi MORIOKA</dc:creator>
  <cp:keywords/>
  <dc:description/>
  <cp:lastModifiedBy>森岡仁志</cp:lastModifiedBy>
  <cp:revision>99</cp:revision>
  <cp:lastPrinted>1601-01-01T00:00:00Z</cp:lastPrinted>
  <dcterms:created xsi:type="dcterms:W3CDTF">2017-06-12T10:59:22Z</dcterms:created>
  <dcterms:modified xsi:type="dcterms:W3CDTF">2017-07-11T06:32:58Z</dcterms:modified>
  <cp:category/>
</cp:coreProperties>
</file>