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4" r:id="rId3"/>
    <p:sldId id="330" r:id="rId4"/>
    <p:sldId id="332" r:id="rId5"/>
    <p:sldId id="333" r:id="rId6"/>
    <p:sldId id="334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35" r:id="rId15"/>
    <p:sldId id="336" r:id="rId16"/>
    <p:sldId id="349" r:id="rId17"/>
    <p:sldId id="344" r:id="rId18"/>
    <p:sldId id="346" r:id="rId19"/>
    <p:sldId id="347" r:id="rId20"/>
    <p:sldId id="348" r:id="rId21"/>
    <p:sldId id="321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4456451-25AF-4CF9-A8D7-ADB1471E9FAE}" type="datetime1">
              <a:rPr lang="en-US" smtClean="0"/>
              <a:t>7/6/2017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B748E2-70ED-4DEB-B5F5-FA42AC966E8A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3AACD5-779E-465F-A308-9E7D06FD6C6A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BFC60E-8C2A-4834-9F92-49EF561AA28B}" type="datetime1">
              <a:rPr lang="en-US" smtClean="0"/>
              <a:t>7/6/2017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65E2301-2608-492E-8563-FD598A9268D7}" type="datetime1">
              <a:rPr lang="en-US" smtClean="0"/>
              <a:t>7/6/2017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6FDF072-343C-44CA-8ACF-726FF32F12B5}" type="datetime1">
              <a:rPr lang="en-US" smtClean="0"/>
              <a:t>7/6/2017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88C43A-8122-4FA3-8725-32927BDE3FBB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ADE3E9-7B61-479F-A438-DB047B9B71A5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802.11-17/0994r0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FB3D5C-2D58-466C-BB13-BF7D88EADE27}" type="datetime1">
              <a:rPr lang="en-US" smtClean="0"/>
              <a:t>7/6/2017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/>
              <a:t>Midamble</a:t>
            </a:r>
            <a:r>
              <a:rPr lang="en-US" sz="2800" dirty="0" smtClean="0"/>
              <a:t>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46756"/>
              </p:ext>
            </p:extLst>
          </p:nvPr>
        </p:nvGraphicFramePr>
        <p:xfrm>
          <a:off x="406400" y="2425700"/>
          <a:ext cx="8394700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" name="Document" r:id="rId4" imgW="9703810" imgH="4508998" progId="Word.Document.8">
                  <p:embed/>
                </p:oleObj>
              </mc:Choice>
              <mc:Fallback>
                <p:oleObj name="Document" r:id="rId4" imgW="9703810" imgH="450899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425700"/>
                        <a:ext cx="8394700" cy="3911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5054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C988AF-3126-4198-B6CD-F21A343EA89B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UMI-LOS, 4x2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72" y="1121072"/>
            <a:ext cx="8065268" cy="535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68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UMI-LOS, 2x4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199"/>
            <a:ext cx="8352381" cy="525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228013" cy="533400"/>
          </a:xfrm>
        </p:spPr>
        <p:txBody>
          <a:bodyPr/>
          <a:lstStyle/>
          <a:p>
            <a:r>
              <a:rPr lang="en-US" sz="2800" dirty="0" smtClean="0"/>
              <a:t>DNLOS, MCS1, 1x1, Different </a:t>
            </a:r>
            <a:r>
              <a:rPr lang="en-US" sz="2800" dirty="0" err="1" smtClean="0"/>
              <a:t>Midamble</a:t>
            </a:r>
            <a:r>
              <a:rPr lang="en-US" sz="2800" dirty="0" smtClean="0"/>
              <a:t> Periodicity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4873625" cy="39592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3999"/>
            <a:ext cx="4953000" cy="411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8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Periodicity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7177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M</a:t>
            </a:r>
            <a:r>
              <a:rPr lang="en-US" sz="1800" i="1" dirty="0" smtClean="0"/>
              <a:t>MA</a:t>
            </a:r>
            <a:r>
              <a:rPr lang="en-US" dirty="0" smtClean="0"/>
              <a:t> = 10 is a good choice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performance in most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Reduces PER at high MCS and/or high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M</a:t>
            </a:r>
            <a:r>
              <a:rPr lang="en-US" sz="1800" i="1" dirty="0"/>
              <a:t>MA</a:t>
            </a:r>
            <a:r>
              <a:rPr lang="en-US" dirty="0"/>
              <a:t> = </a:t>
            </a:r>
            <a:r>
              <a:rPr lang="en-US" dirty="0" smtClean="0"/>
              <a:t>20 has some advantage at low MCS and/or low Doppler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increasing </a:t>
            </a:r>
            <a:r>
              <a:rPr lang="en-US" i="1" dirty="0" smtClean="0"/>
              <a:t>M</a:t>
            </a:r>
            <a:r>
              <a:rPr lang="en-US" sz="1400" i="1" dirty="0" smtClean="0"/>
              <a:t>MA</a:t>
            </a:r>
            <a:r>
              <a:rPr lang="en-US" dirty="0" smtClean="0"/>
              <a:t> value does not improve much from </a:t>
            </a:r>
            <a:r>
              <a:rPr lang="en-US" i="1" dirty="0" smtClean="0"/>
              <a:t>M</a:t>
            </a:r>
            <a:r>
              <a:rPr lang="en-US" sz="1400" i="1" dirty="0" smtClean="0"/>
              <a:t>MA</a:t>
            </a:r>
            <a:r>
              <a:rPr lang="en-US" i="1" dirty="0" smtClean="0"/>
              <a:t> = </a:t>
            </a:r>
            <a:r>
              <a:rPr lang="en-US" dirty="0" smtClean="0"/>
              <a:t>20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 to define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options of </a:t>
            </a:r>
            <a:r>
              <a:rPr lang="en-US" dirty="0" err="1" smtClean="0"/>
              <a:t>midamble</a:t>
            </a:r>
            <a:r>
              <a:rPr lang="en-US" dirty="0" smtClean="0"/>
              <a:t> periodicity: </a:t>
            </a:r>
            <a:r>
              <a:rPr lang="en-US" dirty="0" smtClean="0">
                <a:solidFill>
                  <a:srgbClr val="FF0000"/>
                </a:solidFill>
              </a:rPr>
              <a:t>10 and 20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Tradeoff between flexibility and complexity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1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PHY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Tx</a:t>
            </a:r>
            <a:r>
              <a:rPr lang="en-US" b="0" dirty="0" smtClean="0"/>
              <a:t> side: TXTIME needs to be adjusted when </a:t>
            </a:r>
            <a:r>
              <a:rPr lang="en-US" b="0" dirty="0" err="1" smtClean="0"/>
              <a:t>midamble</a:t>
            </a:r>
            <a:r>
              <a:rPr lang="en-US" b="0" dirty="0" smtClean="0"/>
              <a:t> is present.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All other parameters (e.g. L-LENGTH) are adjusted based on TXTIME.</a:t>
            </a:r>
            <a:r>
              <a:rPr lang="en-US" dirty="0"/>
              <a:t>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38200" y="3810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694450"/>
              </p:ext>
            </p:extLst>
          </p:nvPr>
        </p:nvGraphicFramePr>
        <p:xfrm>
          <a:off x="1060449" y="3562350"/>
          <a:ext cx="7481889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3" imgW="4051080" imgH="482400" progId="Equation.DSMT4">
                  <p:embed/>
                </p:oleObj>
              </mc:Choice>
              <mc:Fallback>
                <p:oleObj name="Equation" r:id="rId3" imgW="40510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49" y="3562350"/>
                        <a:ext cx="7481889" cy="952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682878" y="4975322"/>
                <a:ext cx="4267200" cy="1500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𝑀𝐴</m:t>
                        </m:r>
                      </m:sub>
                    </m:sSub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𝑀𝐴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878" y="4975322"/>
                <a:ext cx="4267200" cy="1500091"/>
              </a:xfrm>
              <a:prstGeom prst="rect">
                <a:avLst/>
              </a:prstGeom>
              <a:blipFill rotWithShape="0">
                <a:blip r:embed="rId5"/>
                <a:stretch>
                  <a:fillRect l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>
            <a:endCxn id="8" idx="3"/>
          </p:cNvCxnSpPr>
          <p:nvPr/>
        </p:nvCxnSpPr>
        <p:spPr bwMode="auto">
          <a:xfrm>
            <a:off x="5791200" y="4038600"/>
            <a:ext cx="2751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237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4024"/>
          </a:xfrm>
        </p:spPr>
        <p:txBody>
          <a:bodyPr/>
          <a:lstStyle/>
          <a:p>
            <a:r>
              <a:rPr lang="en-US" dirty="0" smtClean="0"/>
              <a:t>Rx PHY Parameters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19200"/>
            <a:ext cx="9525000" cy="12234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computation </a:t>
            </a:r>
            <a:r>
              <a:rPr lang="en-US" b="0" smtClean="0"/>
              <a:t>on </a:t>
            </a:r>
            <a:r>
              <a:rPr lang="en-US" b="0" smtClean="0"/>
              <a:t>number </a:t>
            </a:r>
            <a:r>
              <a:rPr lang="en-US" b="0" smtClean="0"/>
              <a:t>of </a:t>
            </a:r>
            <a:r>
              <a:rPr lang="en-US" b="0" smtClean="0"/>
              <a:t>midambles </a:t>
            </a:r>
            <a:r>
              <a:rPr lang="en-US" b="0" i="1"/>
              <a:t>N</a:t>
            </a:r>
            <a:r>
              <a:rPr lang="en-US" sz="1800" b="0" i="1"/>
              <a:t>MA</a:t>
            </a:r>
            <a:r>
              <a:rPr lang="en-US" b="0" smtClean="0"/>
              <a:t>—multiple options, </a:t>
            </a:r>
            <a:r>
              <a:rPr lang="en-US" b="0" dirty="0" smtClean="0"/>
              <a:t>receiver may choose </a:t>
            </a:r>
            <a:r>
              <a:rPr lang="en-US" b="0" smtClean="0"/>
              <a:t>whatever more feasible for its implementation, </a:t>
            </a:r>
            <a:r>
              <a:rPr lang="en-US" b="0" dirty="0" smtClean="0"/>
              <a:t>e.g.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69306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503001"/>
              </p:ext>
            </p:extLst>
          </p:nvPr>
        </p:nvGraphicFramePr>
        <p:xfrm>
          <a:off x="189706" y="2135325"/>
          <a:ext cx="8839200" cy="18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3" imgW="6819840" imgH="1422360" progId="Equation.DSMT4">
                  <p:embed/>
                </p:oleObj>
              </mc:Choice>
              <mc:Fallback>
                <p:oleObj name="Equation" r:id="rId3" imgW="6819840" imgH="1422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" y="2135325"/>
                        <a:ext cx="8839200" cy="1820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3544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9229"/>
              </p:ext>
            </p:extLst>
          </p:nvPr>
        </p:nvGraphicFramePr>
        <p:xfrm>
          <a:off x="1750635" y="4002700"/>
          <a:ext cx="6588707" cy="622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5" imgW="4533900" imgH="431800" progId="Equation.DSMT4">
                  <p:embed/>
                </p:oleObj>
              </mc:Choice>
              <mc:Fallback>
                <p:oleObj name="Equation" r:id="rId5" imgW="45339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635" y="4002700"/>
                        <a:ext cx="6588707" cy="622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96912" y="416690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where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810682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Corner case:</a:t>
            </a:r>
            <a:endParaRPr lang="en-US" sz="2000" dirty="0">
              <a:solidFill>
                <a:schemeClr val="accent6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71878" y="4611257"/>
            <a:ext cx="7274829" cy="187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Rx PHY Parameters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1"/>
            <a:ext cx="7770813" cy="4256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Another 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984900"/>
              </p:ext>
            </p:extLst>
          </p:nvPr>
        </p:nvGraphicFramePr>
        <p:xfrm>
          <a:off x="98317" y="2216840"/>
          <a:ext cx="8945777" cy="121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5448240" imgH="711000" progId="Equation.DSMT4">
                  <p:embed/>
                </p:oleObj>
              </mc:Choice>
              <mc:Fallback>
                <p:oleObj name="Equation" r:id="rId3" imgW="54482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17" y="2216840"/>
                        <a:ext cx="8945777" cy="121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680" y="3847882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where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030610"/>
              </p:ext>
            </p:extLst>
          </p:nvPr>
        </p:nvGraphicFramePr>
        <p:xfrm>
          <a:off x="2340489" y="3776052"/>
          <a:ext cx="2841111" cy="719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5" imgW="1904760" imgH="482400" progId="Equation.DSMT4">
                  <p:embed/>
                </p:oleObj>
              </mc:Choice>
              <mc:Fallback>
                <p:oleObj name="Equation" r:id="rId5" imgW="1904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40489" y="3776052"/>
                        <a:ext cx="2841111" cy="719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434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4024"/>
          </a:xfrm>
        </p:spPr>
        <p:txBody>
          <a:bodyPr/>
          <a:lstStyle/>
          <a:p>
            <a:r>
              <a:rPr lang="en-US" dirty="0" smtClean="0"/>
              <a:t>Rx PHY Parameters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32849"/>
            <a:ext cx="7770813" cy="5197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computation on </a:t>
            </a:r>
            <a:r>
              <a:rPr lang="en-US" b="0" i="1" dirty="0" smtClean="0"/>
              <a:t>N</a:t>
            </a:r>
            <a:r>
              <a:rPr lang="en-US" sz="1600" b="0" i="1" dirty="0" smtClean="0"/>
              <a:t>SYM</a:t>
            </a:r>
            <a:r>
              <a:rPr lang="en-US" b="0" i="1" dirty="0" smtClean="0"/>
              <a:t> </a:t>
            </a:r>
            <a:r>
              <a:rPr lang="en-US" b="0" dirty="0" smtClean="0"/>
              <a:t>and</a:t>
            </a:r>
            <a:r>
              <a:rPr lang="en-US" b="0" i="1" dirty="0" smtClean="0"/>
              <a:t> T</a:t>
            </a:r>
            <a:r>
              <a:rPr lang="en-US" sz="1800" b="0" i="1" dirty="0" smtClean="0"/>
              <a:t>PE</a:t>
            </a:r>
            <a:r>
              <a:rPr lang="en-US" b="0" dirty="0" smtClean="0"/>
              <a:t>: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9197" y="4202399"/>
            <a:ext cx="7770813" cy="519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Rx computation on RXTIME:</a:t>
            </a:r>
            <a:endParaRPr lang="en-US" b="0" kern="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60779" y="187405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886179"/>
              </p:ext>
            </p:extLst>
          </p:nvPr>
        </p:nvGraphicFramePr>
        <p:xfrm>
          <a:off x="444644" y="1980308"/>
          <a:ext cx="8253123" cy="66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5664200" imgH="457200" progId="Equation.DSMT4">
                  <p:embed/>
                </p:oleObj>
              </mc:Choice>
              <mc:Fallback>
                <p:oleObj name="Equation" r:id="rId3" imgW="56642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44" y="1980308"/>
                        <a:ext cx="8253123" cy="6669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90288" y="2338124"/>
            <a:ext cx="9917024" cy="613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434186"/>
              </p:ext>
            </p:extLst>
          </p:nvPr>
        </p:nvGraphicFramePr>
        <p:xfrm>
          <a:off x="490288" y="2795325"/>
          <a:ext cx="7071503" cy="1163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5257800" imgH="863600" progId="Equation.DSMT4">
                  <p:embed/>
                </p:oleObj>
              </mc:Choice>
              <mc:Fallback>
                <p:oleObj name="Equation" r:id="rId5" imgW="5257800" imgH="863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88" y="2795325"/>
                        <a:ext cx="7071503" cy="11636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4648200" y="2514600"/>
            <a:ext cx="1981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5206621" y="3276600"/>
            <a:ext cx="1981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96912" y="4507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615077"/>
              </p:ext>
            </p:extLst>
          </p:nvPr>
        </p:nvGraphicFramePr>
        <p:xfrm>
          <a:off x="1239624" y="4927763"/>
          <a:ext cx="71453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7" imgW="4241520" imgH="457200" progId="Equation.DSMT4">
                  <p:embed/>
                </p:oleObj>
              </mc:Choice>
              <mc:Fallback>
                <p:oleObj name="Equation" r:id="rId7" imgW="424152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624" y="4927763"/>
                        <a:ext cx="7145338" cy="771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 bwMode="auto">
          <a:xfrm>
            <a:off x="6034884" y="5410200"/>
            <a:ext cx="22709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4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1374777"/>
            <a:ext cx="876379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Midamble</a:t>
            </a:r>
            <a:r>
              <a:rPr lang="en-US" b="0" dirty="0" smtClean="0"/>
              <a:t> is appropriate to address channel Doppler, meanwhile possible to achieve high throughput.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Shown 80MHz, multi-stream and relative mid-high MCS performances.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Simple to implement, fast industry adoption.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Detailed </a:t>
            </a:r>
            <a:r>
              <a:rPr lang="en-US" b="0" dirty="0" err="1" smtClean="0"/>
              <a:t>Midamble</a:t>
            </a:r>
            <a:r>
              <a:rPr lang="en-US" b="0" dirty="0" smtClean="0"/>
              <a:t> design proposals: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HE-STF, same HE-LTF as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Two periodicity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err="1" smtClean="0"/>
              <a:t>Tx</a:t>
            </a:r>
            <a:r>
              <a:rPr lang="en-US" b="0" dirty="0" smtClean="0"/>
              <a:t>, and Rx parameter computations.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Refer </a:t>
            </a:r>
            <a:r>
              <a:rPr lang="en-US" b="0" dirty="0"/>
              <a:t>to [3] for detailed text change proposals (comment resolution for Doppler related CIDs)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DDD407B-3BE5-4B96-B1B9-5134499F3DA6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0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81" y="1751013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Midamble</a:t>
            </a:r>
            <a:r>
              <a:rPr lang="en-US" dirty="0" smtClean="0"/>
              <a:t> is composed by HE-LTF(s) the same as in the preamble of the same PPDU, and no HE-STF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is always no </a:t>
            </a:r>
            <a:r>
              <a:rPr lang="en-US" dirty="0" err="1" smtClean="0"/>
              <a:t>midamble</a:t>
            </a:r>
            <a:r>
              <a:rPr lang="en-US" dirty="0" smtClean="0"/>
              <a:t> inserted after the last Data OFDM symbol?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80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8105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65906" y="1466852"/>
            <a:ext cx="8686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Midamble</a:t>
            </a:r>
            <a:r>
              <a:rPr lang="en-US" dirty="0" smtClean="0"/>
              <a:t> was proposed in [1][2] to address the Doppler scenario for 11ax.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Midamble</a:t>
            </a:r>
            <a:r>
              <a:rPr lang="en-US" dirty="0" smtClean="0"/>
              <a:t> Frame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simulations to address the options for </a:t>
            </a:r>
            <a:r>
              <a:rPr lang="en-US" dirty="0" err="1" smtClean="0"/>
              <a:t>Midamble</a:t>
            </a:r>
            <a:r>
              <a:rPr lang="en-US" dirty="0" smtClean="0"/>
              <a:t> periodicity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and Rx PHY Parameter Computations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8229" y="6475413"/>
            <a:ext cx="3041644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E33C2D9-AF42-455F-8F0E-0A69E803E255}" type="datetime1">
              <a:rPr lang="en-US" smtClean="0"/>
              <a:t>7/6/2017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that there are two options of </a:t>
            </a:r>
            <a:r>
              <a:rPr lang="en-US" dirty="0" err="1" smtClean="0"/>
              <a:t>midamble</a:t>
            </a:r>
            <a:r>
              <a:rPr lang="en-US" dirty="0" smtClean="0"/>
              <a:t> periodicity, which are 10 and 20 Data OFDM symbols, respectively?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232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43" y="1751013"/>
            <a:ext cx="7770813" cy="4113213"/>
          </a:xfrm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11-17-0734-01-00ax-doppler-discussions</a:t>
            </a:r>
          </a:p>
          <a:p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11-17-0773-02-00ax-thoughts-on-doppler-design-in-802-11ax</a:t>
            </a:r>
          </a:p>
          <a:p>
            <a:r>
              <a:rPr lang="en-US" dirty="0"/>
              <a:t>[3] </a:t>
            </a:r>
            <a:r>
              <a:rPr lang="en-US" dirty="0" smtClean="0"/>
              <a:t>11-17-0995-00-00ax-Doppler-comment-resolutions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0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Format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5423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According to [1], the typical power fluctuation between </a:t>
            </a:r>
            <a:r>
              <a:rPr lang="en-US" sz="2000" b="0" dirty="0" err="1" smtClean="0"/>
              <a:t>midambles</a:t>
            </a:r>
            <a:r>
              <a:rPr lang="en-US" sz="2000" b="0" dirty="0" smtClean="0"/>
              <a:t> in </a:t>
            </a:r>
            <a:r>
              <a:rPr lang="en-US" sz="2000" b="0" dirty="0" err="1" smtClean="0"/>
              <a:t>predestrian</a:t>
            </a:r>
            <a:r>
              <a:rPr lang="en-US" sz="2000" b="0" dirty="0" smtClean="0"/>
              <a:t> scenarios is low, much below the typical headroom.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Even if there is some power fluctuation, receiver should be able compensate digitally without additional STF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FF0000"/>
                </a:solidFill>
              </a:rPr>
              <a:t>Propose to NOT have HE-STF field in the </a:t>
            </a:r>
            <a:r>
              <a:rPr lang="en-US" sz="2000" b="0" dirty="0" err="1" smtClean="0">
                <a:solidFill>
                  <a:srgbClr val="FF0000"/>
                </a:solidFill>
              </a:rPr>
              <a:t>midamble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Hongyuan Zhang, Marvell, et 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4572000" cy="33240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11" y="3429000"/>
            <a:ext cx="4779470" cy="334192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24200" y="4118346"/>
            <a:ext cx="1116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sz="1400" dirty="0" smtClean="0">
                <a:solidFill>
                  <a:srgbClr val="FF0000"/>
                </a:solidFill>
              </a:rPr>
              <a:t>MA</a:t>
            </a:r>
            <a:r>
              <a:rPr lang="en-US" dirty="0" smtClean="0">
                <a:solidFill>
                  <a:srgbClr val="FF0000"/>
                </a:solidFill>
              </a:rPr>
              <a:t>=5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35978" y="4118345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sz="1400" dirty="0" smtClean="0">
                <a:solidFill>
                  <a:srgbClr val="FF0000"/>
                </a:solidFill>
              </a:rPr>
              <a:t>MA</a:t>
            </a:r>
            <a:r>
              <a:rPr lang="en-US" dirty="0" smtClean="0">
                <a:solidFill>
                  <a:srgbClr val="FF0000"/>
                </a:solidFill>
              </a:rPr>
              <a:t>=20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Format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8542338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HE-LTF: propose </a:t>
                </a:r>
                <a:r>
                  <a:rPr lang="en-US" sz="2000" b="0" dirty="0" smtClean="0">
                    <a:solidFill>
                      <a:srgbClr val="FF0000"/>
                    </a:solidFill>
                  </a:rPr>
                  <a:t>HE-LTFs in </a:t>
                </a:r>
                <a:r>
                  <a:rPr lang="en-US" sz="2000" b="0" dirty="0" err="1" smtClean="0">
                    <a:solidFill>
                      <a:srgbClr val="FF0000"/>
                    </a:solidFill>
                  </a:rPr>
                  <a:t>midamble</a:t>
                </a:r>
                <a:r>
                  <a:rPr lang="en-US" sz="2000" b="0" dirty="0" smtClean="0">
                    <a:solidFill>
                      <a:srgbClr val="FF0000"/>
                    </a:solidFill>
                  </a:rPr>
                  <a:t> is the same as those in the preamble</a:t>
                </a:r>
                <a:r>
                  <a:rPr lang="en-US" sz="2000" b="0" dirty="0" smtClean="0"/>
                  <a:t> of the same PPDU.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Number of </a:t>
                </a:r>
                <a:r>
                  <a:rPr lang="en-US" sz="2000" b="0" dirty="0" err="1" smtClean="0"/>
                  <a:t>Midambles</a:t>
                </a:r>
                <a:r>
                  <a:rPr lang="en-US" sz="2000" b="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𝑀𝐴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𝑀𝐴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000" b="0" dirty="0" smtClean="0"/>
                  <a:t>   i.e. </a:t>
                </a:r>
                <a:r>
                  <a:rPr lang="en-GB" sz="2000" b="0" dirty="0"/>
                  <a:t>t</a:t>
                </a:r>
                <a:r>
                  <a:rPr lang="en-GB" sz="2000" b="0" dirty="0" smtClean="0"/>
                  <a:t>he 1st </a:t>
                </a:r>
                <a:r>
                  <a:rPr lang="en-GB" sz="2000" b="0" dirty="0" err="1"/>
                  <a:t>Midamble</a:t>
                </a:r>
                <a:r>
                  <a:rPr lang="en-GB" sz="2000" b="0" dirty="0"/>
                  <a:t> is </a:t>
                </a:r>
                <a:r>
                  <a:rPr lang="en-GB" sz="2000" b="0" dirty="0" smtClean="0"/>
                  <a:t>right </a:t>
                </a:r>
                <a:r>
                  <a:rPr lang="en-GB" sz="2000" b="0" dirty="0"/>
                  <a:t>after the </a:t>
                </a:r>
                <a:r>
                  <a:rPr lang="en-GB" sz="2000" b="0" i="1" dirty="0"/>
                  <a:t>M</a:t>
                </a:r>
                <a:r>
                  <a:rPr lang="en-GB" sz="2000" b="0" i="1" baseline="-25000" dirty="0"/>
                  <a:t>MA</a:t>
                </a:r>
                <a:r>
                  <a:rPr lang="en-GB" sz="2000" b="0" dirty="0"/>
                  <a:t>-</a:t>
                </a:r>
                <a:r>
                  <a:rPr lang="en-GB" sz="2000" b="0" dirty="0" err="1"/>
                  <a:t>th</a:t>
                </a:r>
                <a:r>
                  <a:rPr lang="en-GB" sz="2000" b="0" dirty="0"/>
                  <a:t> </a:t>
                </a:r>
                <a:r>
                  <a:rPr lang="en-GB" sz="2000" b="0" dirty="0" smtClean="0"/>
                  <a:t>symbol, </a:t>
                </a:r>
                <a:r>
                  <a:rPr lang="en-GB" sz="2000" b="0" dirty="0"/>
                  <a:t>and </a:t>
                </a:r>
                <a:r>
                  <a:rPr lang="en-GB" sz="2000" b="0" dirty="0" smtClean="0"/>
                  <a:t>no </a:t>
                </a:r>
                <a:r>
                  <a:rPr lang="en-GB" sz="2000" b="0" dirty="0" err="1"/>
                  <a:t>Midamble</a:t>
                </a:r>
                <a:r>
                  <a:rPr lang="en-GB" sz="2000" b="0" dirty="0"/>
                  <a:t> inserted after the </a:t>
                </a:r>
                <a:r>
                  <a:rPr lang="en-GB" sz="2000" b="0" dirty="0" smtClean="0"/>
                  <a:t>last (even when </a:t>
                </a:r>
                <a:r>
                  <a:rPr lang="en-GB" sz="2000" b="0" i="1" dirty="0" smtClean="0"/>
                  <a:t>N</a:t>
                </a:r>
                <a:r>
                  <a:rPr lang="en-GB" sz="1400" b="0" i="1" dirty="0" smtClean="0"/>
                  <a:t>SYM</a:t>
                </a:r>
                <a:r>
                  <a:rPr lang="en-GB" sz="2000" b="0" dirty="0" smtClean="0"/>
                  <a:t> is dividable by </a:t>
                </a:r>
                <a:r>
                  <a:rPr lang="en-GB" sz="2000" b="0" i="1" dirty="0" smtClean="0"/>
                  <a:t>M</a:t>
                </a:r>
                <a:r>
                  <a:rPr lang="en-GB" sz="1600" b="0" i="1" dirty="0" smtClean="0"/>
                  <a:t>MA</a:t>
                </a:r>
                <a:r>
                  <a:rPr lang="en-GB" sz="2000" b="0" dirty="0" smtClean="0"/>
                  <a:t>).</a:t>
                </a:r>
                <a:endParaRPr lang="en-US" sz="20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8542338" cy="4113213"/>
              </a:xfrm>
              <a:blipFill rotWithShape="0">
                <a:blip r:embed="rId3"/>
                <a:stretch>
                  <a:fillRect l="-642" t="-890" r="-1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58863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388518"/>
              </p:ext>
            </p:extLst>
          </p:nvPr>
        </p:nvGraphicFramePr>
        <p:xfrm>
          <a:off x="177203" y="3656806"/>
          <a:ext cx="8864205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Visio" r:id="rId4" imgW="10448376" imgH="2779776" progId="Visio.Drawing.11">
                  <p:embed/>
                </p:oleObj>
              </mc:Choice>
              <mc:Fallback>
                <p:oleObj name="Visio" r:id="rId4" imgW="10448376" imgH="277977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03" y="3656806"/>
                        <a:ext cx="8864205" cy="2363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858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Setups: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DNLOS </a:t>
            </a:r>
            <a:r>
              <a:rPr lang="en-US" dirty="0"/>
              <a:t>channel, speed: [3kmph, 60kmph, 3kmph]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UMi</a:t>
            </a:r>
            <a:r>
              <a:rPr lang="en-US" dirty="0"/>
              <a:t>-LOS channel, Speed: 60kmph on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clusters, 3kmph on all </a:t>
            </a:r>
            <a:r>
              <a:rPr lang="en-US" altLang="zh-CN" dirty="0"/>
              <a:t>other</a:t>
            </a:r>
            <a:r>
              <a:rPr lang="en-US" dirty="0"/>
              <a:t> clusters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80M </a:t>
            </a:r>
            <a:r>
              <a:rPr lang="en-US" dirty="0" smtClean="0"/>
              <a:t>BW @ 5GHz—testing high throughput feasibility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length: </a:t>
            </a:r>
            <a:r>
              <a:rPr lang="en-US" u="sng" dirty="0"/>
              <a:t>100 OFDM symbols </a:t>
            </a:r>
            <a:r>
              <a:rPr lang="en-US" u="sng" dirty="0" smtClean="0"/>
              <a:t>regardless of MCS</a:t>
            </a:r>
            <a:endParaRPr lang="en-US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LDPC</a:t>
            </a:r>
            <a:r>
              <a:rPr lang="en-US" dirty="0"/>
              <a:t>, </a:t>
            </a:r>
            <a:r>
              <a:rPr lang="en-US" dirty="0" smtClean="0"/>
              <a:t>4xLTF, GI 1.6us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4x2</a:t>
            </a:r>
            <a:r>
              <a:rPr lang="en-US" dirty="0"/>
              <a:t>, </a:t>
            </a:r>
            <a:r>
              <a:rPr lang="en-US" dirty="0" smtClean="0"/>
              <a:t>2ss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2x4</a:t>
            </a:r>
            <a:r>
              <a:rPr lang="en-US" altLang="zh-CN" dirty="0"/>
              <a:t>, </a:t>
            </a:r>
            <a:r>
              <a:rPr lang="en-US" altLang="zh-CN" dirty="0" smtClean="0"/>
              <a:t>2ss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1x1, 1ss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4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DNLOS 1x1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68" y="1423917"/>
            <a:ext cx="7728270" cy="490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9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DNLOS 4x2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47801"/>
            <a:ext cx="841904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DNLOS, 2x4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0" y="1272344"/>
            <a:ext cx="8180952" cy="520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UMI-LOS, 1x1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7/6/2017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99866"/>
            <a:ext cx="8313738" cy="516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51598</TotalTime>
  <Words>769</Words>
  <Application>Microsoft Office PowerPoint</Application>
  <PresentationFormat>On-screen Show (4:3)</PresentationFormat>
  <Paragraphs>156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Visio</vt:lpstr>
      <vt:lpstr>Equation</vt:lpstr>
      <vt:lpstr>MathType 5.0 Equation</vt:lpstr>
      <vt:lpstr>Midamble Design</vt:lpstr>
      <vt:lpstr>Introduction</vt:lpstr>
      <vt:lpstr>Midamble Format (1)</vt:lpstr>
      <vt:lpstr>Midamble Format (2)</vt:lpstr>
      <vt:lpstr>Midamble Periodicity</vt:lpstr>
      <vt:lpstr>DNLOS 1x1</vt:lpstr>
      <vt:lpstr>DNLOS 4x2</vt:lpstr>
      <vt:lpstr>DNLOS, 2x4</vt:lpstr>
      <vt:lpstr>UMI-LOS, 1x1</vt:lpstr>
      <vt:lpstr>UMI-LOS, 4x2</vt:lpstr>
      <vt:lpstr>UMI-LOS, 2x4</vt:lpstr>
      <vt:lpstr>DNLOS, MCS1, 1x1, Different Midamble Periodicity</vt:lpstr>
      <vt:lpstr>Midamble Periodicity Discussions</vt:lpstr>
      <vt:lpstr>Tx PHY Parameters</vt:lpstr>
      <vt:lpstr>Rx PHY Parameters (1)</vt:lpstr>
      <vt:lpstr>Rx PHY Parameters (2)</vt:lpstr>
      <vt:lpstr>Rx PHY Parameters (3)</vt:lpstr>
      <vt:lpstr>Conclusions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671</cp:revision>
  <cp:lastPrinted>1601-01-01T00:00:00Z</cp:lastPrinted>
  <dcterms:created xsi:type="dcterms:W3CDTF">2015-10-31T00:33:08Z</dcterms:created>
  <dcterms:modified xsi:type="dcterms:W3CDTF">2017-07-10T08:49:09Z</dcterms:modified>
</cp:coreProperties>
</file>