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7" r:id="rId4"/>
    <p:sldId id="269" r:id="rId5"/>
    <p:sldId id="276" r:id="rId6"/>
    <p:sldId id="279" r:id="rId7"/>
    <p:sldId id="280" r:id="rId8"/>
    <p:sldId id="281" r:id="rId9"/>
    <p:sldId id="266" r:id="rId10"/>
    <p:sldId id="274" r:id="rId11"/>
    <p:sldId id="258"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72" d="100"/>
          <a:sy n="72" d="100"/>
        </p:scale>
        <p:origin x="-113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0" d="100"/>
          <a:sy n="80" d="100"/>
        </p:scale>
        <p:origin x="-32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2017</a:t>
            </a:r>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2017</a:t>
            </a:r>
            <a:endParaRPr lang="en-GB"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2017</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2017</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2017</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2017</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2819400" y="357166"/>
            <a:ext cx="56816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802.</a:t>
            </a:r>
            <a:r>
              <a:rPr kumimoji="0" lang="en-US"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11-17/0992r0</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dirty="0" smtClean="0"/>
              <a:t>Power Save Mode for WUR</a:t>
            </a:r>
            <a:endParaRPr lang="en-GB" dirty="0"/>
          </a:p>
        </p:txBody>
      </p:sp>
      <p:sp>
        <p:nvSpPr>
          <p:cNvPr id="3074" name="Rectangle 2"/>
          <p:cNvSpPr>
            <a:spLocks noGrp="1" noChangeArrowheads="1"/>
          </p:cNvSpPr>
          <p:nvPr>
            <p:ph idx="1"/>
          </p:nvPr>
        </p:nvSpPr>
        <p:spPr/>
        <p:txBody>
          <a:bodyPr/>
          <a:lstStyle/>
          <a:p>
            <a:pPr algn="ctr"/>
            <a:r>
              <a:rPr lang="en-GB" dirty="0" smtClean="0"/>
              <a:t>Date: 2017-07-07</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1025533092"/>
              </p:ext>
            </p:extLst>
          </p:nvPr>
        </p:nvGraphicFramePr>
        <p:xfrm>
          <a:off x="1141413" y="2620963"/>
          <a:ext cx="6965950" cy="4052887"/>
        </p:xfrm>
        <a:graphic>
          <a:graphicData uri="http://schemas.openxmlformats.org/presentationml/2006/ole">
            <p:oleObj spid="_x0000_s3690" name="Document" r:id="rId4" imgW="8381821" imgH="4884712" progId="Word.Document.8">
              <p:embed/>
            </p:oleObj>
          </a:graphicData>
        </a:graphic>
      </p:graphicFrame>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Do you support that the STA does not need to wake up its PCR periodically to receive the Beacon when the STA uses both the power save mode and the WUR mode simultaneously?</a:t>
            </a:r>
          </a:p>
          <a:p>
            <a:pPr lvl="1">
              <a:buFont typeface="Arial" pitchFamily="34" charset="0"/>
              <a:buChar char="•"/>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Reference</a:t>
            </a:r>
            <a:endParaRPr lang="en-US" dirty="0"/>
          </a:p>
        </p:txBody>
      </p:sp>
      <p:sp>
        <p:nvSpPr>
          <p:cNvPr id="3" name="内容占位符 2"/>
          <p:cNvSpPr>
            <a:spLocks noGrp="1"/>
          </p:cNvSpPr>
          <p:nvPr>
            <p:ph idx="1"/>
          </p:nvPr>
        </p:nvSpPr>
        <p:spPr/>
        <p:txBody>
          <a:bodyPr/>
          <a:lstStyle/>
          <a:p>
            <a:pPr marL="457200" indent="-457200">
              <a:buAutoNum type="arabicPeriod"/>
            </a:pPr>
            <a:r>
              <a:rPr lang="en-US" altLang="zh-CN" dirty="0" smtClean="0"/>
              <a:t>11-17-0575-01-00ba-spec-framework</a:t>
            </a:r>
            <a:endParaRPr 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 xmlns:p14="http://schemas.microsoft.com/office/powerpoint/2010/main" val="762064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smtClean="0"/>
              <a:t>Introduction</a:t>
            </a:r>
            <a:endParaRPr lang="en-GB" dirty="0"/>
          </a:p>
        </p:txBody>
      </p:sp>
      <p:sp>
        <p:nvSpPr>
          <p:cNvPr id="4098" name="Rectangle 2"/>
          <p:cNvSpPr>
            <a:spLocks noGrp="1" noChangeArrowheads="1"/>
          </p:cNvSpPr>
          <p:nvPr>
            <p:ph idx="1"/>
          </p:nvPr>
        </p:nvSpPr>
        <p:spPr/>
        <p:txBody>
          <a:bodyPr/>
          <a:lstStyle/>
          <a:p>
            <a:pPr marL="685800">
              <a:buFont typeface="Arial" panose="020B0604020202020204" pitchFamily="34" charset="0"/>
              <a:buChar char="•"/>
            </a:pPr>
            <a:r>
              <a:rPr lang="en-US" dirty="0" smtClean="0"/>
              <a:t>This presentation discusses how to integrate WUR into the current power save mode</a:t>
            </a:r>
          </a:p>
        </p:txBody>
      </p:sp>
      <p:sp>
        <p:nvSpPr>
          <p:cNvPr id="6" name="Slide Number Placeholder 5"/>
          <p:cNvSpPr>
            <a:spLocks noGrp="1"/>
          </p:cNvSpPr>
          <p:nvPr>
            <p:ph type="sldNum" idx="12"/>
          </p:nvPr>
        </p:nvSpPr>
        <p:spPr/>
        <p:txBody>
          <a:bodyPr/>
          <a:lstStyle/>
          <a:p>
            <a:r>
              <a:rPr lang="en-GB" smtClean="0"/>
              <a:t>Slide </a:t>
            </a:r>
            <a:fld id="{351F4386-A5E2-41A1-B4D0-BE653C929E06}" type="slidenum">
              <a:rPr lang="en-GB" smtClean="0"/>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of the current power save mode</a:t>
            </a:r>
            <a:endParaRPr lang="zh-CN" altLang="en-US" dirty="0"/>
          </a:p>
        </p:txBody>
      </p:sp>
      <p:sp>
        <p:nvSpPr>
          <p:cNvPr id="3" name="内容占位符 2"/>
          <p:cNvSpPr>
            <a:spLocks noGrp="1"/>
          </p:cNvSpPr>
          <p:nvPr>
            <p:ph idx="1"/>
          </p:nvPr>
        </p:nvSpPr>
        <p:spPr>
          <a:xfrm>
            <a:off x="685800" y="1981200"/>
            <a:ext cx="7770813" cy="1981200"/>
          </a:xfrm>
        </p:spPr>
        <p:txBody>
          <a:bodyPr/>
          <a:lstStyle/>
          <a:p>
            <a:pPr>
              <a:buFont typeface="Arial" pitchFamily="34" charset="0"/>
              <a:buChar char="•"/>
            </a:pPr>
            <a:r>
              <a:rPr lang="en-US" altLang="zh-CN" sz="2000" dirty="0" smtClean="0"/>
              <a:t>An 802.11 STA can work in the active mode or power save mode</a:t>
            </a:r>
          </a:p>
          <a:p>
            <a:pPr lvl="1">
              <a:buFont typeface="Arial" pitchFamily="34" charset="0"/>
              <a:buChar char="•"/>
            </a:pPr>
            <a:r>
              <a:rPr lang="en-US" altLang="zh-CN" sz="1800" dirty="0" smtClean="0"/>
              <a:t>A STA can be in awake state or doze state under power save mode</a:t>
            </a:r>
          </a:p>
          <a:p>
            <a:pPr lvl="1">
              <a:buFont typeface="Arial" pitchFamily="34" charset="0"/>
              <a:buChar char="•"/>
            </a:pPr>
            <a:r>
              <a:rPr lang="en-US" altLang="zh-CN" sz="1800" dirty="0" smtClean="0"/>
              <a:t>The STA periodically receives TIM for traffic indication information in the Beacon frame</a:t>
            </a:r>
          </a:p>
          <a:p>
            <a:pPr lvl="1">
              <a:buFont typeface="Arial" pitchFamily="34" charset="0"/>
              <a:buChar char="•"/>
            </a:pPr>
            <a:r>
              <a:rPr lang="en-US" altLang="zh-CN" sz="1800" dirty="0" smtClean="0"/>
              <a:t>The STA sends PS-Poll to the AP to indicate it’s in awake state</a:t>
            </a:r>
          </a:p>
          <a:p>
            <a:pPr lvl="1">
              <a:buFont typeface="Arial" pitchFamily="34" charset="0"/>
              <a:buChar char="•"/>
            </a:pPr>
            <a:r>
              <a:rPr lang="en-US" altLang="zh-CN" sz="1800" dirty="0" smtClean="0"/>
              <a:t>The STA goes back to doze state after receiving a frame with more data=0</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
        <p:nvSpPr>
          <p:cNvPr id="6" name="矩形 5"/>
          <p:cNvSpPr/>
          <p:nvPr/>
        </p:nvSpPr>
        <p:spPr bwMode="auto">
          <a:xfrm>
            <a:off x="1524000" y="4267200"/>
            <a:ext cx="2286000" cy="1752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矩形 6"/>
          <p:cNvSpPr/>
          <p:nvPr/>
        </p:nvSpPr>
        <p:spPr bwMode="auto">
          <a:xfrm>
            <a:off x="5562600" y="4267200"/>
            <a:ext cx="2286000" cy="1752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矩形 7"/>
          <p:cNvSpPr/>
          <p:nvPr/>
        </p:nvSpPr>
        <p:spPr bwMode="auto">
          <a:xfrm>
            <a:off x="5943600" y="4419600"/>
            <a:ext cx="16002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smtClean="0">
                <a:ln>
                  <a:noFill/>
                </a:ln>
                <a:solidFill>
                  <a:schemeClr val="tx1"/>
                </a:solidFill>
                <a:effectLst/>
                <a:latin typeface="Times New Roman" pitchFamily="16" charset="0"/>
                <a:ea typeface="MS Gothic" charset="-128"/>
              </a:rPr>
              <a:t>Awake State</a:t>
            </a:r>
            <a:endParaRPr kumimoji="0" lang="zh-CN" altLang="en-US" sz="16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矩形 8"/>
          <p:cNvSpPr/>
          <p:nvPr/>
        </p:nvSpPr>
        <p:spPr bwMode="auto">
          <a:xfrm>
            <a:off x="5943600" y="5562600"/>
            <a:ext cx="16002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smtClean="0">
                <a:ln>
                  <a:noFill/>
                </a:ln>
                <a:solidFill>
                  <a:schemeClr val="tx1"/>
                </a:solidFill>
                <a:effectLst/>
                <a:latin typeface="Times New Roman" pitchFamily="16" charset="0"/>
                <a:ea typeface="MS Gothic" charset="-128"/>
              </a:rPr>
              <a:t>Doze State</a:t>
            </a:r>
            <a:endParaRPr kumimoji="0" lang="zh-CN"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1" name="直接箭头连接符 10"/>
          <p:cNvCxnSpPr/>
          <p:nvPr/>
        </p:nvCxnSpPr>
        <p:spPr bwMode="auto">
          <a:xfrm flipV="1">
            <a:off x="6172200" y="4724400"/>
            <a:ext cx="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2" name="TextBox 11"/>
          <p:cNvSpPr txBox="1"/>
          <p:nvPr/>
        </p:nvSpPr>
        <p:spPr>
          <a:xfrm>
            <a:off x="6172200" y="4800600"/>
            <a:ext cx="931665" cy="261610"/>
          </a:xfrm>
          <a:prstGeom prst="rect">
            <a:avLst/>
          </a:prstGeom>
          <a:noFill/>
        </p:spPr>
        <p:txBody>
          <a:bodyPr wrap="none" rtlCol="0">
            <a:spAutoFit/>
          </a:bodyPr>
          <a:lstStyle/>
          <a:p>
            <a:r>
              <a:rPr lang="en-US" altLang="zh-CN" sz="1100" dirty="0" smtClean="0">
                <a:solidFill>
                  <a:schemeClr val="tx1"/>
                </a:solidFill>
              </a:rPr>
              <a:t>Send PS-Poll</a:t>
            </a:r>
            <a:endParaRPr lang="zh-CN" altLang="en-US" sz="1100" dirty="0">
              <a:solidFill>
                <a:schemeClr val="tx1"/>
              </a:solidFill>
            </a:endParaRPr>
          </a:p>
        </p:txBody>
      </p:sp>
      <p:cxnSp>
        <p:nvCxnSpPr>
          <p:cNvPr id="14" name="直接箭头连接符 13"/>
          <p:cNvCxnSpPr/>
          <p:nvPr/>
        </p:nvCxnSpPr>
        <p:spPr bwMode="auto">
          <a:xfrm>
            <a:off x="7391400" y="4724400"/>
            <a:ext cx="0" cy="83820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5" name="TextBox 14"/>
          <p:cNvSpPr txBox="1"/>
          <p:nvPr/>
        </p:nvSpPr>
        <p:spPr>
          <a:xfrm>
            <a:off x="6477000" y="5257800"/>
            <a:ext cx="979755" cy="261610"/>
          </a:xfrm>
          <a:prstGeom prst="rect">
            <a:avLst/>
          </a:prstGeom>
          <a:noFill/>
        </p:spPr>
        <p:txBody>
          <a:bodyPr wrap="none" rtlCol="0">
            <a:spAutoFit/>
          </a:bodyPr>
          <a:lstStyle/>
          <a:p>
            <a:r>
              <a:rPr lang="en-US" altLang="zh-CN" sz="1100" dirty="0" smtClean="0">
                <a:solidFill>
                  <a:schemeClr val="tx1"/>
                </a:solidFill>
              </a:rPr>
              <a:t>More data = 0</a:t>
            </a:r>
            <a:endParaRPr lang="zh-CN" altLang="en-US" sz="1100" dirty="0">
              <a:solidFill>
                <a:schemeClr val="tx1"/>
              </a:solidFill>
            </a:endParaRPr>
          </a:p>
        </p:txBody>
      </p:sp>
      <p:sp>
        <p:nvSpPr>
          <p:cNvPr id="16" name="矩形 15"/>
          <p:cNvSpPr/>
          <p:nvPr/>
        </p:nvSpPr>
        <p:spPr bwMode="auto">
          <a:xfrm>
            <a:off x="1905000" y="4953000"/>
            <a:ext cx="16002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600" dirty="0" smtClean="0">
                <a:solidFill>
                  <a:schemeClr val="tx1"/>
                </a:solidFill>
              </a:rPr>
              <a:t>Awake State</a:t>
            </a:r>
            <a:endParaRPr kumimoji="0" lang="zh-CN"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接箭头连接符 17"/>
          <p:cNvCxnSpPr/>
          <p:nvPr/>
        </p:nvCxnSpPr>
        <p:spPr bwMode="auto">
          <a:xfrm>
            <a:off x="3810000" y="4572000"/>
            <a:ext cx="1752600"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9" name="TextBox 18"/>
          <p:cNvSpPr txBox="1"/>
          <p:nvPr/>
        </p:nvSpPr>
        <p:spPr>
          <a:xfrm>
            <a:off x="3962400" y="4267200"/>
            <a:ext cx="1535998" cy="261610"/>
          </a:xfrm>
          <a:prstGeom prst="rect">
            <a:avLst/>
          </a:prstGeom>
          <a:noFill/>
        </p:spPr>
        <p:txBody>
          <a:bodyPr wrap="none" rtlCol="0">
            <a:spAutoFit/>
          </a:bodyPr>
          <a:lstStyle/>
          <a:p>
            <a:r>
              <a:rPr lang="en-US" altLang="zh-CN" sz="1100" dirty="0" smtClean="0">
                <a:solidFill>
                  <a:schemeClr val="tx1"/>
                </a:solidFill>
              </a:rPr>
              <a:t>Power Management = 1</a:t>
            </a:r>
            <a:endParaRPr lang="zh-CN" altLang="en-US" sz="1100" dirty="0">
              <a:solidFill>
                <a:schemeClr val="tx1"/>
              </a:solidFill>
            </a:endParaRPr>
          </a:p>
        </p:txBody>
      </p:sp>
      <p:cxnSp>
        <p:nvCxnSpPr>
          <p:cNvPr id="24" name="直接箭头连接符 23"/>
          <p:cNvCxnSpPr/>
          <p:nvPr/>
        </p:nvCxnSpPr>
        <p:spPr bwMode="auto">
          <a:xfrm flipH="1">
            <a:off x="3810000" y="5715000"/>
            <a:ext cx="1752600"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5" name="TextBox 24"/>
          <p:cNvSpPr txBox="1"/>
          <p:nvPr/>
        </p:nvSpPr>
        <p:spPr>
          <a:xfrm>
            <a:off x="3962400" y="5410200"/>
            <a:ext cx="1535998" cy="261610"/>
          </a:xfrm>
          <a:prstGeom prst="rect">
            <a:avLst/>
          </a:prstGeom>
          <a:noFill/>
        </p:spPr>
        <p:txBody>
          <a:bodyPr wrap="none" rtlCol="0">
            <a:spAutoFit/>
          </a:bodyPr>
          <a:lstStyle/>
          <a:p>
            <a:r>
              <a:rPr lang="en-US" altLang="zh-CN" sz="1100" dirty="0" smtClean="0">
                <a:solidFill>
                  <a:schemeClr val="tx1"/>
                </a:solidFill>
              </a:rPr>
              <a:t>Power Management = 0</a:t>
            </a:r>
            <a:endParaRPr lang="zh-CN" altLang="en-US" sz="1100" dirty="0">
              <a:solidFill>
                <a:schemeClr val="tx1"/>
              </a:solidFill>
            </a:endParaRPr>
          </a:p>
        </p:txBody>
      </p:sp>
      <p:sp>
        <p:nvSpPr>
          <p:cNvPr id="26" name="TextBox 25"/>
          <p:cNvSpPr txBox="1"/>
          <p:nvPr/>
        </p:nvSpPr>
        <p:spPr>
          <a:xfrm>
            <a:off x="1979450" y="6019800"/>
            <a:ext cx="1297150" cy="338554"/>
          </a:xfrm>
          <a:prstGeom prst="rect">
            <a:avLst/>
          </a:prstGeom>
          <a:noFill/>
        </p:spPr>
        <p:txBody>
          <a:bodyPr wrap="none" rtlCol="0">
            <a:spAutoFit/>
          </a:bodyPr>
          <a:lstStyle/>
          <a:p>
            <a:r>
              <a:rPr lang="en-US" altLang="zh-CN" sz="1600" b="1" dirty="0" smtClean="0">
                <a:solidFill>
                  <a:schemeClr val="tx1"/>
                </a:solidFill>
              </a:rPr>
              <a:t>Active Mode</a:t>
            </a:r>
            <a:endParaRPr lang="zh-CN" altLang="en-US" sz="1600" b="1" dirty="0">
              <a:solidFill>
                <a:schemeClr val="tx1"/>
              </a:solidFill>
            </a:endParaRPr>
          </a:p>
        </p:txBody>
      </p:sp>
      <p:sp>
        <p:nvSpPr>
          <p:cNvPr id="27" name="TextBox 26"/>
          <p:cNvSpPr txBox="1"/>
          <p:nvPr/>
        </p:nvSpPr>
        <p:spPr>
          <a:xfrm>
            <a:off x="5867400" y="6019800"/>
            <a:ext cx="1753493" cy="338554"/>
          </a:xfrm>
          <a:prstGeom prst="rect">
            <a:avLst/>
          </a:prstGeom>
          <a:noFill/>
        </p:spPr>
        <p:txBody>
          <a:bodyPr wrap="none" rtlCol="0">
            <a:spAutoFit/>
          </a:bodyPr>
          <a:lstStyle/>
          <a:p>
            <a:r>
              <a:rPr lang="en-US" altLang="zh-CN" sz="1600" b="1" dirty="0" smtClean="0">
                <a:solidFill>
                  <a:schemeClr val="tx1"/>
                </a:solidFill>
              </a:rPr>
              <a:t>Power Save Mode</a:t>
            </a:r>
            <a:endParaRPr lang="zh-CN" altLang="en-US" sz="1600" b="1"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Rules of the current power save mode</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2000" b="0" dirty="0" smtClean="0"/>
              <a:t>AP behavior: The STAs that currently have buffered BUs within the AP are identified in a TIM, which </a:t>
            </a:r>
            <a:r>
              <a:rPr lang="en-US" altLang="zh-CN" sz="2000" dirty="0" smtClean="0"/>
              <a:t>shall</a:t>
            </a:r>
            <a:r>
              <a:rPr lang="en-US" altLang="zh-CN" sz="2000" b="0" dirty="0" smtClean="0"/>
              <a:t> be included as an element within all Beacon frames generated by the AP. </a:t>
            </a:r>
            <a:endParaRPr lang="zh-CN" altLang="en-US" sz="2000" b="0" dirty="0" smtClean="0"/>
          </a:p>
          <a:p>
            <a:pPr>
              <a:buFont typeface="Arial" pitchFamily="34" charset="0"/>
              <a:buChar char="•"/>
            </a:pPr>
            <a:r>
              <a:rPr lang="en-US" altLang="zh-CN" sz="2000" b="0" dirty="0" smtClean="0"/>
              <a:t>STA behavior: A STA shall determine that a BU is buffered for it by receiving and interpreting a TIM. A STA operating in PS mode that is not in WNM sleep mode </a:t>
            </a:r>
            <a:r>
              <a:rPr lang="en-US" altLang="zh-CN" sz="2000" dirty="0" smtClean="0"/>
              <a:t>shall</a:t>
            </a:r>
            <a:r>
              <a:rPr lang="en-US" altLang="zh-CN" sz="2000" b="0" dirty="0" smtClean="0"/>
              <a:t> periodically listen for Beacon frames, as determined  by  the  </a:t>
            </a:r>
            <a:r>
              <a:rPr lang="en-US" altLang="zh-CN" sz="2000" b="0" dirty="0" err="1" smtClean="0"/>
              <a:t>ListenInterval</a:t>
            </a:r>
            <a:r>
              <a:rPr lang="en-US" altLang="zh-CN" sz="2000" b="0" dirty="0" smtClean="0"/>
              <a:t> parameter  of  the  MLME-</a:t>
            </a:r>
            <a:r>
              <a:rPr lang="en-US" altLang="zh-CN" sz="2000" b="0" dirty="0" err="1" smtClean="0"/>
              <a:t>ASSOCIATE.request</a:t>
            </a:r>
            <a:r>
              <a:rPr lang="en-US" altLang="zh-CN" sz="2000" b="0" dirty="0" smtClean="0"/>
              <a:t>  or  MLME-</a:t>
            </a:r>
            <a:r>
              <a:rPr lang="en-US" altLang="zh-CN" sz="2000" b="0" dirty="0" err="1" smtClean="0"/>
              <a:t>REASSOCIATE.request</a:t>
            </a:r>
            <a:r>
              <a:rPr lang="en-US" altLang="zh-CN" sz="2000" b="0" dirty="0" smtClean="0"/>
              <a:t> primitive and the </a:t>
            </a:r>
            <a:r>
              <a:rPr lang="en-US" altLang="zh-CN" sz="2000" b="0" dirty="0" err="1" smtClean="0"/>
              <a:t>ReceiveDTIMs</a:t>
            </a:r>
            <a:r>
              <a:rPr lang="en-US" altLang="zh-CN" sz="2000" b="0" dirty="0" smtClean="0"/>
              <a:t> parameter of the MLME-</a:t>
            </a:r>
            <a:r>
              <a:rPr lang="en-US" altLang="zh-CN" sz="2000" b="0" dirty="0" err="1" smtClean="0"/>
              <a:t>POWERMGT.request</a:t>
            </a:r>
            <a:r>
              <a:rPr lang="en-US" altLang="zh-CN" sz="2000" b="0" dirty="0" smtClean="0"/>
              <a:t> primitive</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WUR </a:t>
            </a:r>
            <a:r>
              <a:rPr lang="en-US" altLang="zh-CN" dirty="0" smtClean="0"/>
              <a:t>mode</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Passed Motion: Move to add the following to 11ba SFD: </a:t>
            </a:r>
            <a:endParaRPr lang="zh-CN" altLang="zh-CN" dirty="0" smtClean="0"/>
          </a:p>
          <a:p>
            <a:pPr lvl="1">
              <a:buFont typeface="Arial" pitchFamily="34" charset="0"/>
              <a:buChar char="•"/>
            </a:pPr>
            <a:r>
              <a:rPr lang="en-US" altLang="zh-CN" dirty="0" smtClean="0"/>
              <a:t>Define WUR Action frame to enable WUR negotiation</a:t>
            </a:r>
            <a:endParaRPr lang="zh-CN" altLang="zh-CN" dirty="0" smtClean="0"/>
          </a:p>
          <a:p>
            <a:pPr lvl="1">
              <a:buFont typeface="Arial" pitchFamily="34" charset="0"/>
              <a:buChar char="•"/>
            </a:pPr>
            <a:r>
              <a:rPr lang="en-US" altLang="zh-CN" dirty="0" smtClean="0"/>
              <a:t>Note that WUR Action frame is sent through primary connectivity radio</a:t>
            </a:r>
            <a:endParaRPr lang="zh-CN" altLang="en-US" dirty="0" smtClean="0"/>
          </a:p>
          <a:p>
            <a:pPr lvl="0">
              <a:buFont typeface="Arial" pitchFamily="34" charset="0"/>
              <a:buChar char="•"/>
            </a:pPr>
            <a:r>
              <a:rPr lang="en-US" altLang="zh-CN" dirty="0" smtClean="0"/>
              <a:t>Passed Motion: </a:t>
            </a:r>
            <a:r>
              <a:rPr lang="en-GB" altLang="zh-CN" dirty="0" smtClean="0"/>
              <a:t>WUR mode </a:t>
            </a:r>
            <a:r>
              <a:rPr lang="en-GB" altLang="zh-CN" dirty="0" err="1" smtClean="0"/>
              <a:t>signaling</a:t>
            </a:r>
            <a:r>
              <a:rPr lang="en-GB" altLang="zh-CN" dirty="0" smtClean="0"/>
              <a:t> shall be defined for the WUR STA to enter the WUR mode</a:t>
            </a:r>
            <a:endParaRPr lang="zh-CN" altLang="zh-CN" dirty="0" smtClean="0"/>
          </a:p>
          <a:p>
            <a:pPr lvl="1">
              <a:buFont typeface="Arial" pitchFamily="34" charset="0"/>
              <a:buChar char="•"/>
            </a:pPr>
            <a:r>
              <a:rPr lang="en-GB" altLang="zh-CN" dirty="0" smtClean="0"/>
              <a:t>Explicit or implicit </a:t>
            </a:r>
            <a:r>
              <a:rPr lang="en-GB" altLang="zh-CN" dirty="0" err="1" smtClean="0"/>
              <a:t>signaling</a:t>
            </a:r>
            <a:r>
              <a:rPr lang="en-GB" altLang="zh-CN" dirty="0" smtClean="0"/>
              <a:t> is TBD</a:t>
            </a:r>
            <a:endParaRPr lang="zh-CN" altLang="zh-CN" dirty="0" smtClean="0"/>
          </a:p>
          <a:p>
            <a:pPr lvl="1">
              <a:buFont typeface="Arial" pitchFamily="34" charset="0"/>
              <a:buChar char="•"/>
            </a:pPr>
            <a:r>
              <a:rPr lang="en-GB" altLang="zh-CN" dirty="0" smtClean="0"/>
              <a:t>If </a:t>
            </a:r>
            <a:r>
              <a:rPr lang="en-GB" altLang="zh-CN" dirty="0" err="1" smtClean="0"/>
              <a:t>signaling</a:t>
            </a:r>
            <a:r>
              <a:rPr lang="en-GB" altLang="zh-CN" dirty="0" smtClean="0"/>
              <a:t> is explicit, WUR mode </a:t>
            </a:r>
            <a:r>
              <a:rPr lang="en-GB" altLang="zh-CN" dirty="0" err="1" smtClean="0"/>
              <a:t>signaling</a:t>
            </a:r>
            <a:r>
              <a:rPr lang="en-GB" altLang="zh-CN" dirty="0" smtClean="0"/>
              <a:t> is done on the Primary connectivity radio </a:t>
            </a:r>
            <a:endParaRPr lang="zh-CN" altLang="zh-CN" dirty="0" smtClean="0"/>
          </a:p>
          <a:p>
            <a:pPr lvl="1">
              <a:buFont typeface="Arial" pitchFamily="34" charset="0"/>
              <a:buChar char="•"/>
            </a:pPr>
            <a:r>
              <a:rPr lang="en-GB" altLang="zh-CN" dirty="0" smtClean="0"/>
              <a:t>Wake-up operating parameter may be notified in WUR mode </a:t>
            </a:r>
            <a:r>
              <a:rPr lang="en-GB" altLang="zh-CN" dirty="0" err="1" smtClean="0"/>
              <a:t>signaling</a:t>
            </a:r>
            <a:endParaRPr lang="zh-CN" altLang="zh-CN" dirty="0" smtClean="0"/>
          </a:p>
          <a:p>
            <a:pPr lvl="1">
              <a:buFont typeface="Arial" pitchFamily="34" charset="0"/>
              <a:buChar char="•"/>
            </a:pPr>
            <a:r>
              <a:rPr lang="en-GB" altLang="zh-CN" dirty="0" smtClean="0"/>
              <a:t>Detailed parameters are TBD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Integration with the current power save mode</a:t>
            </a:r>
            <a:endParaRPr lang="zh-CN" altLang="en-US" dirty="0"/>
          </a:p>
        </p:txBody>
      </p:sp>
      <p:sp>
        <p:nvSpPr>
          <p:cNvPr id="3" name="内容占位符 2"/>
          <p:cNvSpPr>
            <a:spLocks noGrp="1"/>
          </p:cNvSpPr>
          <p:nvPr>
            <p:ph idx="1"/>
          </p:nvPr>
        </p:nvSpPr>
        <p:spPr>
          <a:xfrm>
            <a:off x="685800" y="1981200"/>
            <a:ext cx="7770813" cy="4114799"/>
          </a:xfrm>
        </p:spPr>
        <p:txBody>
          <a:bodyPr/>
          <a:lstStyle/>
          <a:p>
            <a:pPr>
              <a:buFont typeface="Arial" pitchFamily="34" charset="0"/>
              <a:buChar char="•"/>
            </a:pPr>
            <a:r>
              <a:rPr lang="en-US" altLang="zh-CN" dirty="0" smtClean="0"/>
              <a:t>How to integrate the WUR sleep mode with the current power save mode?</a:t>
            </a:r>
          </a:p>
          <a:p>
            <a:pPr lvl="1">
              <a:buFont typeface="Arial" pitchFamily="34" charset="0"/>
              <a:buChar char="•"/>
            </a:pPr>
            <a:r>
              <a:rPr lang="en-US" altLang="zh-CN" dirty="0" smtClean="0"/>
              <a:t>Opt1: A STA can be in either the current power save mode or the WUR sleep mode</a:t>
            </a:r>
          </a:p>
          <a:p>
            <a:pPr lvl="1">
              <a:buFont typeface="Arial" pitchFamily="34" charset="0"/>
              <a:buChar char="•"/>
            </a:pPr>
            <a:r>
              <a:rPr lang="en-US" altLang="zh-CN" dirty="0" smtClean="0"/>
              <a:t>Opt2: A STA can be in both the current power save mode and the WUR sleep mode</a:t>
            </a:r>
          </a:p>
          <a:p>
            <a:pPr>
              <a:buFont typeface="Arial" pitchFamily="34" charset="0"/>
              <a:buChar char="•"/>
            </a:pPr>
            <a:r>
              <a:rPr lang="en-US" altLang="zh-CN" dirty="0" smtClean="0"/>
              <a:t>We can go with Opt2, then the design of WUR sleep mode is decoupled with the current power save mode, which simplifies the SPEC design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If a STA uses both the power save mode and the WUR sleep mode simultaneously, the STA shall</a:t>
            </a:r>
          </a:p>
          <a:p>
            <a:pPr lvl="1">
              <a:buFont typeface="Arial" pitchFamily="34" charset="0"/>
              <a:buChar char="•"/>
            </a:pPr>
            <a:r>
              <a:rPr lang="en-US" altLang="zh-CN" dirty="0" smtClean="0"/>
              <a:t>Wakeup its PCR periodically to receive the Beacon, and check the TIM in the Beacon</a:t>
            </a:r>
          </a:p>
          <a:p>
            <a:pPr lvl="1">
              <a:buFont typeface="Arial" pitchFamily="34" charset="0"/>
              <a:buChar char="•"/>
            </a:pPr>
            <a:r>
              <a:rPr lang="en-US" altLang="zh-CN" dirty="0" smtClean="0"/>
              <a:t>Turn on its </a:t>
            </a:r>
            <a:r>
              <a:rPr lang="en-US" altLang="zh-CN" dirty="0" err="1" smtClean="0"/>
              <a:t>WURx</a:t>
            </a:r>
            <a:r>
              <a:rPr lang="en-US" altLang="zh-CN" dirty="0" smtClean="0"/>
              <a:t>, and receives the WUP from the AP</a:t>
            </a:r>
          </a:p>
          <a:p>
            <a:pPr>
              <a:buFont typeface="Arial" pitchFamily="34" charset="0"/>
              <a:buChar char="•"/>
            </a:pPr>
            <a:r>
              <a:rPr lang="en-US" altLang="zh-CN" dirty="0" smtClean="0"/>
              <a:t>In that case, when the STA uses both the power save mode and the WUR sleep mode simultaneously, the power consumption is even higher than that of the current power save mode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change to the current power save mode </a:t>
            </a:r>
            <a:endParaRPr lang="zh-CN" altLang="en-US" dirty="0"/>
          </a:p>
        </p:txBody>
      </p:sp>
      <p:sp>
        <p:nvSpPr>
          <p:cNvPr id="3" name="内容占位符 2"/>
          <p:cNvSpPr>
            <a:spLocks noGrp="1"/>
          </p:cNvSpPr>
          <p:nvPr>
            <p:ph idx="1"/>
          </p:nvPr>
        </p:nvSpPr>
        <p:spPr>
          <a:xfrm>
            <a:off x="685800" y="1981201"/>
            <a:ext cx="7770813" cy="1752600"/>
          </a:xfrm>
        </p:spPr>
        <p:txBody>
          <a:bodyPr/>
          <a:lstStyle/>
          <a:p>
            <a:pPr>
              <a:buFont typeface="Arial" pitchFamily="34" charset="0"/>
              <a:buChar char="•"/>
            </a:pPr>
            <a:r>
              <a:rPr lang="en-US" altLang="zh-CN" dirty="0" smtClean="0"/>
              <a:t>We propose that when the STA uses both the power save mode and the WUR sleep mode simultaneously:</a:t>
            </a:r>
          </a:p>
          <a:p>
            <a:pPr lvl="1">
              <a:buFont typeface="Arial" pitchFamily="34" charset="0"/>
              <a:buChar char="•"/>
            </a:pPr>
            <a:r>
              <a:rPr lang="en-US" altLang="zh-CN" dirty="0" smtClean="0"/>
              <a:t>The STA </a:t>
            </a:r>
            <a:r>
              <a:rPr lang="en-US" altLang="zh-CN" dirty="0" smtClean="0">
                <a:solidFill>
                  <a:srgbClr val="FF0000"/>
                </a:solidFill>
              </a:rPr>
              <a:t>does NOT</a:t>
            </a:r>
            <a:r>
              <a:rPr lang="en-US" altLang="zh-CN" dirty="0" smtClean="0"/>
              <a:t> need to wake up its PCR periodically to receive the Beacon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日期占位符 4"/>
          <p:cNvSpPr>
            <a:spLocks noGrp="1"/>
          </p:cNvSpPr>
          <p:nvPr>
            <p:ph type="dt" idx="15"/>
          </p:nvPr>
        </p:nvSpPr>
        <p:spPr/>
        <p:txBody>
          <a:bodyPr/>
          <a:lstStyle/>
          <a:p>
            <a:r>
              <a:rPr lang="en-US" smtClean="0"/>
              <a:t>2017</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dirty="0" smtClean="0"/>
              <a:t>In this contribution, </a:t>
            </a:r>
            <a:r>
              <a:rPr lang="en-US" altLang="zh-CN" dirty="0" smtClean="0"/>
              <a:t>we </a:t>
            </a:r>
            <a:r>
              <a:rPr lang="en-US" altLang="zh-CN" dirty="0" smtClean="0"/>
              <a:t>propose some rules when the traditional power save mode and the WUR sleep mode are used simultaneously</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42272</TotalTime>
  <Words>637</Words>
  <Application>Microsoft Office PowerPoint</Application>
  <PresentationFormat>全屏显示(4:3)</PresentationFormat>
  <Paragraphs>77</Paragraphs>
  <Slides>11</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Office Theme</vt:lpstr>
      <vt:lpstr>Document</vt:lpstr>
      <vt:lpstr>Power Save Mode for WUR</vt:lpstr>
      <vt:lpstr>Introduction</vt:lpstr>
      <vt:lpstr>Recap of the current power save mode</vt:lpstr>
      <vt:lpstr>Rules of the current power save mode</vt:lpstr>
      <vt:lpstr>WUR mode</vt:lpstr>
      <vt:lpstr>Integration with the current power save mode</vt:lpstr>
      <vt:lpstr>Motivation</vt:lpstr>
      <vt:lpstr>Proposed change to the current power save mode </vt:lpstr>
      <vt:lpstr>Conclusion</vt:lpstr>
      <vt:lpstr>Straw Poll 1</vt:lpstr>
      <vt:lpstr>Reference</vt:lpstr>
    </vt:vector>
  </TitlesOfParts>
  <Company>Huawei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thoughts for MAC procedures</dc:title>
  <dc:creator>Jason Yuchen Guo</dc:creator>
  <cp:lastModifiedBy>g00289114</cp:lastModifiedBy>
  <cp:revision>2793</cp:revision>
  <cp:lastPrinted>1601-01-01T00:00:00Z</cp:lastPrinted>
  <dcterms:created xsi:type="dcterms:W3CDTF">2015-10-31T00:33:08Z</dcterms:created>
  <dcterms:modified xsi:type="dcterms:W3CDTF">2017-07-10T09:26:50Z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(3)bwi4e4IJjar3XAEqgNwPNKEfhF0fChIzhMinrYMclHpAJQr8atGCFyzugWCSZT1yMnveO+3u
ILku++Qx9JbPgGiRz+4TOcskunROBdRyFILWd4PohZrmtt248BpYfndCrM+UHrN9P09nLxGC
bkn6DCF/wRDB/rWHKLyeDHJgxOCtj24iOHh0uXMm9HDRfKYCpv48JxwavqWZp8n26LUH2PaN
l1LPd16Zp0hvboT+FX</vt:lpwstr>
  </property>
  <property fmtid="{D5CDD505-2E9C-101B-9397-08002B2CF9AE}" pid="3" name="_2015_ms_pID_7253431">
    <vt:lpwstr>2D2K0FIip4LInVk7bEr3kSZGpiCIQ9iMT+Yslnx7r5QHETvVpqasfL
PVEsgSPGkVDbMcOKCGu6sAC3j7nGyT5XrmpkXOuZS8EySQilqJyq1s1C1FHksuZdJG2IrMsL
ZgMa73T94+fQDx9uGZ/S29ho/ioe7/vJI58SiNTFmpt6BJ0ez0Fgd2ZgIVT22BPnl/jVysSu
K4XtO/AqK/iESKfd+LrJA9hrMCuqfmhdjRBj</vt:lpwstr>
  </property>
  <property fmtid="{D5CDD505-2E9C-101B-9397-08002B2CF9AE}" pid="4" name="sflag">
    <vt:lpwstr>1478207683</vt:lpwstr>
  </property>
  <property fmtid="{D5CDD505-2E9C-101B-9397-08002B2CF9AE}" pid="5" name="_2015_ms_pID_7253432">
    <vt:lpwstr>aQ==</vt:lpwstr>
  </property>
</Properties>
</file>