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5" r:id="rId3"/>
    <p:sldId id="316" r:id="rId4"/>
    <p:sldId id="317" r:id="rId5"/>
    <p:sldId id="291" r:id="rId6"/>
    <p:sldId id="289" r:id="rId7"/>
    <p:sldId id="336" r:id="rId8"/>
    <p:sldId id="337" r:id="rId9"/>
    <p:sldId id="338" r:id="rId10"/>
    <p:sldId id="339" r:id="rId11"/>
    <p:sldId id="319" r:id="rId12"/>
    <p:sldId id="322" r:id="rId13"/>
    <p:sldId id="325" r:id="rId14"/>
    <p:sldId id="340" r:id="rId15"/>
    <p:sldId id="341" r:id="rId16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F97EFC-A2F0-4B10-B995-09C178F8251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802.11-17/0991r0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Preamble Design and Simulations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2017-07-08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802559"/>
              </p:ext>
            </p:extLst>
          </p:nvPr>
        </p:nvGraphicFramePr>
        <p:xfrm>
          <a:off x="550863" y="2435225"/>
          <a:ext cx="8615362" cy="255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Document" r:id="rId4" imgW="8486910" imgH="2523691" progId="Word.Document.8">
                  <p:embed/>
                </p:oleObj>
              </mc:Choice>
              <mc:Fallback>
                <p:oleObj name="Document" r:id="rId4" imgW="8486910" imgH="25236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435225"/>
                        <a:ext cx="8615362" cy="255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Simulated a length 32 maximum length sequence which gives a preamble duration of 128 µs</a:t>
                </a:r>
              </a:p>
              <a:p>
                <a:r>
                  <a:rPr lang="en-US" dirty="0"/>
                  <a:t>Simulated both AWGN and Channel Model D </a:t>
                </a:r>
              </a:p>
              <a:p>
                <a:r>
                  <a:rPr lang="en-US" dirty="0"/>
                  <a:t>Calculated the probability of Packet Detection for both channel models, given a false alarm rate for the 2 ms interval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56" t="-1113" r="-1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99" y="1565425"/>
            <a:ext cx="9153001" cy="49115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sz="3600" dirty="0"/>
              <a:t>AWGN Sim</a:t>
            </a:r>
          </a:p>
        </p:txBody>
      </p:sp>
    </p:spTree>
    <p:extLst>
      <p:ext uri="{BB962C8B-B14F-4D97-AF65-F5344CB8AC3E}">
        <p14:creationId xmlns:p14="http://schemas.microsoft.com/office/powerpoint/2010/main" val="24414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89" y="1603551"/>
            <a:ext cx="9183511" cy="494964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sz="3600" dirty="0"/>
              <a:t>Channel Model D Sim</a:t>
            </a:r>
          </a:p>
        </p:txBody>
      </p:sp>
    </p:spTree>
    <p:extLst>
      <p:ext uri="{BB962C8B-B14F-4D97-AF65-F5344CB8AC3E}">
        <p14:creationId xmlns:p14="http://schemas.microsoft.com/office/powerpoint/2010/main" val="1785365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173803"/>
              </p:ext>
            </p:extLst>
          </p:nvPr>
        </p:nvGraphicFramePr>
        <p:xfrm>
          <a:off x="2032803" y="2112963"/>
          <a:ext cx="5358597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199">
                  <a:extLst>
                    <a:ext uri="{9D8B030D-6E8A-4147-A177-3AD203B41FA5}">
                      <a16:colId xmlns:a16="http://schemas.microsoft.com/office/drawing/2014/main" val="538101700"/>
                    </a:ext>
                  </a:extLst>
                </a:gridCol>
                <a:gridCol w="1786199">
                  <a:extLst>
                    <a:ext uri="{9D8B030D-6E8A-4147-A177-3AD203B41FA5}">
                      <a16:colId xmlns:a16="http://schemas.microsoft.com/office/drawing/2014/main" val="3856670343"/>
                    </a:ext>
                  </a:extLst>
                </a:gridCol>
                <a:gridCol w="1786199">
                  <a:extLst>
                    <a:ext uri="{9D8B030D-6E8A-4147-A177-3AD203B41FA5}">
                      <a16:colId xmlns:a16="http://schemas.microsoft.com/office/drawing/2014/main" val="12058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SNR</a:t>
                      </a: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Probability</a:t>
                      </a:r>
                      <a:r>
                        <a:rPr lang="en-US" sz="2200" baseline="0" dirty="0">
                          <a:latin typeface="Calibri" panose="020F0502020204030204" pitchFamily="34" charset="0"/>
                        </a:rPr>
                        <a:t> of Detection</a:t>
                      </a:r>
                      <a:endParaRPr lang="en-US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248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-7.3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0.99999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21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Model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826000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C0EE6DA-D485-44F6-BFAF-4138AEB5AA06}"/>
              </a:ext>
            </a:extLst>
          </p:cNvPr>
          <p:cNvSpPr txBox="1">
            <a:spLocks/>
          </p:cNvSpPr>
          <p:nvPr/>
        </p:nvSpPr>
        <p:spPr bwMode="auto">
          <a:xfrm>
            <a:off x="567667" y="4294296"/>
            <a:ext cx="8288868" cy="13919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/>
              <a:t>Preamble length: 128 µs</a:t>
            </a:r>
          </a:p>
          <a:p>
            <a:r>
              <a:rPr lang="en-US" kern="0"/>
              <a:t>	Detection method: cross-correlation</a:t>
            </a:r>
          </a:p>
          <a:p>
            <a:pPr lvl="1"/>
            <a:r>
              <a:rPr lang="en-US" kern="0"/>
              <a:t>Performance of autocorrelation based method likely no better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28683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1C84F-36A0-454B-AA00-6D47325E8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6CCBE2-9339-4F9B-A670-BD5634D473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19" y="1676400"/>
                <a:ext cx="8380307" cy="4748109"/>
              </a:xfrm>
            </p:spPr>
            <p:txBody>
              <a:bodyPr/>
              <a:lstStyle/>
              <a:p>
                <a:r>
                  <a:rPr lang="en-US" dirty="0"/>
                  <a:t>A preamble is needed for packet detection and symbol timing recovery.  This presentation focuses on packet detection.</a:t>
                </a:r>
              </a:p>
              <a:p>
                <a:r>
                  <a:rPr lang="en-US" dirty="0"/>
                  <a:t>Packet detection depends on the false alarm rate. In these simulations we have used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over a 2 ms window</a:t>
                </a:r>
              </a:p>
              <a:p>
                <a:pPr lvl="1"/>
                <a:r>
                  <a:rPr lang="en-US" dirty="0"/>
                  <a:t>It may be possible to increase this somewhat</a:t>
                </a:r>
              </a:p>
              <a:p>
                <a:pPr lvl="1"/>
                <a:r>
                  <a:rPr lang="en-US" dirty="0"/>
                  <a:t>However, if we increase it too much then false triggering on noise could cause the receiver to miss packets, by triggering on noise prior to the packet arrival</a:t>
                </a:r>
              </a:p>
              <a:p>
                <a:r>
                  <a:rPr lang="en-US" dirty="0"/>
                  <a:t>The preamble length depends on the SNR level</a:t>
                </a:r>
              </a:p>
              <a:p>
                <a:pPr lvl="1"/>
                <a:r>
                  <a:rPr lang="en-US" dirty="0"/>
                  <a:t>AWGN curves are very sharp so increasing the preamble length quickly improves the packet detection rate</a:t>
                </a:r>
              </a:p>
              <a:p>
                <a:pPr lvl="1"/>
                <a:r>
                  <a:rPr lang="en-US" dirty="0"/>
                  <a:t>Channel Model D curves are much less sharp so increasing the preamble length slowly improves packet detection rate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6CCBE2-9339-4F9B-A670-BD5634D473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19" y="1676400"/>
                <a:ext cx="8380307" cy="4748109"/>
              </a:xfrm>
              <a:blipFill>
                <a:blip r:embed="rId2"/>
                <a:stretch>
                  <a:fillRect l="-945" t="-1027" r="-1527" b="-8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BAD39-7136-4FB4-8CCF-C971137C0C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9CB61-D5C0-45F2-834D-16FFCBDD31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EDD73-CFB5-43A9-888E-50C3FF1C24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102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3585-3733-4377-9F45-8041C05DF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E4509-CC9D-4C1B-8ECF-5EF1E4D4E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Finalize on false alarm rate</a:t>
            </a:r>
          </a:p>
          <a:p>
            <a:r>
              <a:rPr lang="en-US" dirty="0"/>
              <a:t>Once we settle on the data rates, design and simulate for the SNR associated with those data rates</a:t>
            </a:r>
          </a:p>
          <a:p>
            <a:r>
              <a:rPr lang="en-US" dirty="0"/>
              <a:t>Begin to investigate symbol timing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3FA57-EA10-4421-9F4F-55272D68A7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C7AB6-7F6C-4B3B-BEA6-49B83D53A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17CA56-DAD5-4877-A8AB-DA25CFFDAB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06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716277"/>
          </a:xfrm>
        </p:spPr>
        <p:txBody>
          <a:bodyPr/>
          <a:lstStyle/>
          <a:p>
            <a:r>
              <a:rPr lang="en-US" dirty="0"/>
              <a:t>Preamble Design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1441023"/>
                <a:ext cx="8288868" cy="5340777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dirty="0"/>
                  <a:t>A Maximum Length Sequence (MLS) is used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A MLS has excellent correlation properties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dirty="0"/>
                  <a:t>Strong correlation when aligned in time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dirty="0"/>
                  <a:t>Weak correlation when not time-aligned 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Hence MLS is good for preamble timing estimation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MLS are of length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dirty="0"/>
                  <a:t> (e.g. 7, 15, 31, …)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We add one additional zero so there is an equal number of ones and zeros.  Length now 8, 16, 32, …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The MLS modulates the OFDM waveform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A cross correlation detector is used at the receiver, with the reference waveform being MLS (with zeros mapped to -1 to have a zero-mean reference signal)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Receiver sampling rate is 4 MHz.  Channel model runs at 20 MHz, and signal is decimated to 4 MHz at the receiver.</a:t>
                </a:r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441023"/>
                <a:ext cx="8288868" cy="5340777"/>
              </a:xfrm>
              <a:blipFill>
                <a:blip r:embed="rId2"/>
                <a:stretch>
                  <a:fillRect l="-956" t="-1596" b="-1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9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dirty="0"/>
              <a:t>Example MLS’s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949" y="1840317"/>
            <a:ext cx="8288868" cy="14681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[0,1,0,0,1,1,1,0]</a:t>
            </a:r>
          </a:p>
          <a:p>
            <a:pPr marL="0" indent="0">
              <a:buNone/>
            </a:pPr>
            <a:r>
              <a:rPr lang="en-US" dirty="0"/>
              <a:t>[0,1,0,0,0,1,1,1,1,0,1,0,1,1,0,0]</a:t>
            </a:r>
          </a:p>
          <a:p>
            <a:pPr marL="0" indent="0">
              <a:buNone/>
            </a:pPr>
            <a:r>
              <a:rPr lang="en-US" dirty="0"/>
              <a:t>[0,1,0,0,0,0,1,0,1,0,1,1,1,0,1,1,0,0,0,1,1,1,1,1,0,0,1,1,0,1,0,0]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25967" y="3332144"/>
            <a:ext cx="8288868" cy="9448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840" b="1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92502" indent="-304809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219232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706925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194618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682311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3170004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657697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4145390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Example Receiver Reference Sequence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40546" y="4541016"/>
            <a:ext cx="9387841" cy="14681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[-1,1,-1,-1,1,1,1,-1]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[-1,1,-1,-1,-1,1,1,1,1,-1,1,-1,1,1,-1,-1]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[-1,1,-1,-1,-1,-1,1,-1,1,-1,1,1,1,-1,1,1,-1,-1,-1,1,1,1,1,1,-1,-1,1,1,-1,1,-1,-1]</a:t>
            </a:r>
          </a:p>
        </p:txBody>
      </p:sp>
    </p:spTree>
    <p:extLst>
      <p:ext uri="{BB962C8B-B14F-4D97-AF65-F5344CB8AC3E}">
        <p14:creationId xmlns:p14="http://schemas.microsoft.com/office/powerpoint/2010/main" val="224700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792478"/>
          </a:xfrm>
        </p:spPr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5073227"/>
          </a:xfrm>
        </p:spPr>
        <p:txBody>
          <a:bodyPr/>
          <a:lstStyle/>
          <a:p>
            <a:r>
              <a:rPr lang="en-US" dirty="0"/>
              <a:t>Simulate two hypothesis</a:t>
            </a:r>
          </a:p>
          <a:p>
            <a:pPr lvl="1"/>
            <a:r>
              <a:rPr lang="en-US" dirty="0"/>
              <a:t>H0 – Noise Only</a:t>
            </a:r>
          </a:p>
          <a:p>
            <a:pPr lvl="1"/>
            <a:r>
              <a:rPr lang="en-US" dirty="0"/>
              <a:t>H1 – Signal + Noise</a:t>
            </a:r>
          </a:p>
          <a:p>
            <a:r>
              <a:rPr lang="en-US" dirty="0"/>
              <a:t>Pad preamble with zeros to 2 ms, which is the RX listening duration</a:t>
            </a:r>
          </a:p>
          <a:p>
            <a:r>
              <a:rPr lang="en-US" dirty="0"/>
              <a:t>The Test Statistic is the maximum value of the correlator output over the 2 ms interval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441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914400"/>
            <a:ext cx="8288868" cy="640077"/>
          </a:xfrm>
        </p:spPr>
        <p:txBody>
          <a:bodyPr/>
          <a:lstStyle/>
          <a:p>
            <a:r>
              <a:rPr lang="en-US" sz="3600" dirty="0"/>
              <a:t>SNR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377207"/>
              </p:ext>
            </p:extLst>
          </p:nvPr>
        </p:nvGraphicFramePr>
        <p:xfrm>
          <a:off x="412588" y="1732876"/>
          <a:ext cx="8731412" cy="1086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AWGN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33860" y="3429000"/>
            <a:ext cx="8288868" cy="1667552"/>
          </a:xfrm>
        </p:spPr>
        <p:txBody>
          <a:bodyPr/>
          <a:lstStyle/>
          <a:p>
            <a:r>
              <a:rPr lang="en-US" dirty="0"/>
              <a:t>The Data Rates have not yet been selected</a:t>
            </a:r>
          </a:p>
          <a:p>
            <a:r>
              <a:rPr lang="en-US" dirty="0"/>
              <a:t>We simulate at the SNR for the 125 kb/s rate</a:t>
            </a:r>
          </a:p>
          <a:p>
            <a:r>
              <a:rPr lang="en-US" dirty="0"/>
              <a:t>Based on these Data Field simulations the following SNR values were simulated for H1 sims</a:t>
            </a:r>
          </a:p>
        </p:txBody>
      </p:sp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070267"/>
              </p:ext>
            </p:extLst>
          </p:nvPr>
        </p:nvGraphicFramePr>
        <p:xfrm>
          <a:off x="2971800" y="5619076"/>
          <a:ext cx="3357365" cy="781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5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AWGN (dB)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Model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D (dB)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10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Simulation Processing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1520" y="1828800"/>
                <a:ext cx="8288868" cy="4387427"/>
              </a:xfrm>
            </p:spPr>
            <p:txBody>
              <a:bodyPr/>
              <a:lstStyle/>
              <a:p>
                <a:r>
                  <a:rPr lang="en-US" dirty="0"/>
                  <a:t>For Noise case (H0) calculate the (1-CDF) of test statistic</a:t>
                </a:r>
              </a:p>
              <a:p>
                <a:pPr lvl="1"/>
                <a:r>
                  <a:rPr lang="en-US" dirty="0"/>
                  <a:t>For H0 (1-CDF) shows the false alarm rate</a:t>
                </a:r>
              </a:p>
              <a:p>
                <a:r>
                  <a:rPr lang="en-US" dirty="0"/>
                  <a:t>For  Signal + Noise case (H1) calculate the CDF of test statistic</a:t>
                </a:r>
              </a:p>
              <a:p>
                <a:pPr lvl="1"/>
                <a:r>
                  <a:rPr lang="en-US" dirty="0"/>
                  <a:t>For H1 CDF shows the probability detection</a:t>
                </a:r>
              </a:p>
              <a:p>
                <a:r>
                  <a:rPr lang="en-US" dirty="0"/>
                  <a:t>Plot both on a semi-log plot</a:t>
                </a:r>
              </a:p>
              <a:p>
                <a:r>
                  <a:rPr lang="en-US" dirty="0"/>
                  <a:t>Calculate the detector threshold to obtain false alarm rate target based on Noise simulations.  In these simulations we set the false alarm rate at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dirty="0"/>
                  <a:t> during a single 2 ms RX interval</a:t>
                </a:r>
              </a:p>
              <a:p>
                <a:r>
                  <a:rPr lang="en-US" dirty="0"/>
                  <a:t>Calculate the probability of detection for Signal + Noise case, based on that threshold</a:t>
                </a:r>
              </a:p>
              <a:p>
                <a:r>
                  <a:rPr lang="en-US" dirty="0"/>
                  <a:t>Tabulate the results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828800"/>
                <a:ext cx="8288868" cy="4387427"/>
              </a:xfrm>
              <a:blipFill>
                <a:blip r:embed="rId2"/>
                <a:stretch>
                  <a:fillRect l="-956" t="-1111" r="-1324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2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73" y="675324"/>
            <a:ext cx="8288868" cy="758614"/>
          </a:xfrm>
        </p:spPr>
        <p:txBody>
          <a:bodyPr/>
          <a:lstStyle/>
          <a:p>
            <a:r>
              <a:rPr lang="en-US" dirty="0"/>
              <a:t>False Alarms over a Period of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33939"/>
                <a:ext cx="8641080" cy="2528462"/>
              </a:xfrm>
            </p:spPr>
            <p:txBody>
              <a:bodyPr/>
              <a:lstStyle/>
              <a:p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200" dirty="0"/>
                  <a:t> (e.g.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2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2200" dirty="0"/>
                  <a:t>) be the probability of a false alarm during an RX interval.  In this simulation the RX duration is 2 ms.</a:t>
                </a:r>
              </a:p>
              <a:p>
                <a:r>
                  <a:rPr lang="en-US" sz="2200" dirty="0"/>
                  <a:t>Let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US" sz="2200" dirty="0"/>
                  <a:t> be the time between RX intervals in seconds (e.g. 0.1 sec)</a:t>
                </a:r>
              </a:p>
              <a:p>
                <a:r>
                  <a:rPr lang="en-US" sz="2200" dirty="0"/>
                  <a:t>The number of RX intervals in </a:t>
                </a:r>
                <a:r>
                  <a:rPr lang="en-US" sz="2200" i="1" dirty="0"/>
                  <a:t>M</a:t>
                </a:r>
                <a:r>
                  <a:rPr lang="en-US" sz="2200" dirty="0"/>
                  <a:t> minutes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r>
                  <a:rPr lang="en-US" sz="2200" dirty="0"/>
                  <a:t>, which for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/>
                  <a:t> sec, is </a:t>
                </a:r>
                <a14:m>
                  <m:oMath xmlns:m="http://schemas.openxmlformats.org/officeDocument/2006/math">
                    <m:r>
                      <a:rPr lang="en-US" sz="2200" b="1" i="0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Then the probability of a false alarm in M hours is given by,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33939"/>
                <a:ext cx="8641080" cy="2528462"/>
              </a:xfrm>
              <a:blipFill>
                <a:blip r:embed="rId2"/>
                <a:stretch>
                  <a:fillRect l="-847" t="-1205" b="-3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73146" y="4114800"/>
                <a:ext cx="3594510" cy="390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𝑃𝑟𝑜𝑏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=1 −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1 −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600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6" y="4114800"/>
                <a:ext cx="3594510" cy="3904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609600" y="4660140"/>
                <a:ext cx="8288868" cy="52146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kern="0" dirty="0"/>
                  <a:t>For </a:t>
                </a:r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kern="0" dirty="0"/>
                  <a:t> we get the following false alarm rates</a:t>
                </a: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4660140"/>
                <a:ext cx="8288868" cy="521460"/>
              </a:xfrm>
              <a:prstGeom prst="rect">
                <a:avLst/>
              </a:prstGeom>
              <a:blipFill>
                <a:blip r:embed="rId4"/>
                <a:stretch>
                  <a:fillRect l="-956" t="-6977" b="-1627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260277"/>
              </p:ext>
            </p:extLst>
          </p:nvPr>
        </p:nvGraphicFramePr>
        <p:xfrm>
          <a:off x="1905000" y="5257800"/>
          <a:ext cx="556245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1279325298"/>
                    </a:ext>
                  </a:extLst>
                </a:gridCol>
                <a:gridCol w="3352651">
                  <a:extLst>
                    <a:ext uri="{9D8B030D-6E8A-4147-A177-3AD203B41FA5}">
                      <a16:colId xmlns:a16="http://schemas.microsoft.com/office/drawing/2014/main" val="592385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Duration (Minutes)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False Alarm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248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21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244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728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883922"/>
            <a:ext cx="8288868" cy="716278"/>
          </a:xfrm>
        </p:spPr>
        <p:txBody>
          <a:bodyPr/>
          <a:lstStyle/>
          <a:p>
            <a:r>
              <a:rPr lang="en-US" dirty="0"/>
              <a:t>False Main Radio Wake-up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48267" y="1837268"/>
                <a:ext cx="8363560" cy="4868332"/>
              </a:xfrm>
            </p:spPr>
            <p:txBody>
              <a:bodyPr/>
              <a:lstStyle/>
              <a:p>
                <a:r>
                  <a:rPr lang="en-US" sz="2200" dirty="0"/>
                  <a:t>If the preamble is falsely detected then the WUR receiver will then attempt to decode a WUR packet</a:t>
                </a:r>
              </a:p>
              <a:p>
                <a:r>
                  <a:rPr lang="en-US" sz="2200" dirty="0"/>
                  <a:t>If there is no packet present, and the WUR MAC Frame includes a short (e.g. 1 byte) CRC, then the CRC will fail most of the time.</a:t>
                </a:r>
              </a:p>
              <a:p>
                <a:pPr lvl="1"/>
                <a:r>
                  <a:rPr lang="en-US" sz="2000" dirty="0"/>
                  <a:t>The length of the CRC has not yet been specified</a:t>
                </a:r>
              </a:p>
              <a:p>
                <a:pPr lvl="1"/>
                <a:r>
                  <a:rPr lang="en-US" sz="2000" dirty="0"/>
                  <a:t>Also, there are other packet filtering (e.g. BSSID, STA ID) that can be done once the MAC Frame design is specified.  So this false main radio wake-up could go down</a:t>
                </a:r>
              </a:p>
              <a:p>
                <a:r>
                  <a:rPr lang="en-US" sz="2200" dirty="0"/>
                  <a:t>The probability of the CRC passing on random noise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200" dirty="0"/>
                  <a:t>, where the CRC duration is n bits.</a:t>
                </a:r>
              </a:p>
              <a:p>
                <a:r>
                  <a:rPr lang="en-US" sz="2200" dirty="0"/>
                  <a:t>For example, for a one byte CRC the probability of the CRC passing on random noise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𝟐𝟓𝟔</m:t>
                        </m:r>
                      </m:den>
                    </m:f>
                    <m:r>
                      <a:rPr lang="en-US" sz="2200" b="1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8267" y="1837268"/>
                <a:ext cx="8363560" cy="4868332"/>
              </a:xfrm>
              <a:blipFill>
                <a:blip r:embed="rId2"/>
                <a:stretch>
                  <a:fillRect l="-875" t="-751" r="-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5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Main Radio Wake-up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19" y="2113283"/>
            <a:ext cx="8380307" cy="1010917"/>
          </a:xfrm>
        </p:spPr>
        <p:txBody>
          <a:bodyPr/>
          <a:lstStyle/>
          <a:p>
            <a:r>
              <a:rPr lang="en-US" dirty="0"/>
              <a:t>Then the probability of a false Main Radio wake-up is given by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20208614"/>
                  </p:ext>
                </p:extLst>
              </p:nvPr>
            </p:nvGraphicFramePr>
            <p:xfrm>
              <a:off x="1905000" y="4038600"/>
              <a:ext cx="5562450" cy="1981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09799">
                      <a:extLst>
                        <a:ext uri="{9D8B030D-6E8A-4147-A177-3AD203B41FA5}">
                          <a16:colId xmlns:a16="http://schemas.microsoft.com/office/drawing/2014/main" val="1279325298"/>
                        </a:ext>
                      </a:extLst>
                    </a:gridCol>
                    <a:gridCol w="3352651">
                      <a:extLst>
                        <a:ext uri="{9D8B030D-6E8A-4147-A177-3AD203B41FA5}">
                          <a16:colId xmlns:a16="http://schemas.microsoft.com/office/drawing/2014/main" val="5923851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Duration (Minutes)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False</a:t>
                          </a:r>
                          <a:r>
                            <a:rPr lang="en-US" sz="2000" baseline="0" dirty="0">
                              <a:latin typeface="Calibri" panose="020F0502020204030204" pitchFamily="34" charset="0"/>
                            </a:rPr>
                            <a:t> MR Wake-up</a:t>
                          </a:r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92489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0.0002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2134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0.0023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244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0.014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05052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sz="2000" i="1" dirty="0" smtClean="0">
                                    <a:latin typeface="Cambria Math" panose="02040503050406030204" pitchFamily="18" charset="0"/>
                                  </a:rPr>
                                  <m:t> 60</m:t>
                                </m:r>
                              </m:oMath>
                            </m:oMathPara>
                          </a14:m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13069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20208614"/>
                  </p:ext>
                </p:extLst>
              </p:nvPr>
            </p:nvGraphicFramePr>
            <p:xfrm>
              <a:off x="1905000" y="4038600"/>
              <a:ext cx="5562450" cy="1981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09799">
                      <a:extLst>
                        <a:ext uri="{9D8B030D-6E8A-4147-A177-3AD203B41FA5}">
                          <a16:colId xmlns:a16="http://schemas.microsoft.com/office/drawing/2014/main" val="1279325298"/>
                        </a:ext>
                      </a:extLst>
                    </a:gridCol>
                    <a:gridCol w="3352651">
                      <a:extLst>
                        <a:ext uri="{9D8B030D-6E8A-4147-A177-3AD203B41FA5}">
                          <a16:colId xmlns:a16="http://schemas.microsoft.com/office/drawing/2014/main" val="592385168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Duration (Minutes)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False</a:t>
                          </a:r>
                          <a:r>
                            <a:rPr lang="en-US" sz="2000" baseline="0" dirty="0">
                              <a:latin typeface="Calibri" panose="020F0502020204030204" pitchFamily="34" charset="0"/>
                            </a:rPr>
                            <a:t> MR Wake-up</a:t>
                          </a:r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924893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0.0002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21343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0.0023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824483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0.014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050522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5" t="-409231" r="-152893" b="-2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0.29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130697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810901" y="3047758"/>
                <a:ext cx="4303229" cy="482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𝑃𝑟𝑜𝑏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=1 −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1 −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600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901" y="3047758"/>
                <a:ext cx="4303229" cy="482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746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494</TotalTime>
  <Words>1127</Words>
  <Application>Microsoft Office PowerPoint</Application>
  <PresentationFormat>Custom</PresentationFormat>
  <Paragraphs>167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Preamble Design and Simulations</vt:lpstr>
      <vt:lpstr>Preamble Design</vt:lpstr>
      <vt:lpstr>Example MLS’s</vt:lpstr>
      <vt:lpstr>Simulation</vt:lpstr>
      <vt:lpstr>SNR Level</vt:lpstr>
      <vt:lpstr>Post Simulation Processing</vt:lpstr>
      <vt:lpstr>False Alarms over a Period of Time</vt:lpstr>
      <vt:lpstr>False Main Radio Wake-up</vt:lpstr>
      <vt:lpstr>False Main Radio Wake-up (cont.)</vt:lpstr>
      <vt:lpstr>Simulation</vt:lpstr>
      <vt:lpstr>AWGN Sim</vt:lpstr>
      <vt:lpstr>Channel Model D Sim</vt:lpstr>
      <vt:lpstr>Results Summary</vt:lpstr>
      <vt:lpstr>Conclusions</vt:lpstr>
      <vt:lpstr>Next Steps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109</cp:revision>
  <cp:lastPrinted>2014-11-08T20:15:38Z</cp:lastPrinted>
  <dcterms:created xsi:type="dcterms:W3CDTF">2014-10-30T17:06:39Z</dcterms:created>
  <dcterms:modified xsi:type="dcterms:W3CDTF">2017-07-08T15:54:33Z</dcterms:modified>
</cp:coreProperties>
</file>