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316" r:id="rId4"/>
    <p:sldId id="317" r:id="rId5"/>
    <p:sldId id="322" r:id="rId6"/>
    <p:sldId id="318" r:id="rId7"/>
    <p:sldId id="320" r:id="rId8"/>
    <p:sldId id="321" r:id="rId9"/>
    <p:sldId id="267" r:id="rId10"/>
    <p:sldId id="319" r:id="rId11"/>
    <p:sldId id="323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du" initials="e" lastIdx="1" clrIdx="0">
    <p:extLst>
      <p:ext uri="{19B8F6BF-5375-455C-9EA6-DF929625EA0E}">
        <p15:presenceInfo xmlns:p15="http://schemas.microsoft.com/office/powerpoint/2012/main" userId="edu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5" autoAdjust="0"/>
    <p:restoredTop sz="96349" autoAdjust="0"/>
  </p:normalViewPr>
  <p:slideViewPr>
    <p:cSldViewPr>
      <p:cViewPr varScale="1">
        <p:scale>
          <a:sx n="92" d="100"/>
          <a:sy n="92" d="100"/>
        </p:scale>
        <p:origin x="1350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3246" y="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‹Nº›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3809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728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‹Nº›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Eduard Garcia-Villegas (UPC)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Eduard Garcia-Villegas (UPC)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‹Nº›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‹Nº›</a:t>
            </a:fld>
            <a:endParaRPr lang="en-GB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34000" y="6623905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Eduard Garcia-Villegas (UPC)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‹Nº›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‹Nº›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802.11-17/0982r1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4212" y="293688"/>
            <a:ext cx="258764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2017</a:t>
            </a:r>
          </a:p>
        </p:txBody>
      </p:sp>
      <p:sp>
        <p:nvSpPr>
          <p:cNvPr id="2" name="Marcador de pie de página 1"/>
          <p:cNvSpPr>
            <a:spLocks noGrp="1"/>
          </p:cNvSpPr>
          <p:nvPr>
            <p:ph type="ftr" sz="quarter" idx="3"/>
          </p:nvPr>
        </p:nvSpPr>
        <p:spPr>
          <a:xfrm>
            <a:off x="5438882" y="647541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Eduard Garcia-Villegas (UPC)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4" r:id="rId3"/>
    <p:sldLayoutId id="2147483655" r:id="rId4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029-04-00ba-wur-usage-model-document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372-03-00ba-additional-usage-models-for-wur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17/11-17-0029-07-00ba-wur-usage-model-document.ppt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usage models for WUR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sz="2000" dirty="0" smtClean="0"/>
              <a:t>Date</a:t>
            </a:r>
            <a:r>
              <a:rPr lang="en-GB" sz="2000" smtClean="0"/>
              <a:t>: </a:t>
            </a:r>
            <a:r>
              <a:rPr lang="en-GB" sz="2000" smtClean="0"/>
              <a:t>2017-07-10</a:t>
            </a:r>
            <a:endParaRPr lang="en-GB" sz="200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5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altLang="zh-CN" dirty="0" smtClean="0"/>
              <a:t>Eduard Garcia-Villegas (UPC)</a:t>
            </a:r>
            <a:endParaRPr lang="en-GB" altLang="zh-CN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515142"/>
              </p:ext>
            </p:extLst>
          </p:nvPr>
        </p:nvGraphicFramePr>
        <p:xfrm>
          <a:off x="609599" y="2743200"/>
          <a:ext cx="8001002" cy="2519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9861"/>
                <a:gridCol w="1968740"/>
                <a:gridCol w="914400"/>
                <a:gridCol w="762000"/>
                <a:gridCol w="22860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Authors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Affiliations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Address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Phone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email</a:t>
                      </a:r>
                      <a:endParaRPr 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Eduard Garcia-Villegas</a:t>
                      </a:r>
                      <a:endParaRPr 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300" dirty="0" err="1" smtClean="0"/>
                        <a:t>Universitat</a:t>
                      </a:r>
                      <a:r>
                        <a:rPr lang="en-US" sz="1300" dirty="0" smtClean="0"/>
                        <a:t> </a:t>
                      </a:r>
                      <a:r>
                        <a:rPr lang="en-US" sz="1300" dirty="0" err="1" smtClean="0"/>
                        <a:t>Politècnica</a:t>
                      </a:r>
                      <a:r>
                        <a:rPr lang="en-US" sz="1300" baseline="0" dirty="0" smtClean="0"/>
                        <a:t> de </a:t>
                      </a:r>
                      <a:r>
                        <a:rPr lang="en-US" sz="1300" baseline="0" dirty="0" err="1" smtClean="0"/>
                        <a:t>Catalunya</a:t>
                      </a:r>
                      <a:r>
                        <a:rPr lang="en-US" sz="1300" baseline="0" dirty="0" smtClean="0"/>
                        <a:t> (UPC)</a:t>
                      </a:r>
                      <a:endParaRPr 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eduardg@entel.upc.edu</a:t>
                      </a:r>
                      <a:endParaRPr lang="en-US" sz="13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Elena </a:t>
                      </a:r>
                      <a:r>
                        <a:rPr lang="en-US" sz="1300" dirty="0" err="1" smtClean="0"/>
                        <a:t>López</a:t>
                      </a:r>
                      <a:r>
                        <a:rPr lang="en-US" sz="1300" dirty="0" smtClean="0"/>
                        <a:t>-Aguilera</a:t>
                      </a:r>
                      <a:endParaRPr 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err="1" smtClean="0"/>
                        <a:t>Universitat</a:t>
                      </a:r>
                      <a:r>
                        <a:rPr lang="en-US" sz="1300" dirty="0" smtClean="0"/>
                        <a:t> </a:t>
                      </a:r>
                      <a:r>
                        <a:rPr lang="en-US" sz="1300" dirty="0" err="1" smtClean="0"/>
                        <a:t>Politècnica</a:t>
                      </a:r>
                      <a:r>
                        <a:rPr lang="en-US" sz="1300" baseline="0" dirty="0" smtClean="0"/>
                        <a:t> de </a:t>
                      </a:r>
                      <a:r>
                        <a:rPr lang="en-US" sz="1300" baseline="0" dirty="0" err="1" smtClean="0"/>
                        <a:t>Catalunya</a:t>
                      </a:r>
                      <a:r>
                        <a:rPr lang="en-US" sz="1300" baseline="0" dirty="0" smtClean="0"/>
                        <a:t> (UPC)</a:t>
                      </a:r>
                      <a:endParaRPr lang="en-US" sz="13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300" smtClean="0"/>
                        <a:t>elopez@entel.upc.edu</a:t>
                      </a:r>
                      <a:endParaRPr lang="en-US" sz="13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err="1" smtClean="0"/>
                        <a:t>Ilker</a:t>
                      </a:r>
                      <a:r>
                        <a:rPr lang="en-US" sz="1300" dirty="0" smtClean="0"/>
                        <a:t> </a:t>
                      </a:r>
                      <a:r>
                        <a:rPr lang="en-US" sz="1300" dirty="0" err="1" smtClean="0"/>
                        <a:t>Demirkol</a:t>
                      </a:r>
                      <a:endParaRPr 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err="1" smtClean="0"/>
                        <a:t>Universitat</a:t>
                      </a:r>
                      <a:r>
                        <a:rPr lang="en-US" sz="1300" dirty="0" smtClean="0"/>
                        <a:t> </a:t>
                      </a:r>
                      <a:r>
                        <a:rPr lang="en-US" sz="1300" dirty="0" err="1" smtClean="0"/>
                        <a:t>Politècnica</a:t>
                      </a:r>
                      <a:r>
                        <a:rPr lang="en-US" sz="1300" baseline="0" dirty="0" smtClean="0"/>
                        <a:t> de </a:t>
                      </a:r>
                      <a:r>
                        <a:rPr lang="en-US" sz="1300" baseline="0" dirty="0" err="1" smtClean="0"/>
                        <a:t>Catalunya</a:t>
                      </a:r>
                      <a:r>
                        <a:rPr lang="en-US" sz="1300" baseline="0" dirty="0" smtClean="0"/>
                        <a:t> (UPC)</a:t>
                      </a:r>
                      <a:endParaRPr lang="en-US" sz="13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ilker.demirkol@entel.upc.edu</a:t>
                      </a:r>
                      <a:endParaRPr lang="en-US" sz="13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err="1" smtClean="0"/>
                        <a:t>Josep</a:t>
                      </a:r>
                      <a:r>
                        <a:rPr lang="en-US" sz="1300" dirty="0" smtClean="0"/>
                        <a:t> </a:t>
                      </a:r>
                      <a:r>
                        <a:rPr lang="en-US" sz="1300" dirty="0" err="1" smtClean="0"/>
                        <a:t>Paradells-Aspas</a:t>
                      </a:r>
                      <a:endParaRPr 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300" dirty="0" err="1" smtClean="0"/>
                        <a:t>Fundació</a:t>
                      </a:r>
                      <a:r>
                        <a:rPr lang="en-US" sz="1300" dirty="0" smtClean="0"/>
                        <a:t> i2CAT and</a:t>
                      </a:r>
                      <a:r>
                        <a:rPr lang="en-US" sz="1300" baseline="0" dirty="0" smtClean="0"/>
                        <a:t> </a:t>
                      </a:r>
                      <a:r>
                        <a:rPr lang="en-US" sz="1300" baseline="0" dirty="0" err="1" smtClean="0"/>
                        <a:t>Universitat</a:t>
                      </a:r>
                      <a:r>
                        <a:rPr lang="en-US" sz="1300" baseline="0" dirty="0" smtClean="0"/>
                        <a:t> </a:t>
                      </a:r>
                      <a:r>
                        <a:rPr lang="en-US" sz="1300" baseline="0" dirty="0" err="1" smtClean="0"/>
                        <a:t>Politècnica</a:t>
                      </a:r>
                      <a:r>
                        <a:rPr lang="en-US" sz="1300" baseline="0" dirty="0" smtClean="0"/>
                        <a:t> de </a:t>
                      </a:r>
                      <a:r>
                        <a:rPr lang="en-US" sz="1300" baseline="0" dirty="0" err="1" smtClean="0"/>
                        <a:t>Catalunya</a:t>
                      </a:r>
                      <a:r>
                        <a:rPr lang="en-US" sz="1300" baseline="0" dirty="0" smtClean="0"/>
                        <a:t> (UPC)</a:t>
                      </a:r>
                      <a:endParaRPr 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josep.paradells@entel.upc.edu</a:t>
                      </a:r>
                      <a:endParaRPr lang="en-US" sz="13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700808"/>
            <a:ext cx="7772400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/>
              <a:t>[1] </a:t>
            </a:r>
            <a:r>
              <a:rPr lang="en-US" sz="2000" kern="0" dirty="0" smtClean="0"/>
              <a:t>11-17/0029r4, </a:t>
            </a:r>
            <a:r>
              <a:rPr lang="en-US" sz="2000" i="1" kern="0" dirty="0"/>
              <a:t>WUR Usage Model Document</a:t>
            </a:r>
            <a:r>
              <a:rPr lang="en-US" sz="2000" kern="0" dirty="0"/>
              <a:t>, </a:t>
            </a:r>
            <a:r>
              <a:rPr lang="en-US" sz="2000" kern="0" dirty="0" smtClean="0"/>
              <a:t>Jan. 2017</a:t>
            </a:r>
          </a:p>
          <a:p>
            <a:pPr marL="0" indent="0"/>
            <a:endParaRPr lang="en-US" sz="2000" kern="0" dirty="0" smtClean="0"/>
          </a:p>
          <a:p>
            <a:pPr marL="0" indent="0"/>
            <a:r>
              <a:rPr lang="en-US" sz="2000" kern="0" dirty="0" smtClean="0"/>
              <a:t>[2] 11-17/0372r3, </a:t>
            </a:r>
            <a:r>
              <a:rPr lang="en-US" sz="2000" i="1" dirty="0" smtClean="0"/>
              <a:t>Additional usage models for WUR</a:t>
            </a:r>
            <a:r>
              <a:rPr lang="en-US" sz="2000" dirty="0" smtClean="0"/>
              <a:t> </a:t>
            </a:r>
            <a:r>
              <a:rPr lang="en-US" sz="2000" kern="0" dirty="0" smtClean="0"/>
              <a:t>, Mar. 2017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 smtClean="0"/>
              <a:t>[3] 11-17/0029r7, </a:t>
            </a:r>
            <a:r>
              <a:rPr lang="en-US" sz="2000" i="1" kern="0" dirty="0" smtClean="0"/>
              <a:t>WUR Usage Model Document</a:t>
            </a:r>
            <a:r>
              <a:rPr lang="en-US" sz="2000" kern="0" dirty="0" smtClean="0"/>
              <a:t>, Mar. 2017</a:t>
            </a:r>
          </a:p>
          <a:p>
            <a:pPr marL="0" indent="0"/>
            <a:endParaRPr lang="en-US" sz="2000" kern="0" dirty="0" smtClean="0"/>
          </a:p>
          <a:p>
            <a:pPr marL="0" indent="0"/>
            <a:r>
              <a:rPr lang="en-US" sz="2000" kern="0" dirty="0" smtClean="0"/>
              <a:t>[4] 11-17/0728r1, </a:t>
            </a:r>
            <a:r>
              <a:rPr lang="en-US" sz="2000" i="1" kern="0" dirty="0" smtClean="0"/>
              <a:t>AP Power Saving</a:t>
            </a:r>
            <a:r>
              <a:rPr lang="en-US" sz="2000" kern="0" dirty="0" smtClean="0"/>
              <a:t>, May. 2017</a:t>
            </a:r>
          </a:p>
          <a:p>
            <a:pPr marL="0" indent="0"/>
            <a:endParaRPr lang="en-US" sz="2000" kern="0" dirty="0" smtClean="0"/>
          </a:p>
          <a:p>
            <a:pPr marL="0" indent="0"/>
            <a:r>
              <a:rPr lang="en-US" sz="2000" kern="0" dirty="0" smtClean="0"/>
              <a:t>[5] Rizzo, </a:t>
            </a:r>
            <a:r>
              <a:rPr lang="en-US" sz="2000" kern="0" dirty="0" err="1" smtClean="0"/>
              <a:t>Emanuela</a:t>
            </a:r>
            <a:r>
              <a:rPr lang="en-US" sz="2000" kern="0" dirty="0" smtClean="0"/>
              <a:t>. </a:t>
            </a:r>
            <a:r>
              <a:rPr lang="en-US" sz="2000" i="1" kern="0" dirty="0" smtClean="0"/>
              <a:t>Development and performance evaluation of Wi-Fi wake-up radio</a:t>
            </a:r>
            <a:r>
              <a:rPr lang="en-US" sz="2000" kern="0" dirty="0" smtClean="0"/>
              <a:t>. MS thesis. </a:t>
            </a:r>
            <a:r>
              <a:rPr lang="en-US" sz="2000" kern="0" dirty="0" err="1" smtClean="0"/>
              <a:t>Universitat</a:t>
            </a:r>
            <a:r>
              <a:rPr lang="en-US" sz="2000" kern="0" dirty="0" smtClean="0"/>
              <a:t> </a:t>
            </a:r>
            <a:r>
              <a:rPr lang="en-US" sz="2000" kern="0" dirty="0" err="1" smtClean="0"/>
              <a:t>Politècnica</a:t>
            </a:r>
            <a:r>
              <a:rPr lang="en-US" sz="2000" kern="0" dirty="0" smtClean="0"/>
              <a:t> de </a:t>
            </a:r>
            <a:r>
              <a:rPr lang="en-US" sz="2000" kern="0" dirty="0" err="1" smtClean="0"/>
              <a:t>Catalunya</a:t>
            </a:r>
            <a:r>
              <a:rPr lang="en-US" sz="2000" kern="0" dirty="0" smtClean="0"/>
              <a:t>, 2016.</a:t>
            </a:r>
          </a:p>
          <a:p>
            <a:pPr marL="0" indent="0"/>
            <a:endParaRPr lang="en-US" sz="2000" kern="0" dirty="0" smtClean="0"/>
          </a:p>
          <a:p>
            <a:pPr marL="0" indent="0"/>
            <a:endParaRPr lang="en-US" sz="2000" kern="0" dirty="0" smtClean="0"/>
          </a:p>
          <a:p>
            <a:pPr marL="0" indent="0"/>
            <a:endParaRPr lang="en-US" sz="2000" kern="0" dirty="0"/>
          </a:p>
          <a:p>
            <a:pPr marL="0" indent="0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Would you approve a usage model document including the wake up AP model?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Yes, the wake up AP model is fine as it was already approved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Yes, only after a revision of the wake up AP usage model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No, never.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7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altLang="zh-CN" dirty="0" smtClean="0"/>
              <a:t>Eduard Garcia-Villegas (UPC)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18354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85800">
              <a:buFont typeface="Arial" panose="020B0604020202020204" pitchFamily="34" charset="0"/>
              <a:buChar char="•"/>
            </a:pPr>
            <a:r>
              <a:rPr lang="en-US" sz="2000" dirty="0" smtClean="0"/>
              <a:t>Document </a:t>
            </a:r>
            <a:r>
              <a:rPr lang="en-US" sz="2000" dirty="0">
                <a:hlinkClick r:id="rId3"/>
              </a:rPr>
              <a:t>11-17/0029r4 </a:t>
            </a:r>
            <a:r>
              <a:rPr lang="en-US" sz="2000" dirty="0" smtClean="0"/>
              <a:t>(approved </a:t>
            </a:r>
            <a:r>
              <a:rPr lang="en-US" altLang="zh-CN" sz="2000" dirty="0"/>
              <a:t>draft </a:t>
            </a:r>
            <a:r>
              <a:rPr lang="en-US" altLang="zh-CN" sz="2000" i="1" dirty="0" err="1"/>
              <a:t>TGba</a:t>
            </a:r>
            <a:r>
              <a:rPr lang="en-US" altLang="zh-CN" sz="2000" i="1" dirty="0"/>
              <a:t> Usage Models </a:t>
            </a:r>
            <a:r>
              <a:rPr lang="en-US" altLang="zh-CN" sz="2000" i="1" dirty="0" smtClean="0"/>
              <a:t>document</a:t>
            </a:r>
            <a:r>
              <a:rPr lang="en-US" altLang="zh-CN" sz="2000" dirty="0" smtClean="0"/>
              <a:t> [1]</a:t>
            </a:r>
            <a:r>
              <a:rPr lang="en-US" sz="2000" dirty="0" smtClean="0"/>
              <a:t>) lists </a:t>
            </a:r>
            <a:r>
              <a:rPr lang="en-US" sz="2000" dirty="0"/>
              <a:t>several </a:t>
            </a:r>
            <a:r>
              <a:rPr lang="en-US" sz="2000" dirty="0" smtClean="0"/>
              <a:t>multi-colored usage models</a:t>
            </a:r>
            <a:r>
              <a:rPr lang="en-US" sz="2000" dirty="0"/>
              <a:t>:</a:t>
            </a:r>
            <a:r>
              <a:rPr lang="en-US" sz="2000" dirty="0" smtClean="0"/>
              <a:t> </a:t>
            </a:r>
          </a:p>
          <a:p>
            <a:pPr marL="1143000" lvl="1" indent="-342900">
              <a:buFont typeface="+mj-lt"/>
              <a:buAutoNum type="arabicPeriod"/>
            </a:pPr>
            <a:r>
              <a:rPr lang="en-US" sz="1600" dirty="0" smtClean="0"/>
              <a:t>Smart Home</a:t>
            </a:r>
          </a:p>
          <a:p>
            <a:pPr marL="1143000" lvl="1" indent="-342900">
              <a:buFont typeface="+mj-lt"/>
              <a:buAutoNum type="arabicPeriod"/>
            </a:pPr>
            <a:r>
              <a:rPr lang="en-US" sz="1600" dirty="0" smtClean="0"/>
              <a:t>Warehouse</a:t>
            </a:r>
          </a:p>
          <a:p>
            <a:pPr marL="1143000" lvl="1" indent="-342900">
              <a:buFont typeface="+mj-lt"/>
              <a:buAutoNum type="arabicPeriod"/>
            </a:pPr>
            <a:r>
              <a:rPr lang="en-US" sz="1600" dirty="0" smtClean="0"/>
              <a:t>Outdoor Cattle Farms</a:t>
            </a:r>
          </a:p>
          <a:p>
            <a:pPr marL="1143000" lvl="1" indent="-342900">
              <a:buFont typeface="+mj-lt"/>
              <a:buAutoNum type="arabicPeriod"/>
            </a:pPr>
            <a:r>
              <a:rPr lang="en-US" altLang="zh-CN" sz="1600" kern="1200" dirty="0">
                <a:solidFill>
                  <a:schemeClr val="dk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Sensor Network Synchronized Wake Up</a:t>
            </a:r>
            <a:endParaRPr lang="en-US" sz="1600" kern="1200" dirty="0">
              <a:solidFill>
                <a:schemeClr val="dk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0" lvl="1" indent="-342900">
              <a:buFont typeface="+mj-lt"/>
              <a:buAutoNum type="arabicPeriod"/>
            </a:pPr>
            <a:r>
              <a:rPr lang="en-US" sz="1600" kern="1200" dirty="0">
                <a:solidFill>
                  <a:schemeClr val="dk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Wearable Devices Unsynchronized Wake Up</a:t>
            </a:r>
          </a:p>
          <a:p>
            <a:pPr marL="1143000" lvl="1" indent="-342900">
              <a:buFont typeface="+mj-lt"/>
              <a:buAutoNum type="arabicPeriod"/>
            </a:pPr>
            <a:r>
              <a:rPr lang="en-GB" sz="1600" kern="1200" dirty="0">
                <a:solidFill>
                  <a:schemeClr val="dk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Wearable Devices Reconnection</a:t>
            </a:r>
            <a:endParaRPr lang="en-US" sz="1600" kern="1200" dirty="0">
              <a:solidFill>
                <a:schemeClr val="dk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0" lvl="1" indent="-342900">
              <a:buFont typeface="+mj-lt"/>
              <a:buAutoNum type="arabicPeriod"/>
            </a:pPr>
            <a:r>
              <a:rPr lang="en-US" sz="1600" dirty="0"/>
              <a:t>Moving Goods Tracking Wake Up</a:t>
            </a:r>
          </a:p>
          <a:p>
            <a:pPr marL="1085850" lvl="1">
              <a:buFont typeface="Arial" panose="020B0604020202020204" pitchFamily="34" charset="0"/>
              <a:buChar char="•"/>
            </a:pP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51F4386-A5E2-41A1-B4D0-BE653C929E06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8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altLang="zh-CN" dirty="0" smtClean="0"/>
              <a:t>Eduard Garcia-Villegas (UPC)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0813" cy="4724400"/>
          </a:xfrm>
        </p:spPr>
        <p:txBody>
          <a:bodyPr/>
          <a:lstStyle/>
          <a:p>
            <a:pPr marL="685800">
              <a:buFont typeface="Arial" panose="020B0604020202020204" pitchFamily="34" charset="0"/>
              <a:buChar char="•"/>
            </a:pPr>
            <a:r>
              <a:rPr lang="en-US" sz="2000" dirty="0" smtClean="0"/>
              <a:t>Document </a:t>
            </a:r>
            <a:r>
              <a:rPr lang="en-US" sz="2000" dirty="0" smtClean="0">
                <a:hlinkClick r:id="rId3"/>
              </a:rPr>
              <a:t>11-17/0372r3 </a:t>
            </a:r>
            <a:r>
              <a:rPr lang="en-US" sz="2000" dirty="0" smtClean="0"/>
              <a:t>(</a:t>
            </a:r>
            <a:r>
              <a:rPr lang="en-US" sz="2000" i="1" dirty="0" smtClean="0"/>
              <a:t>Additional usage models for WUR</a:t>
            </a:r>
            <a:r>
              <a:rPr lang="en-US" sz="2000" dirty="0" smtClean="0"/>
              <a:t> [2]) proposed to add new usage models: </a:t>
            </a:r>
          </a:p>
          <a:p>
            <a:pPr marL="1143000" lvl="1" indent="-342900">
              <a:buFont typeface="+mj-lt"/>
              <a:buAutoNum type="arabicPeriod"/>
            </a:pPr>
            <a:r>
              <a:rPr lang="en-US" sz="1600" dirty="0" smtClean="0"/>
              <a:t>Put to Sleep packet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(decision to move to power save can come from the network)</a:t>
            </a:r>
            <a:endParaRPr lang="en-US" sz="1600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1143000" lvl="1" indent="-342900">
              <a:buFont typeface="+mj-lt"/>
              <a:buAutoNum type="arabicPeriod"/>
            </a:pPr>
            <a:r>
              <a:rPr lang="en-US" sz="1600" dirty="0" smtClean="0"/>
              <a:t>Wake-up AP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(as a STA, AP can also have a WUR)</a:t>
            </a:r>
          </a:p>
          <a:p>
            <a:pPr marL="1143000" lvl="1" indent="-342900">
              <a:buFont typeface="+mj-lt"/>
              <a:buAutoNum type="arabicPeriod"/>
            </a:pPr>
            <a:r>
              <a:rPr lang="en-US" sz="1600" dirty="0" smtClean="0"/>
              <a:t>WUP Forwarding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(send WUP through multi-hop path)</a:t>
            </a:r>
          </a:p>
          <a:p>
            <a:pPr marL="1143000" lvl="1" indent="-342900">
              <a:buFont typeface="+mj-lt"/>
              <a:buAutoNum type="arabicPeriod"/>
            </a:pPr>
            <a:r>
              <a:rPr lang="en-US" sz="1600" dirty="0" smtClean="0"/>
              <a:t>Out-of-band Signaling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(inter-AP communication)</a:t>
            </a:r>
          </a:p>
          <a:p>
            <a:pPr marL="1143000" lvl="1" indent="-342900">
              <a:buFont typeface="+mj-lt"/>
              <a:buAutoNum type="arabicPeriod"/>
            </a:pPr>
            <a:r>
              <a:rPr lang="en-US" sz="1600" dirty="0" smtClean="0"/>
              <a:t>Beyond IEEE 802.11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(from 802.11 to non-802.11 device communication)</a:t>
            </a:r>
          </a:p>
          <a:p>
            <a:pPr marL="2857500" lvl="5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sz="2000" dirty="0" smtClean="0"/>
              <a:t>Only “Wake-up AP” made it to the usage model document (</a:t>
            </a:r>
            <a:r>
              <a:rPr lang="en-US" sz="2000" dirty="0" smtClean="0">
                <a:hlinkClick r:id="rId4"/>
              </a:rPr>
              <a:t>11-17/0029r7</a:t>
            </a:r>
            <a:r>
              <a:rPr lang="en-US" sz="2000" dirty="0" smtClean="0"/>
              <a:t> [3]) through a motion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sz="1600" dirty="0" smtClean="0"/>
              <a:t>The rest were (arguably) considered out of the </a:t>
            </a:r>
            <a:r>
              <a:rPr lang="en-US" sz="1600" dirty="0" err="1" smtClean="0"/>
              <a:t>TGba’s</a:t>
            </a:r>
            <a:r>
              <a:rPr lang="en-US" sz="1600" dirty="0" smtClean="0"/>
              <a:t> PAR scope and were disregarded.</a:t>
            </a:r>
          </a:p>
          <a:p>
            <a:pPr marL="2857500" lvl="5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sz="2000" dirty="0" smtClean="0"/>
              <a:t>Usage model document [3] (including “wake-up AP” usage model) failed to be approved because of concerns regarding Wake-up AP case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51F4386-A5E2-41A1-B4D0-BE653C929E06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8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altLang="zh-CN" dirty="0" smtClean="0"/>
              <a:t>Eduard Garcia-Villegas (UPC)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14" descr="Resultat d'imatges de access poi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6415" y="5105400"/>
            <a:ext cx="1617385" cy="1617385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685801"/>
            <a:ext cx="7924800" cy="609600"/>
          </a:xfrm>
        </p:spPr>
        <p:txBody>
          <a:bodyPr/>
          <a:lstStyle/>
          <a:p>
            <a:r>
              <a:rPr lang="en-US" altLang="zh-CN" sz="2800" dirty="0" smtClean="0"/>
              <a:t>The </a:t>
            </a:r>
            <a:r>
              <a:rPr lang="en-US" altLang="zh-CN" sz="2800" dirty="0" smtClean="0">
                <a:solidFill>
                  <a:schemeClr val="accent6"/>
                </a:solidFill>
              </a:rPr>
              <a:t>proposed</a:t>
            </a:r>
            <a:r>
              <a:rPr lang="en-US" altLang="zh-CN" sz="2800" dirty="0" smtClean="0"/>
              <a:t> Wake up AP usage model</a:t>
            </a:r>
            <a:endParaRPr lang="zh-CN" altLang="en-US" sz="28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50825" y="1219200"/>
            <a:ext cx="340677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1600" b="1" u="sng" dirty="0" smtClean="0"/>
              <a:t>Environment </a:t>
            </a:r>
            <a:endParaRPr lang="en-US" altLang="en-US" sz="1600" b="1" u="sng" dirty="0"/>
          </a:p>
          <a:p>
            <a:pPr>
              <a:spcBef>
                <a:spcPct val="20000"/>
              </a:spcBef>
            </a:pPr>
            <a:r>
              <a:rPr lang="en-US" altLang="zh-CN" sz="1400" dirty="0" smtClean="0"/>
              <a:t>Domestic and small-office/home-office (SOHO) IEEE 802.11 deployments where network is in use only during office hours (or morning/evening hours in the case of domestic users).</a:t>
            </a:r>
          </a:p>
          <a:p>
            <a:pPr>
              <a:spcBef>
                <a:spcPct val="20000"/>
              </a:spcBef>
            </a:pPr>
            <a:r>
              <a:rPr lang="en-US" altLang="en-US" sz="1600" b="1" u="sng" dirty="0" smtClean="0"/>
              <a:t>Applications</a:t>
            </a:r>
          </a:p>
          <a:p>
            <a:pPr>
              <a:spcBef>
                <a:spcPct val="20000"/>
              </a:spcBef>
            </a:pPr>
            <a:r>
              <a:rPr lang="en-US" altLang="en-US" sz="1400" dirty="0" smtClean="0"/>
              <a:t>Wake-up of IEEE 802.11 APs for energy savings, reduced interference, increased security and privacy.</a:t>
            </a:r>
            <a:endParaRPr lang="en-US" altLang="en-US" sz="1400" dirty="0"/>
          </a:p>
          <a:p>
            <a:pPr>
              <a:spcBef>
                <a:spcPct val="20000"/>
              </a:spcBef>
            </a:pPr>
            <a:r>
              <a:rPr lang="en-US" altLang="en-US" sz="1600" b="1" u="sng" dirty="0" smtClean="0"/>
              <a:t>Traffic Conditions</a:t>
            </a:r>
          </a:p>
          <a:p>
            <a:pPr>
              <a:spcBef>
                <a:spcPct val="20000"/>
              </a:spcBef>
            </a:pPr>
            <a:r>
              <a:rPr lang="en-US" altLang="en-US" sz="1400" dirty="0" smtClean="0"/>
              <a:t>Interference </a:t>
            </a:r>
            <a:r>
              <a:rPr lang="en-US" altLang="en-US" sz="1400" dirty="0"/>
              <a:t>with WUP/Sleep Packet SP transmission. </a:t>
            </a:r>
          </a:p>
          <a:p>
            <a:pPr>
              <a:spcBef>
                <a:spcPct val="20000"/>
              </a:spcBef>
            </a:pPr>
            <a:r>
              <a:rPr lang="en-US" altLang="en-US" sz="1400" dirty="0" smtClean="0"/>
              <a:t>Interference with neighboring legacy 802.11 transmissions in dense environments.</a:t>
            </a:r>
          </a:p>
          <a:p>
            <a:pPr>
              <a:spcBef>
                <a:spcPct val="20000"/>
              </a:spcBef>
            </a:pPr>
            <a:endParaRPr lang="en-US" altLang="en-US" sz="1600" b="1" u="sng" dirty="0"/>
          </a:p>
          <a:p>
            <a:endParaRPr lang="en-US" altLang="en-US" sz="1400" dirty="0"/>
          </a:p>
          <a:p>
            <a:endParaRPr lang="en-US" altLang="en-US" sz="1400" dirty="0"/>
          </a:p>
          <a:p>
            <a:pPr>
              <a:spcBef>
                <a:spcPct val="20000"/>
              </a:spcBef>
            </a:pPr>
            <a:endParaRPr lang="en-US" altLang="en-US" sz="1400" dirty="0"/>
          </a:p>
          <a:p>
            <a:pPr>
              <a:spcBef>
                <a:spcPct val="20000"/>
              </a:spcBef>
            </a:pPr>
            <a:endParaRPr lang="en-US" sz="1400" dirty="0" smtClean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657600" y="1219200"/>
            <a:ext cx="50292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1600" b="1" u="sng" dirty="0" smtClean="0"/>
              <a:t>Use </a:t>
            </a:r>
            <a:r>
              <a:rPr lang="en-US" altLang="en-US" sz="1600" b="1" u="sng" dirty="0"/>
              <a:t>case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en-US" sz="1400" dirty="0" smtClean="0"/>
              <a:t>1.After TBD time of inactivity (or after </a:t>
            </a:r>
            <a:r>
              <a:rPr lang="en-US" altLang="en-US" sz="1400" b="1" i="1" dirty="0" smtClean="0"/>
              <a:t>Sleep Packet</a:t>
            </a:r>
            <a:r>
              <a:rPr lang="en-US" altLang="en-US" sz="1400" dirty="0" smtClean="0"/>
              <a:t>) , AP1 is put to sleep in order to save energy, to reduce interference with </a:t>
            </a:r>
            <a:r>
              <a:rPr lang="en-US" altLang="en-US" sz="1400" dirty="0"/>
              <a:t>neighboring WLANs (no beacons, no probe responses, etc.) and </a:t>
            </a:r>
            <a:r>
              <a:rPr lang="en-US" altLang="en-US" sz="1400" dirty="0" smtClean="0"/>
              <a:t>to improve security (turning off Wi-Fi reduces the chances of an intruder to access the network).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en-US" sz="1400" dirty="0" smtClean="0"/>
              <a:t>2.When user of STA1 requires network services, STA1 sends WUP to AP1.WUP </a:t>
            </a:r>
            <a:r>
              <a:rPr lang="en-US" altLang="en-US" sz="1400" dirty="0"/>
              <a:t>may include initial configuration parameters (e.g. channel, bandwidth, power level, etc.) for the AP or AP discovery-related </a:t>
            </a:r>
            <a:r>
              <a:rPr lang="en-US" altLang="en-US" sz="1400" dirty="0" smtClean="0"/>
              <a:t>information.</a:t>
            </a:r>
            <a:endParaRPr lang="en-US" altLang="en-US" sz="1400" dirty="0"/>
          </a:p>
          <a:p>
            <a:pPr marL="342900" indent="-342900">
              <a:spcBef>
                <a:spcPct val="20000"/>
              </a:spcBef>
            </a:pPr>
            <a:r>
              <a:rPr lang="en-US" altLang="en-US" sz="1400" dirty="0" smtClean="0"/>
              <a:t>3.Once AP1 is up, regular IEEE </a:t>
            </a:r>
            <a:r>
              <a:rPr lang="en-US" altLang="en-US" sz="1400" dirty="0"/>
              <a:t>802.11 is established between </a:t>
            </a:r>
            <a:r>
              <a:rPr lang="en-US" altLang="en-US" sz="1400" dirty="0" smtClean="0"/>
              <a:t>AP1 and STA1 (and other STAs).</a:t>
            </a:r>
          </a:p>
          <a:p>
            <a:pPr>
              <a:spcBef>
                <a:spcPct val="20000"/>
              </a:spcBef>
            </a:pPr>
            <a:r>
              <a:rPr lang="en-US" sz="1600" b="1" u="sng" dirty="0" smtClean="0"/>
              <a:t>Requirements</a:t>
            </a:r>
          </a:p>
          <a:p>
            <a:pPr marL="342900" lvl="1" indent="-342900">
              <a:spcBef>
                <a:spcPct val="20000"/>
              </a:spcBef>
              <a:buFont typeface="Times New Roman" pitchFamily="16" charset="0"/>
              <a:buChar char="•"/>
            </a:pPr>
            <a:r>
              <a:rPr lang="en-US" sz="1400" dirty="0" smtClean="0"/>
              <a:t>The WUP transmission should enable coexistence with legacy </a:t>
            </a:r>
            <a:r>
              <a:rPr lang="en-US" sz="1400" dirty="0"/>
              <a:t>IEEE 802.11 devices operating in the same band.</a:t>
            </a:r>
            <a:endParaRPr lang="en-US" altLang="zh-CN" sz="1400" dirty="0"/>
          </a:p>
          <a:p>
            <a:pPr marL="342900" lvl="1" indent="-342900">
              <a:spcBef>
                <a:spcPct val="20000"/>
              </a:spcBef>
              <a:buFont typeface="Times New Roman" pitchFamily="16" charset="0"/>
              <a:buChar char="•"/>
            </a:pPr>
            <a:r>
              <a:rPr lang="en-US" altLang="zh-CN" sz="1400" dirty="0"/>
              <a:t>WUR-enabled AP has unique identifier</a:t>
            </a:r>
          </a:p>
          <a:p>
            <a:pPr marL="342900" lvl="1" indent="-342900">
              <a:spcBef>
                <a:spcPct val="20000"/>
              </a:spcBef>
              <a:buFont typeface="Times New Roman" pitchFamily="16" charset="0"/>
              <a:buChar char="•"/>
            </a:pPr>
            <a:r>
              <a:rPr lang="en-US" altLang="en-US" sz="1400" dirty="0"/>
              <a:t>Optionally, WUP carries control information (e.g. initial </a:t>
            </a:r>
            <a:r>
              <a:rPr lang="en-US" altLang="en-US" sz="1400" dirty="0" err="1"/>
              <a:t>config</a:t>
            </a:r>
            <a:r>
              <a:rPr lang="en-US" altLang="en-US" sz="1400" dirty="0"/>
              <a:t>. parameters).</a:t>
            </a:r>
          </a:p>
          <a:p>
            <a:pPr>
              <a:spcBef>
                <a:spcPct val="20000"/>
              </a:spcBef>
            </a:pPr>
            <a:endParaRPr lang="en-US" sz="1600" b="1" u="sng" dirty="0"/>
          </a:p>
          <a:p>
            <a:pPr>
              <a:spcBef>
                <a:spcPct val="20000"/>
              </a:spcBef>
            </a:pPr>
            <a:endParaRPr lang="en-US" altLang="en-US" sz="1400" dirty="0"/>
          </a:p>
        </p:txBody>
      </p:sp>
      <p:sp>
        <p:nvSpPr>
          <p:cNvPr id="17" name="63 Llamada de nube"/>
          <p:cNvSpPr/>
          <p:nvPr/>
        </p:nvSpPr>
        <p:spPr bwMode="auto">
          <a:xfrm>
            <a:off x="7580313" y="5457761"/>
            <a:ext cx="914400" cy="612648"/>
          </a:xfrm>
          <a:prstGeom prst="cloudCallout">
            <a:avLst>
              <a:gd name="adj1" fmla="val -63347"/>
              <a:gd name="adj2" fmla="val 24040"/>
            </a:avLst>
          </a:prstGeom>
          <a:noFill/>
          <a:ln w="158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</a:rPr>
              <a:t>zZzZz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charset="0"/>
            </a:endParaRPr>
          </a:p>
        </p:txBody>
      </p:sp>
      <p:cxnSp>
        <p:nvCxnSpPr>
          <p:cNvPr id="18" name="65 Conector recto de flecha"/>
          <p:cNvCxnSpPr>
            <a:endCxn id="21" idx="1"/>
          </p:cNvCxnSpPr>
          <p:nvPr/>
        </p:nvCxnSpPr>
        <p:spPr bwMode="auto">
          <a:xfrm>
            <a:off x="1954213" y="5715000"/>
            <a:ext cx="3576461" cy="38100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9" name="66 Explosión 1"/>
          <p:cNvSpPr/>
          <p:nvPr/>
        </p:nvSpPr>
        <p:spPr bwMode="auto">
          <a:xfrm rot="782374">
            <a:off x="2611205" y="5396590"/>
            <a:ext cx="1368152" cy="986408"/>
          </a:xfrm>
          <a:prstGeom prst="irregularSeal1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Wake up!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533" t="21718" r="27941" b="18558"/>
          <a:stretch>
            <a:fillRect/>
          </a:stretch>
        </p:blipFill>
        <p:spPr bwMode="auto">
          <a:xfrm>
            <a:off x="5530674" y="5843972"/>
            <a:ext cx="641526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67 Grupo"/>
          <p:cNvGrpSpPr/>
          <p:nvPr/>
        </p:nvGrpSpPr>
        <p:grpSpPr>
          <a:xfrm>
            <a:off x="6464828" y="5912608"/>
            <a:ext cx="649545" cy="280154"/>
            <a:chOff x="4499992" y="3868927"/>
            <a:chExt cx="649545" cy="280154"/>
          </a:xfrm>
        </p:grpSpPr>
        <p:pic>
          <p:nvPicPr>
            <p:cNvPr id="23" name="Picture 16" descr="Resultat d'imatges de eyes sleeping"/>
            <p:cNvPicPr>
              <a:picLocks noChangeAspect="1" noChangeArrowheads="1"/>
            </p:cNvPicPr>
            <p:nvPr/>
          </p:nvPicPr>
          <p:blipFill>
            <a:blip r:embed="rId5" cstate="print"/>
            <a:srcRect l="4430" t="35437" r="5501" b="37985"/>
            <a:stretch>
              <a:fillRect/>
            </a:stretch>
          </p:blipFill>
          <p:spPr bwMode="auto">
            <a:xfrm rot="909376">
              <a:off x="4513466" y="3868927"/>
              <a:ext cx="636071" cy="187693"/>
            </a:xfrm>
            <a:prstGeom prst="rect">
              <a:avLst/>
            </a:prstGeom>
            <a:noFill/>
          </p:spPr>
        </p:pic>
        <p:sp>
          <p:nvSpPr>
            <p:cNvPr id="24" name="69 Arco"/>
            <p:cNvSpPr/>
            <p:nvPr/>
          </p:nvSpPr>
          <p:spPr bwMode="auto">
            <a:xfrm rot="11619740">
              <a:off x="4499992" y="3933057"/>
              <a:ext cx="360040" cy="216024"/>
            </a:xfrm>
            <a:prstGeom prst="arc">
              <a:avLst>
                <a:gd name="adj1" fmla="val 11534345"/>
                <a:gd name="adj2" fmla="val 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29" r="84237" b="34847"/>
          <a:stretch>
            <a:fillRect/>
          </a:stretch>
        </p:blipFill>
        <p:spPr bwMode="auto">
          <a:xfrm>
            <a:off x="1194275" y="5172989"/>
            <a:ext cx="602249" cy="946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4</a:t>
            </a:r>
            <a:endParaRPr lang="en-GB" dirty="0"/>
          </a:p>
        </p:txBody>
      </p:sp>
      <p:sp>
        <p:nvSpPr>
          <p:cNvPr id="27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altLang="zh-CN" dirty="0" smtClean="0"/>
              <a:t>Eduard Garcia-Villegas (UPC)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92155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14" descr="Resultat d'imatges de access poi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6415" y="5105400"/>
            <a:ext cx="1617385" cy="1617385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685801"/>
            <a:ext cx="7924800" cy="609600"/>
          </a:xfrm>
        </p:spPr>
        <p:txBody>
          <a:bodyPr/>
          <a:lstStyle/>
          <a:p>
            <a:r>
              <a:rPr lang="en-US" altLang="zh-CN" sz="2800" dirty="0" smtClean="0"/>
              <a:t>The </a:t>
            </a:r>
            <a:r>
              <a:rPr lang="en-US" altLang="zh-CN" sz="2800" dirty="0" smtClean="0">
                <a:solidFill>
                  <a:schemeClr val="accent6"/>
                </a:solidFill>
              </a:rPr>
              <a:t>approved</a:t>
            </a:r>
            <a:r>
              <a:rPr lang="en-US" altLang="zh-CN" sz="2800" dirty="0" smtClean="0"/>
              <a:t> Wake up AP usage model</a:t>
            </a:r>
            <a:endParaRPr lang="zh-CN" altLang="en-US" sz="28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50825" y="1219200"/>
            <a:ext cx="340677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1600" b="1" u="sng" dirty="0" smtClean="0"/>
              <a:t>Environment </a:t>
            </a:r>
            <a:endParaRPr lang="en-US" altLang="en-US" sz="1600" b="1" u="sng" dirty="0"/>
          </a:p>
          <a:p>
            <a:pPr>
              <a:spcBef>
                <a:spcPct val="20000"/>
              </a:spcBef>
            </a:pPr>
            <a:r>
              <a:rPr lang="en-US" altLang="zh-CN" sz="1400" dirty="0" smtClean="0"/>
              <a:t>Domestic and small-office/home-office (SOHO) IEEE 802.11 deployments where network is in use only during office hours (or morning/evening hours in the case of domestic users).</a:t>
            </a:r>
          </a:p>
          <a:p>
            <a:pPr>
              <a:spcBef>
                <a:spcPct val="20000"/>
              </a:spcBef>
            </a:pPr>
            <a:r>
              <a:rPr lang="en-US" altLang="en-US" sz="1600" b="1" u="sng" dirty="0" smtClean="0"/>
              <a:t>Applications</a:t>
            </a:r>
          </a:p>
          <a:p>
            <a:pPr>
              <a:spcBef>
                <a:spcPct val="20000"/>
              </a:spcBef>
            </a:pPr>
            <a:r>
              <a:rPr lang="en-US" altLang="en-US" sz="1400" dirty="0" smtClean="0"/>
              <a:t>Wake-up of IEEE 802.11 APs for energy savings, reduced interference, increased security and privacy.</a:t>
            </a:r>
            <a:endParaRPr lang="en-US" altLang="en-US" sz="1400" dirty="0"/>
          </a:p>
          <a:p>
            <a:pPr>
              <a:spcBef>
                <a:spcPct val="20000"/>
              </a:spcBef>
            </a:pPr>
            <a:r>
              <a:rPr lang="en-US" altLang="en-US" sz="1600" b="1" u="sng" dirty="0" smtClean="0"/>
              <a:t>Traffic Conditions</a:t>
            </a:r>
          </a:p>
          <a:p>
            <a:pPr>
              <a:spcBef>
                <a:spcPct val="20000"/>
              </a:spcBef>
            </a:pPr>
            <a:r>
              <a:rPr lang="en-US" altLang="en-US" sz="1400" dirty="0" smtClean="0"/>
              <a:t>Interference with </a:t>
            </a:r>
            <a:r>
              <a:rPr lang="en-US" altLang="en-US" sz="1400" dirty="0" smtClean="0">
                <a:solidFill>
                  <a:srgbClr val="FF0000"/>
                </a:solidFill>
              </a:rPr>
              <a:t>WUP</a:t>
            </a:r>
            <a:r>
              <a:rPr lang="en-US" altLang="en-US" sz="1400" strike="sngStrike" dirty="0" smtClean="0">
                <a:solidFill>
                  <a:srgbClr val="FF0000"/>
                </a:solidFill>
              </a:rPr>
              <a:t>/Sleep Packet SP</a:t>
            </a:r>
            <a:r>
              <a:rPr lang="en-US" altLang="en-US" sz="1400" strike="sngStrike" dirty="0" smtClean="0"/>
              <a:t> </a:t>
            </a:r>
            <a:r>
              <a:rPr lang="en-US" altLang="en-US" sz="1400" dirty="0" smtClean="0"/>
              <a:t>transmission. </a:t>
            </a:r>
          </a:p>
          <a:p>
            <a:pPr>
              <a:spcBef>
                <a:spcPct val="20000"/>
              </a:spcBef>
            </a:pPr>
            <a:r>
              <a:rPr lang="en-US" altLang="en-US" sz="1400" dirty="0" smtClean="0"/>
              <a:t>Interference with neighboring legacy 802.11 transmissions in dense environments.</a:t>
            </a:r>
          </a:p>
          <a:p>
            <a:pPr>
              <a:spcBef>
                <a:spcPct val="20000"/>
              </a:spcBef>
            </a:pPr>
            <a:endParaRPr lang="en-US" altLang="en-US" sz="1600" b="1" u="sng" dirty="0"/>
          </a:p>
          <a:p>
            <a:endParaRPr lang="en-US" altLang="en-US" sz="1400" dirty="0"/>
          </a:p>
          <a:p>
            <a:endParaRPr lang="en-US" altLang="en-US" sz="1400" dirty="0"/>
          </a:p>
          <a:p>
            <a:pPr>
              <a:spcBef>
                <a:spcPct val="20000"/>
              </a:spcBef>
            </a:pPr>
            <a:endParaRPr lang="en-US" altLang="en-US" sz="1400" dirty="0"/>
          </a:p>
          <a:p>
            <a:pPr>
              <a:spcBef>
                <a:spcPct val="20000"/>
              </a:spcBef>
            </a:pPr>
            <a:endParaRPr lang="en-US" sz="1400" dirty="0" smtClean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657600" y="1219200"/>
            <a:ext cx="50292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1600" b="1" u="sng" dirty="0" smtClean="0"/>
              <a:t>Use </a:t>
            </a:r>
            <a:r>
              <a:rPr lang="en-US" altLang="en-US" sz="1600" b="1" u="sng" dirty="0"/>
              <a:t>case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en-US" sz="1400" dirty="0" smtClean="0">
                <a:solidFill>
                  <a:srgbClr val="FF0000"/>
                </a:solidFill>
              </a:rPr>
              <a:t>1.</a:t>
            </a:r>
            <a:r>
              <a:rPr lang="en-US" altLang="en-US" sz="1400" strike="sngStrike" dirty="0" smtClean="0">
                <a:solidFill>
                  <a:srgbClr val="FF0000"/>
                </a:solidFill>
              </a:rPr>
              <a:t>After TBD time of inactivity (or after </a:t>
            </a:r>
            <a:r>
              <a:rPr lang="en-US" altLang="en-US" sz="1400" b="1" i="1" strike="sngStrike" dirty="0" smtClean="0">
                <a:solidFill>
                  <a:srgbClr val="FF0000"/>
                </a:solidFill>
              </a:rPr>
              <a:t>Sleep Packet</a:t>
            </a:r>
            <a:r>
              <a:rPr lang="en-US" altLang="en-US" sz="1400" strike="sngStrike" dirty="0" smtClean="0">
                <a:solidFill>
                  <a:srgbClr val="FF0000"/>
                </a:solidFill>
              </a:rPr>
              <a:t>) </a:t>
            </a:r>
            <a:r>
              <a:rPr lang="en-US" altLang="en-US" sz="1400" dirty="0" smtClean="0">
                <a:solidFill>
                  <a:srgbClr val="FF0000"/>
                </a:solidFill>
              </a:rPr>
              <a:t>, </a:t>
            </a:r>
            <a:r>
              <a:rPr lang="en-US" altLang="en-US" sz="1400" dirty="0" smtClean="0"/>
              <a:t>AP1</a:t>
            </a:r>
            <a:r>
              <a:rPr lang="en-US" altLang="en-US" sz="1400" strike="sngStrike" dirty="0" smtClean="0">
                <a:solidFill>
                  <a:srgbClr val="FF0000"/>
                </a:solidFill>
              </a:rPr>
              <a:t> is put to </a:t>
            </a:r>
            <a:r>
              <a:rPr lang="en-US" altLang="en-US" sz="1400" dirty="0" smtClean="0">
                <a:solidFill>
                  <a:srgbClr val="FF0000"/>
                </a:solidFill>
              </a:rPr>
              <a:t>remains in </a:t>
            </a:r>
            <a:r>
              <a:rPr lang="en-US" altLang="en-US" sz="1400" dirty="0" smtClean="0"/>
              <a:t>sleep in order to save energy, to reduce interference with neighboring WLANs (no beacons, no probe responses, etc.) </a:t>
            </a:r>
            <a:r>
              <a:rPr lang="en-US" altLang="en-US" sz="1400" strike="sngStrike" dirty="0" err="1" smtClean="0">
                <a:solidFill>
                  <a:srgbClr val="FF0000"/>
                </a:solidFill>
              </a:rPr>
              <a:t>and</a:t>
            </a:r>
            <a:r>
              <a:rPr lang="en-US" altLang="en-US" sz="1400" dirty="0" err="1" smtClean="0">
                <a:solidFill>
                  <a:srgbClr val="FF0000"/>
                </a:solidFill>
              </a:rPr>
              <a:t>or</a:t>
            </a:r>
            <a:r>
              <a:rPr lang="en-US" altLang="en-US" sz="1400" dirty="0" smtClean="0"/>
              <a:t> to improve security (turning off Wi-Fi reduces the chances of an intruder to access the network).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en-US" sz="1400" dirty="0" smtClean="0"/>
              <a:t>2.When user of STA1 requires network services, STA1 sends WUP to AP1.</a:t>
            </a:r>
            <a:r>
              <a:rPr lang="en-US" altLang="en-US" sz="1400" strike="sngStrike" dirty="0" smtClean="0">
                <a:solidFill>
                  <a:srgbClr val="FF0000"/>
                </a:solidFill>
              </a:rPr>
              <a:t>WUP may include initial configuration parameters (e.g. channel, bandwidth, power level, etc.) for the AP or AP discovery-related information..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en-US" sz="1400" dirty="0" smtClean="0"/>
              <a:t>3.Once AP1 is up, regular IEEE 802.11 </a:t>
            </a:r>
            <a:r>
              <a:rPr lang="en-US" altLang="en-US" sz="1400" dirty="0" smtClean="0">
                <a:solidFill>
                  <a:srgbClr val="FF0000"/>
                </a:solidFill>
              </a:rPr>
              <a:t>transmission </a:t>
            </a:r>
            <a:r>
              <a:rPr lang="en-US" altLang="en-US" sz="1400" dirty="0" smtClean="0"/>
              <a:t>is </a:t>
            </a:r>
            <a:r>
              <a:rPr lang="en-US" altLang="en-US" sz="1400" strike="sngStrike" dirty="0" smtClean="0">
                <a:solidFill>
                  <a:srgbClr val="FF0000"/>
                </a:solidFill>
              </a:rPr>
              <a:t>established</a:t>
            </a:r>
            <a:r>
              <a:rPr lang="en-US" altLang="en-US" sz="1400" dirty="0" smtClean="0">
                <a:solidFill>
                  <a:srgbClr val="FF0000"/>
                </a:solidFill>
              </a:rPr>
              <a:t> used</a:t>
            </a:r>
            <a:r>
              <a:rPr lang="en-US" altLang="en-US" sz="1400" strike="sngStrike" dirty="0" smtClean="0">
                <a:solidFill>
                  <a:srgbClr val="FF0000"/>
                </a:solidFill>
              </a:rPr>
              <a:t> </a:t>
            </a:r>
            <a:r>
              <a:rPr lang="en-US" altLang="en-US" sz="1400" dirty="0" smtClean="0"/>
              <a:t>between AP1 and STA1 (and other STAs).</a:t>
            </a:r>
          </a:p>
          <a:p>
            <a:pPr>
              <a:spcBef>
                <a:spcPct val="20000"/>
              </a:spcBef>
            </a:pPr>
            <a:r>
              <a:rPr lang="en-US" sz="1600" b="1" u="sng" dirty="0" smtClean="0"/>
              <a:t>Requirements</a:t>
            </a:r>
          </a:p>
          <a:p>
            <a:pPr marL="285750" lv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1400" dirty="0" smtClean="0"/>
              <a:t>The WUP transmission should enable coexistence with legacy IEEE 802.11 devices operating in the same band.</a:t>
            </a:r>
            <a:endParaRPr lang="en-US" altLang="zh-CN" sz="1400" dirty="0" smtClean="0"/>
          </a:p>
          <a:p>
            <a:pPr marL="285750" lv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400" strike="sngStrike" dirty="0" smtClean="0">
                <a:solidFill>
                  <a:srgbClr val="FF0000"/>
                </a:solidFill>
              </a:rPr>
              <a:t>WUR-enabled AP </a:t>
            </a:r>
            <a:r>
              <a:rPr lang="en-US" altLang="zh-CN" sz="1400" dirty="0" smtClean="0">
                <a:solidFill>
                  <a:srgbClr val="FF0000"/>
                </a:solidFill>
              </a:rPr>
              <a:t> WUR device </a:t>
            </a:r>
            <a:r>
              <a:rPr lang="en-US" altLang="zh-CN" sz="1400" dirty="0" smtClean="0"/>
              <a:t>has unique identifier</a:t>
            </a:r>
          </a:p>
          <a:p>
            <a:pPr marL="285750" lv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1400" dirty="0" smtClean="0"/>
              <a:t>Optionally, WUP carries control information </a:t>
            </a:r>
            <a:r>
              <a:rPr lang="en-US" altLang="en-US" sz="1400" strike="sngStrike" dirty="0" smtClean="0">
                <a:solidFill>
                  <a:srgbClr val="FF0000"/>
                </a:solidFill>
              </a:rPr>
              <a:t>(e.g. initial </a:t>
            </a:r>
            <a:r>
              <a:rPr lang="en-US" altLang="en-US" sz="1400" strike="sngStrike" dirty="0" err="1" smtClean="0">
                <a:solidFill>
                  <a:srgbClr val="FF0000"/>
                </a:solidFill>
              </a:rPr>
              <a:t>config</a:t>
            </a:r>
            <a:r>
              <a:rPr lang="en-US" altLang="en-US" sz="1400" strike="sngStrike" dirty="0" smtClean="0">
                <a:solidFill>
                  <a:srgbClr val="FF0000"/>
                </a:solidFill>
              </a:rPr>
              <a:t>. parameters).</a:t>
            </a:r>
          </a:p>
          <a:p>
            <a:pPr>
              <a:spcBef>
                <a:spcPct val="20000"/>
              </a:spcBef>
            </a:pPr>
            <a:endParaRPr lang="en-US" sz="1600" b="1" u="sng" dirty="0"/>
          </a:p>
          <a:p>
            <a:pPr>
              <a:spcBef>
                <a:spcPct val="20000"/>
              </a:spcBef>
            </a:pPr>
            <a:endParaRPr lang="en-US" altLang="en-US" sz="1400" dirty="0"/>
          </a:p>
        </p:txBody>
      </p:sp>
      <p:sp>
        <p:nvSpPr>
          <p:cNvPr id="17" name="63 Llamada de nube"/>
          <p:cNvSpPr/>
          <p:nvPr/>
        </p:nvSpPr>
        <p:spPr bwMode="auto">
          <a:xfrm>
            <a:off x="7580313" y="5457761"/>
            <a:ext cx="914400" cy="612648"/>
          </a:xfrm>
          <a:prstGeom prst="cloudCallout">
            <a:avLst>
              <a:gd name="adj1" fmla="val -63347"/>
              <a:gd name="adj2" fmla="val 24040"/>
            </a:avLst>
          </a:prstGeom>
          <a:noFill/>
          <a:ln w="158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</a:rPr>
              <a:t>zZzZz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charset="0"/>
            </a:endParaRPr>
          </a:p>
        </p:txBody>
      </p:sp>
      <p:cxnSp>
        <p:nvCxnSpPr>
          <p:cNvPr id="18" name="65 Conector recto de flecha"/>
          <p:cNvCxnSpPr>
            <a:endCxn id="21" idx="1"/>
          </p:cNvCxnSpPr>
          <p:nvPr/>
        </p:nvCxnSpPr>
        <p:spPr bwMode="auto">
          <a:xfrm>
            <a:off x="1954213" y="5715000"/>
            <a:ext cx="3576461" cy="38100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9" name="66 Explosión 1"/>
          <p:cNvSpPr/>
          <p:nvPr/>
        </p:nvSpPr>
        <p:spPr bwMode="auto">
          <a:xfrm rot="782374">
            <a:off x="2611205" y="5396590"/>
            <a:ext cx="1368152" cy="986408"/>
          </a:xfrm>
          <a:prstGeom prst="irregularSeal1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Wake up!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533" t="21718" r="27941" b="18558"/>
          <a:stretch>
            <a:fillRect/>
          </a:stretch>
        </p:blipFill>
        <p:spPr bwMode="auto">
          <a:xfrm>
            <a:off x="5530674" y="5843972"/>
            <a:ext cx="641526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67 Grupo"/>
          <p:cNvGrpSpPr/>
          <p:nvPr/>
        </p:nvGrpSpPr>
        <p:grpSpPr>
          <a:xfrm>
            <a:off x="6464828" y="5912608"/>
            <a:ext cx="649545" cy="280154"/>
            <a:chOff x="4499992" y="3868927"/>
            <a:chExt cx="649545" cy="280154"/>
          </a:xfrm>
        </p:grpSpPr>
        <p:pic>
          <p:nvPicPr>
            <p:cNvPr id="23" name="Picture 16" descr="Resultat d'imatges de eyes sleeping"/>
            <p:cNvPicPr>
              <a:picLocks noChangeAspect="1" noChangeArrowheads="1"/>
            </p:cNvPicPr>
            <p:nvPr/>
          </p:nvPicPr>
          <p:blipFill>
            <a:blip r:embed="rId5" cstate="print"/>
            <a:srcRect l="4430" t="35437" r="5501" b="37985"/>
            <a:stretch>
              <a:fillRect/>
            </a:stretch>
          </p:blipFill>
          <p:spPr bwMode="auto">
            <a:xfrm rot="909376">
              <a:off x="4513466" y="3868927"/>
              <a:ext cx="636071" cy="187693"/>
            </a:xfrm>
            <a:prstGeom prst="rect">
              <a:avLst/>
            </a:prstGeom>
            <a:noFill/>
          </p:spPr>
        </p:pic>
        <p:sp>
          <p:nvSpPr>
            <p:cNvPr id="24" name="69 Arco"/>
            <p:cNvSpPr/>
            <p:nvPr/>
          </p:nvSpPr>
          <p:spPr bwMode="auto">
            <a:xfrm rot="11619740">
              <a:off x="4499992" y="3933057"/>
              <a:ext cx="360040" cy="216024"/>
            </a:xfrm>
            <a:prstGeom prst="arc">
              <a:avLst>
                <a:gd name="adj1" fmla="val 11534345"/>
                <a:gd name="adj2" fmla="val 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29" r="84237" b="34847"/>
          <a:stretch>
            <a:fillRect/>
          </a:stretch>
        </p:blipFill>
        <p:spPr bwMode="auto">
          <a:xfrm>
            <a:off x="1194275" y="5172989"/>
            <a:ext cx="602249" cy="946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5</a:t>
            </a:r>
            <a:endParaRPr lang="en-GB" dirty="0"/>
          </a:p>
        </p:txBody>
      </p:sp>
      <p:sp>
        <p:nvSpPr>
          <p:cNvPr id="27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altLang="zh-CN" dirty="0" smtClean="0"/>
              <a:t>Eduard Garcia-Villegas (UPC)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80790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the Wake-up AP usage model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Eduard Garcia-Villegas (UPC)</a:t>
            </a:r>
            <a:endParaRPr lang="en-GB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762000" y="1828800"/>
            <a:ext cx="7770813" cy="4341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68580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1" kern="0" dirty="0" smtClean="0">
                <a:solidFill>
                  <a:srgbClr val="000000"/>
                </a:solidFill>
                <a:latin typeface="+mn-lt"/>
                <a:ea typeface="+mn-ea"/>
              </a:rPr>
              <a:t>Does it make sense for an AP to save power?</a:t>
            </a:r>
          </a:p>
          <a:p>
            <a:pPr marL="1428750" lvl="1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0" lang="en-US" sz="1800" i="0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Many applications use mobile APs (cell phones, ad-hoc devices mounted on low power battery-driven equipment)</a:t>
            </a:r>
          </a:p>
          <a:p>
            <a:pPr marL="1828800" lvl="2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700" kern="0" dirty="0" smtClean="0">
                <a:solidFill>
                  <a:srgbClr val="000000"/>
                </a:solidFill>
                <a:latin typeface="+mn-lt"/>
                <a:ea typeface="+mn-ea"/>
              </a:rPr>
              <a:t>c.f. usage model 3 (cattle farm), models 5,6 (wearable devices).</a:t>
            </a:r>
            <a:endParaRPr kumimoji="0" lang="en-US" sz="1700" i="0" u="none" strike="noStrike" kern="0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1428750" lvl="1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800" kern="0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1428750" lvl="1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kumimoji="0" lang="en-US" sz="1800" i="0" u="none" strike="noStrike" kern="0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1428750" lvl="1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800" kern="0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1428750" lvl="1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kumimoji="0" lang="en-US" sz="1800" i="0" u="none" strike="noStrike" kern="0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1428750" lvl="1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800" kern="0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1428750" lvl="1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kumimoji="0" lang="en-US" sz="1800" i="0" u="none" strike="noStrike" kern="0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1428750" lvl="1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800" kern="0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1428750" lvl="1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0" lang="en-US" sz="1800" i="0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Simulations in [</a:t>
            </a:r>
            <a:r>
              <a:rPr lang="en-US" sz="1800" kern="0" dirty="0" smtClean="0">
                <a:solidFill>
                  <a:srgbClr val="000000"/>
                </a:solidFill>
                <a:latin typeface="+mn-lt"/>
                <a:ea typeface="+mn-ea"/>
              </a:rPr>
              <a:t>4] show that power consumption could be as low as 1.2% of that of an AP with no power save mode</a:t>
            </a:r>
            <a:endParaRPr kumimoji="0" lang="en-US" sz="1800" i="0" u="none" strike="noStrike" kern="0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grpSp>
        <p:nvGrpSpPr>
          <p:cNvPr id="23" name="22 Grupo"/>
          <p:cNvGrpSpPr/>
          <p:nvPr/>
        </p:nvGrpSpPr>
        <p:grpSpPr>
          <a:xfrm>
            <a:off x="4572000" y="3425736"/>
            <a:ext cx="2315308" cy="1908264"/>
            <a:chOff x="685800" y="2501900"/>
            <a:chExt cx="2315308" cy="1908264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t="24000" r="28000" b="24000"/>
            <a:stretch>
              <a:fillRect/>
            </a:stretch>
          </p:blipFill>
          <p:spPr bwMode="auto">
            <a:xfrm>
              <a:off x="762000" y="2501900"/>
              <a:ext cx="2239108" cy="1617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10 CuadroTexto"/>
            <p:cNvSpPr txBox="1"/>
            <p:nvPr/>
          </p:nvSpPr>
          <p:spPr>
            <a:xfrm>
              <a:off x="685800" y="3810000"/>
              <a:ext cx="182880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AP2</a:t>
              </a:r>
              <a:r>
                <a:rPr lang="en-US" sz="1050" b="1" dirty="0" smtClean="0">
                  <a:solidFill>
                    <a:schemeClr val="tx1"/>
                  </a:solidFill>
                </a:rPr>
                <a:t>:</a:t>
              </a:r>
            </a:p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Battery-driven SBC (</a:t>
              </a:r>
              <a:r>
                <a:rPr lang="en-US" sz="1050" b="1" dirty="0" err="1" smtClean="0">
                  <a:solidFill>
                    <a:schemeClr val="tx1"/>
                  </a:solidFill>
                </a:rPr>
                <a:t>e.g</a:t>
              </a:r>
              <a:r>
                <a:rPr lang="en-US" sz="1050" b="1" dirty="0" smtClean="0">
                  <a:solidFill>
                    <a:schemeClr val="tx1"/>
                  </a:solidFill>
                </a:rPr>
                <a:t> an </a:t>
              </a:r>
              <a:r>
                <a:rPr lang="en-US" sz="1050" b="1" dirty="0" err="1" smtClean="0">
                  <a:solidFill>
                    <a:schemeClr val="tx1"/>
                  </a:solidFill>
                </a:rPr>
                <a:t>RPi</a:t>
              </a:r>
              <a:r>
                <a:rPr lang="en-US" sz="1050" b="1" dirty="0" smtClean="0">
                  <a:solidFill>
                    <a:schemeClr val="tx1"/>
                  </a:solidFill>
                </a:rPr>
                <a:t>) with IEEE 802.11 NIC</a:t>
              </a:r>
              <a:endParaRPr lang="en-US" sz="105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2" name="21 Grupo"/>
          <p:cNvGrpSpPr/>
          <p:nvPr/>
        </p:nvGrpSpPr>
        <p:grpSpPr>
          <a:xfrm>
            <a:off x="381000" y="3425736"/>
            <a:ext cx="3962400" cy="1836717"/>
            <a:chOff x="4267200" y="2606039"/>
            <a:chExt cx="3962400" cy="1836717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67200" y="3429000"/>
              <a:ext cx="1083831" cy="1013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429" r="84237" b="34847"/>
            <a:stretch>
              <a:fillRect/>
            </a:stretch>
          </p:blipFill>
          <p:spPr bwMode="auto">
            <a:xfrm>
              <a:off x="5943600" y="2819400"/>
              <a:ext cx="602249" cy="946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14 CuadroTexto"/>
            <p:cNvSpPr txBox="1"/>
            <p:nvPr/>
          </p:nvSpPr>
          <p:spPr>
            <a:xfrm>
              <a:off x="5334000" y="3733800"/>
              <a:ext cx="1828800" cy="577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AP1</a:t>
              </a:r>
              <a:r>
                <a:rPr lang="en-US" sz="900" b="1" dirty="0" smtClean="0">
                  <a:solidFill>
                    <a:schemeClr val="tx1"/>
                  </a:solidFill>
                </a:rPr>
                <a:t>:</a:t>
              </a:r>
            </a:p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Tethering with IEEE 802.11 capable cell phone</a:t>
              </a:r>
              <a:endParaRPr lang="en-US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15 Rayo"/>
            <p:cNvSpPr/>
            <p:nvPr/>
          </p:nvSpPr>
          <p:spPr bwMode="auto">
            <a:xfrm rot="4541499">
              <a:off x="5283306" y="3070143"/>
              <a:ext cx="209136" cy="766215"/>
            </a:xfrm>
            <a:prstGeom prst="lightningBolt">
              <a:avLst/>
            </a:prstGeom>
            <a:solidFill>
              <a:srgbClr val="FF0000">
                <a:alpha val="54000"/>
              </a:srgbClr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17 Rayo"/>
            <p:cNvSpPr/>
            <p:nvPr/>
          </p:nvSpPr>
          <p:spPr bwMode="auto">
            <a:xfrm rot="4541499">
              <a:off x="6921899" y="2327499"/>
              <a:ext cx="209136" cy="766215"/>
            </a:xfrm>
            <a:prstGeom prst="lightningBolt">
              <a:avLst/>
            </a:prstGeom>
            <a:solidFill>
              <a:schemeClr val="accent1">
                <a:lumMod val="75000"/>
                <a:alpha val="54000"/>
              </a:schemeClr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9" name="18 CuadroTexto"/>
            <p:cNvSpPr txBox="1"/>
            <p:nvPr/>
          </p:nvSpPr>
          <p:spPr>
            <a:xfrm>
              <a:off x="4267200" y="2895600"/>
              <a:ext cx="1828800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rgbClr val="C00000"/>
                  </a:solidFill>
                </a:rPr>
                <a:t>IEEE 802.11 STA &lt; &gt; AP</a:t>
              </a:r>
            </a:p>
            <a:p>
              <a:pPr algn="ctr"/>
              <a:r>
                <a:rPr lang="en-US" sz="1000" dirty="0" smtClean="0">
                  <a:solidFill>
                    <a:srgbClr val="C00000"/>
                  </a:solidFill>
                </a:rPr>
                <a:t>transmission</a:t>
              </a:r>
              <a:endParaRPr lang="en-US" sz="1000" dirty="0">
                <a:solidFill>
                  <a:srgbClr val="C00000"/>
                </a:solidFill>
              </a:endParaRPr>
            </a:p>
          </p:txBody>
        </p:sp>
        <p:sp>
          <p:nvSpPr>
            <p:cNvPr id="20" name="19 CuadroTexto"/>
            <p:cNvSpPr txBox="1"/>
            <p:nvPr/>
          </p:nvSpPr>
          <p:spPr>
            <a:xfrm>
              <a:off x="6400800" y="2895600"/>
              <a:ext cx="1828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accent1">
                      <a:lumMod val="50000"/>
                    </a:schemeClr>
                  </a:solidFill>
                </a:rPr>
                <a:t>Cellular (3G/4G/etc.)</a:t>
              </a:r>
            </a:p>
            <a:p>
              <a:pPr algn="ctr"/>
              <a:r>
                <a:rPr lang="en-US" sz="1000" dirty="0" smtClean="0">
                  <a:solidFill>
                    <a:schemeClr val="accent1">
                      <a:lumMod val="50000"/>
                    </a:schemeClr>
                  </a:solidFill>
                </a:rPr>
                <a:t>UE &lt; &gt; BS transmission</a:t>
              </a:r>
              <a:endParaRPr lang="en-US" sz="1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26" name="25 Grupo"/>
          <p:cNvGrpSpPr/>
          <p:nvPr/>
        </p:nvGrpSpPr>
        <p:grpSpPr>
          <a:xfrm>
            <a:off x="6934200" y="3654336"/>
            <a:ext cx="1981200" cy="1666964"/>
            <a:chOff x="6862762" y="3124200"/>
            <a:chExt cx="1981200" cy="1666964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391400" y="3124200"/>
              <a:ext cx="1452562" cy="1452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" name="23 CuadroTexto"/>
            <p:cNvSpPr txBox="1"/>
            <p:nvPr/>
          </p:nvSpPr>
          <p:spPr>
            <a:xfrm>
              <a:off x="6862762" y="4191000"/>
              <a:ext cx="182880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AP3</a:t>
              </a:r>
              <a:r>
                <a:rPr lang="en-US" sz="1050" b="1" dirty="0" smtClean="0">
                  <a:solidFill>
                    <a:schemeClr val="tx1"/>
                  </a:solidFill>
                </a:rPr>
                <a:t>:</a:t>
              </a:r>
            </a:p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MCU+IEEE 802.11 NIC (e.g. ESP8266)</a:t>
              </a:r>
              <a:endParaRPr lang="en-US" sz="1050" b="1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smtClean="0"/>
              <a:t>More on the Wake-up AP usage model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Eduard Garcia-Villegas (UPC)</a:t>
            </a:r>
            <a:endParaRPr lang="en-GB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762000" y="1447800"/>
            <a:ext cx="7770813" cy="4341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68580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1" kern="0" dirty="0" smtClean="0">
                <a:solidFill>
                  <a:srgbClr val="000000"/>
                </a:solidFill>
                <a:latin typeface="+mn-lt"/>
                <a:ea typeface="+mn-ea"/>
              </a:rPr>
              <a:t>Does it make sense for an </a:t>
            </a:r>
            <a:r>
              <a:rPr lang="en-US" sz="2000" b="1" kern="0" dirty="0" smtClean="0">
                <a:solidFill>
                  <a:srgbClr val="0070C0"/>
                </a:solidFill>
                <a:latin typeface="+mn-lt"/>
                <a:ea typeface="+mn-ea"/>
              </a:rPr>
              <a:t>enterprise/domestic</a:t>
            </a:r>
            <a:r>
              <a:rPr lang="en-US" sz="2000" b="1" kern="0" dirty="0" smtClean="0">
                <a:solidFill>
                  <a:srgbClr val="000000"/>
                </a:solidFill>
                <a:latin typeface="+mn-lt"/>
                <a:ea typeface="+mn-ea"/>
              </a:rPr>
              <a:t> AP to save power?</a:t>
            </a:r>
          </a:p>
          <a:p>
            <a:pPr marL="1428750" lvl="1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kern="0" dirty="0" smtClean="0">
                <a:solidFill>
                  <a:srgbClr val="000000"/>
                </a:solidFill>
                <a:latin typeface="+mn-lt"/>
                <a:ea typeface="+mn-ea"/>
              </a:rPr>
              <a:t>Besides </a:t>
            </a:r>
            <a:r>
              <a:rPr lang="en-US" sz="1800" b="1" kern="0" dirty="0" smtClean="0">
                <a:solidFill>
                  <a:srgbClr val="000000"/>
                </a:solidFill>
                <a:latin typeface="+mn-lt"/>
                <a:ea typeface="+mn-ea"/>
              </a:rPr>
              <a:t>reducing interference </a:t>
            </a:r>
            <a:r>
              <a:rPr lang="en-US" sz="1800" kern="0" dirty="0" smtClean="0">
                <a:solidFill>
                  <a:srgbClr val="000000"/>
                </a:solidFill>
                <a:latin typeface="+mn-lt"/>
                <a:ea typeface="+mn-ea"/>
              </a:rPr>
              <a:t>with neighboring WLANs (no beacons, no probe responses, etc.) and </a:t>
            </a:r>
            <a:r>
              <a:rPr lang="en-US" sz="1800" b="1" kern="0" dirty="0" smtClean="0">
                <a:solidFill>
                  <a:srgbClr val="000000"/>
                </a:solidFill>
                <a:latin typeface="+mn-lt"/>
                <a:ea typeface="+mn-ea"/>
              </a:rPr>
              <a:t>improving security </a:t>
            </a:r>
            <a:r>
              <a:rPr lang="en-US" sz="1800" kern="0" dirty="0" smtClean="0">
                <a:solidFill>
                  <a:srgbClr val="000000"/>
                </a:solidFill>
                <a:latin typeface="+mn-lt"/>
                <a:ea typeface="+mn-ea"/>
              </a:rPr>
              <a:t>(turning off Wi-Fi reduces the chances of an intruder to access the network), it would </a:t>
            </a:r>
            <a:r>
              <a:rPr lang="en-US" sz="1800" b="1" kern="0" dirty="0" smtClean="0">
                <a:solidFill>
                  <a:srgbClr val="000000"/>
                </a:solidFill>
                <a:latin typeface="+mn-lt"/>
                <a:ea typeface="+mn-ea"/>
              </a:rPr>
              <a:t>save energy </a:t>
            </a:r>
            <a:r>
              <a:rPr lang="en-US" sz="1800" kern="0" dirty="0" smtClean="0">
                <a:solidFill>
                  <a:srgbClr val="000000"/>
                </a:solidFill>
                <a:latin typeface="+mn-lt"/>
                <a:ea typeface="+mn-ea"/>
              </a:rPr>
              <a:t>(and money)</a:t>
            </a:r>
          </a:p>
          <a:p>
            <a:pPr marL="1428750" lvl="1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0" lang="en-US" sz="1800" i="0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From [5]: </a:t>
            </a:r>
          </a:p>
        </p:txBody>
      </p:sp>
      <p:graphicFrame>
        <p:nvGraphicFramePr>
          <p:cNvPr id="21" name="20 Tabla"/>
          <p:cNvGraphicFramePr>
            <a:graphicFrameLocks noGrp="1"/>
          </p:cNvGraphicFramePr>
          <p:nvPr/>
        </p:nvGraphicFramePr>
        <p:xfrm>
          <a:off x="2209800" y="3352800"/>
          <a:ext cx="6324600" cy="28738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1150"/>
                <a:gridCol w="1581150"/>
                <a:gridCol w="1581150"/>
                <a:gridCol w="1581150"/>
              </a:tblGrid>
              <a:tr h="348343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Office building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Campus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Home</a:t>
                      </a:r>
                      <a:endParaRPr lang="en-US" sz="1200" dirty="0"/>
                    </a:p>
                  </a:txBody>
                  <a:tcPr anchor="ctr"/>
                </a:tc>
              </a:tr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Main network activity hours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08:00 – 18:00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08:00 – 22:00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18:00 – 00:00</a:t>
                      </a:r>
                      <a:endParaRPr lang="en-US" sz="1200" dirty="0"/>
                    </a:p>
                  </a:txBody>
                  <a:tcPr anchor="ctr"/>
                </a:tc>
              </a:tr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Number of APs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2000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 anchor="ctr"/>
                </a:tc>
              </a:tr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Power cons. with no power save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4W x 24h x 100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4W x 24h x 2000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4W x 24h x 1</a:t>
                      </a:r>
                    </a:p>
                  </a:txBody>
                  <a:tcPr anchor="ctr"/>
                </a:tc>
              </a:tr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Power cons. with power save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(4W x 10h + 0.5W x14h) x 100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(4W x 14h + 0.5W x10h) x 2000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(4W x 6h + 0.5W x18h) x 1</a:t>
                      </a:r>
                    </a:p>
                  </a:txBody>
                  <a:tcPr anchor="ctr"/>
                </a:tc>
              </a:tr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Power saved (yearly)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1,789 kWh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25,550 kWh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23 kWh</a:t>
                      </a:r>
                      <a:endParaRPr lang="en-US" sz="1200" dirty="0"/>
                    </a:p>
                  </a:txBody>
                  <a:tcPr anchor="ctr"/>
                </a:tc>
              </a:tr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Money saved (yearly in Italy*)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438€</a:t>
                      </a:r>
                    </a:p>
                    <a:p>
                      <a:pPr algn="ctr"/>
                      <a:r>
                        <a:rPr lang="en-US" sz="1200" dirty="0" smtClean="0"/>
                        <a:t>($499)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6,250€</a:t>
                      </a:r>
                    </a:p>
                    <a:p>
                      <a:pPr algn="ctr"/>
                      <a:r>
                        <a:rPr lang="en-US" sz="1200" dirty="0" smtClean="0"/>
                        <a:t>($7,122)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5.6€</a:t>
                      </a:r>
                    </a:p>
                    <a:p>
                      <a:pPr algn="ctr"/>
                      <a:r>
                        <a:rPr lang="en-US" sz="1200" dirty="0" smtClean="0"/>
                        <a:t>($6.4)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2" name="21 CuadroTexto"/>
          <p:cNvSpPr txBox="1"/>
          <p:nvPr/>
        </p:nvSpPr>
        <p:spPr>
          <a:xfrm>
            <a:off x="685800" y="6172200"/>
            <a:ext cx="106631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(*) 0. 2446€ /kWh</a:t>
            </a:r>
            <a:endParaRPr lang="en-US" sz="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GB" dirty="0" smtClean="0"/>
              <a:t>Example of application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447799"/>
            <a:ext cx="7770813" cy="5027613"/>
          </a:xfrm>
        </p:spPr>
        <p:txBody>
          <a:bodyPr/>
          <a:lstStyle/>
          <a:p>
            <a:pPr marL="685800">
              <a:buFont typeface="Arial" panose="020B0604020202020204" pitchFamily="34" charset="0"/>
              <a:buChar char="•"/>
            </a:pPr>
            <a:r>
              <a:rPr lang="en-US" sz="1800" dirty="0" smtClean="0"/>
              <a:t>Putting an AP to sleep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sz="1600" dirty="0" smtClean="0"/>
              <a:t>User/administrator manually switches off/puts to sleep the AP</a:t>
            </a:r>
          </a:p>
          <a:p>
            <a:pPr marL="1485900" lvl="2">
              <a:buFont typeface="Arial" panose="020B0604020202020204" pitchFamily="34" charset="0"/>
              <a:buChar char="•"/>
            </a:pPr>
            <a:r>
              <a:rPr lang="en-US" sz="1400" dirty="0" smtClean="0"/>
              <a:t>E.g. via HW button or via remote console/web interface command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sz="1600" dirty="0" smtClean="0"/>
              <a:t>AP automatically switches to sleep state after X time of inactivity</a:t>
            </a:r>
            <a:endParaRPr lang="en-US" sz="1600" dirty="0"/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sz="1800" dirty="0" smtClean="0"/>
              <a:t>IEEE 802.11ba capable APs could choose to keep a WUR active during sleep/off state periods</a:t>
            </a:r>
          </a:p>
          <a:p>
            <a:pPr marL="2857500" lvl="5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sz="1800" dirty="0" smtClean="0"/>
              <a:t>Waking up an AP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sz="1600" dirty="0" smtClean="0"/>
              <a:t>User/administrator manually switches on/wakes up the AP</a:t>
            </a:r>
          </a:p>
          <a:p>
            <a:pPr marL="1485900" lvl="2">
              <a:buFont typeface="Arial" panose="020B0604020202020204" pitchFamily="34" charset="0"/>
              <a:buChar char="•"/>
            </a:pPr>
            <a:r>
              <a:rPr lang="en-US" sz="1400" dirty="0" smtClean="0"/>
              <a:t>E.g. via HW button or via remote console/web interface command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sz="1800" dirty="0" smtClean="0"/>
              <a:t>IEEE 802.11ba-capable APs can also be woken up upon reception of WUP </a:t>
            </a:r>
            <a:r>
              <a:rPr lang="en-US" sz="1600" dirty="0" smtClean="0"/>
              <a:t>(WUP on the WUR has the same effect as the HW button)</a:t>
            </a:r>
          </a:p>
          <a:p>
            <a:pPr marL="2857500" lvl="5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sz="2200" dirty="0" smtClean="0"/>
              <a:t>Technical requirements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sz="1600" dirty="0" smtClean="0"/>
              <a:t>AP STAs are equipped with WUR as any other IEEE 802.11ba-capable STA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sz="1600" dirty="0" smtClean="0"/>
              <a:t>Non-AP STAs are capable of transmitting WUP</a:t>
            </a:r>
          </a:p>
          <a:p>
            <a:pPr marL="685800">
              <a:buFont typeface="Arial" panose="020B0604020202020204" pitchFamily="34" charset="0"/>
              <a:buChar char="•"/>
            </a:pPr>
            <a:endParaRPr lang="en-US" sz="22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51F4386-A5E2-41A1-B4D0-BE653C929E06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8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altLang="zh-CN" dirty="0" smtClean="0"/>
              <a:t>Eduard Garcia-Villegas (UPC)</a:t>
            </a:r>
            <a:endParaRPr lang="en-GB" altLang="zh-CN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 t="29874" r="82704" b="29874"/>
          <a:stretch>
            <a:fillRect/>
          </a:stretch>
        </p:blipFill>
        <p:spPr bwMode="auto">
          <a:xfrm>
            <a:off x="990600" y="1447800"/>
            <a:ext cx="371250" cy="4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/>
          <a:srcRect l="27673" t="30189" r="54717" b="29560"/>
          <a:stretch>
            <a:fillRect/>
          </a:stretch>
        </p:blipFill>
        <p:spPr bwMode="auto">
          <a:xfrm>
            <a:off x="990600" y="3581400"/>
            <a:ext cx="378000" cy="4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errar llave 1"/>
          <p:cNvSpPr/>
          <p:nvPr/>
        </p:nvSpPr>
        <p:spPr bwMode="auto">
          <a:xfrm>
            <a:off x="7543800" y="1855555"/>
            <a:ext cx="152400" cy="787200"/>
          </a:xfrm>
          <a:prstGeom prst="rightBrace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7696200" y="1869409"/>
            <a:ext cx="12953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No 11ba mechanism involved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It’s interesting to enable power saving in APs.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In “mobile” or battery-driven AP applications (e.g. </a:t>
            </a:r>
            <a:r>
              <a:rPr lang="en-US" sz="1800" dirty="0" err="1" smtClean="0"/>
              <a:t>IoT</a:t>
            </a:r>
            <a:r>
              <a:rPr lang="en-US" sz="1800" dirty="0" smtClean="0"/>
              <a:t> scenarios such as approved usage models 3, 5 and 6) where power saving is critical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In Enterprise/domestic scenarios where reducing costs is desirable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Added benefits of reduced interference and increased security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Wake up AP usage model does not impose new requirements outside the scope of </a:t>
            </a:r>
            <a:r>
              <a:rPr lang="en-US" sz="2000" dirty="0" err="1" smtClean="0"/>
              <a:t>TGba’s</a:t>
            </a:r>
            <a:r>
              <a:rPr lang="en-US" sz="2000" dirty="0" smtClean="0"/>
              <a:t> PAR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Sophisticated examples of application may benefit from a power save protocol on APs but this is neither implied in this usage model nor within the scope of </a:t>
            </a:r>
            <a:r>
              <a:rPr lang="en-US" sz="2000" dirty="0" err="1" smtClean="0"/>
              <a:t>TGba</a:t>
            </a:r>
            <a:r>
              <a:rPr lang="en-US" sz="20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altLang="zh-CN" dirty="0" smtClean="0"/>
              <a:t>Eduard Garcia-Villegas (UPC)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6888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17111</TotalTime>
  <Words>1529</Words>
  <Application>Microsoft Office PowerPoint</Application>
  <PresentationFormat>Presentación en pantalla (4:3)</PresentationFormat>
  <Paragraphs>229</Paragraphs>
  <Slides>11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Arial Unicode MS</vt:lpstr>
      <vt:lpstr>MS Gothic</vt:lpstr>
      <vt:lpstr>MS PGothic</vt:lpstr>
      <vt:lpstr>宋体</vt:lpstr>
      <vt:lpstr>Arial</vt:lpstr>
      <vt:lpstr>Times New Roman</vt:lpstr>
      <vt:lpstr>Office Theme</vt:lpstr>
      <vt:lpstr>Additional usage models for WUR</vt:lpstr>
      <vt:lpstr>Background</vt:lpstr>
      <vt:lpstr>Background</vt:lpstr>
      <vt:lpstr>The proposed Wake up AP usage model</vt:lpstr>
      <vt:lpstr>The approved Wake up AP usage model</vt:lpstr>
      <vt:lpstr>More on the Wake-up AP usage model</vt:lpstr>
      <vt:lpstr>More on the Wake-up AP usage model</vt:lpstr>
      <vt:lpstr>Example of application</vt:lpstr>
      <vt:lpstr>Summary</vt:lpstr>
      <vt:lpstr>Presentación de PowerPoint</vt:lpstr>
      <vt:lpstr>Straw Poll 1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WUR Usage Model</dc:title>
  <dc:creator>Ros Jian Yu</dc:creator>
  <cp:lastModifiedBy>edu</cp:lastModifiedBy>
  <cp:revision>738</cp:revision>
  <cp:lastPrinted>1601-01-01T00:00:00Z</cp:lastPrinted>
  <dcterms:created xsi:type="dcterms:W3CDTF">2015-10-31T00:33:08Z</dcterms:created>
  <dcterms:modified xsi:type="dcterms:W3CDTF">2017-07-10T14:20:25Z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(2)9rWssphgFQtApJeOZ28SUYu3CkN4cPATH9jdc9fcdteR7qqMv8hbHg/jazZCQ+7wPmkTfBF+
Ydab5e/UGQQ1BC5cbepsmGghHvb75fkxiN8vsoUmzVT/UbZ/vMFgU9vvWPYlnDBC7PXVsHJg
MVfmVmIRSwdJOnakWpBh+dmDpKCCYIufV9CLekhF3WmtJ8LwGvFKX2Bve2l4DnY1tnEUofz9
/SSQ6ETjVt4VyP1vJg</vt:lpwstr>
  </property>
  <property fmtid="{D5CDD505-2E9C-101B-9397-08002B2CF9AE}" pid="3" name="_2015_ms_pID_7253431">
    <vt:lpwstr>qTVhiTYignD16AU2yaeBn/kuk1GGhpQhfIgtLADn/YeILlwhuLs8aU
sPGdhq9fCFFC1uxFuzwO/fnB7O2j9D37PUbXc8pWmb+mjQx5koYDV6fTdh1ECy8Y6h5HBujY
52fgG67rG5IPGmsnOTcbxtnXbSQ3/l6iZsh9GGsq7gVg3Sybv/8q+3s6CEjwKrAlQ29SL5r1
oYhsSPW0g9hG7Q9t</vt:lpwstr>
  </property>
  <property fmtid="{D5CDD505-2E9C-101B-9397-08002B2CF9AE}" pid="4" name="sflag">
    <vt:lpwstr>1484704580</vt:lpwstr>
  </property>
</Properties>
</file>