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5" r:id="rId5"/>
    <p:sldId id="263" r:id="rId6"/>
    <p:sldId id="267" r:id="rId7"/>
    <p:sldId id="269" r:id="rId8"/>
    <p:sldId id="268" r:id="rId9"/>
    <p:sldId id="270" r:id="rId10"/>
    <p:sldId id="271" r:id="rId11"/>
    <p:sldId id="264" r:id="rId12"/>
    <p:sldId id="272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95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802.11-17/0981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Vladica Sark, IHP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802.11-17/0981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Vladica Sark, IHP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802.11-17/0981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Vladica Sark, IHP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802.11-17/0981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Vladica Sark, IHP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802.11-17/0981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Vladica Sark, IHP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802.11-17/0981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Vladica Sark, IHP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802.11-17/0981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Vladica Sark, IHP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Vladica Sark, IHP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Vladica Sark, IHP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Vladica Sark, IHP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Vladica Sark, IHP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Vladica Sark, IHP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Vladica Sark, IHP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Vladica Sark, IHP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802.11-17/0981r0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-Dok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Efficient Positioning Method using Beacon </a:t>
            </a:r>
            <a:r>
              <a:rPr lang="en-US" dirty="0" smtClean="0"/>
              <a:t>Frames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784002"/>
              </p:ext>
            </p:extLst>
          </p:nvPr>
        </p:nvGraphicFramePr>
        <p:xfrm>
          <a:off x="515938" y="2278063"/>
          <a:ext cx="7988300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5" imgW="8237952" imgH="3127844" progId="Word.Document.8">
                  <p:embed/>
                </p:oleObj>
              </mc:Choice>
              <mc:Fallback>
                <p:oleObj name="Document" r:id="rId5" imgW="8237952" imgH="31278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7988300" cy="302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038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proposed approach further reduces the number of transmissions needed to perform localization of mobile stations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APs must not be synchronized, but must be able to listen to the neighboring APs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larger the number of involved APs, the better </a:t>
            </a:r>
            <a:r>
              <a:rPr lang="en-US" smtClean="0"/>
              <a:t>the precision - </a:t>
            </a:r>
            <a:r>
              <a:rPr lang="en-US" dirty="0"/>
              <a:t>s</a:t>
            </a:r>
            <a:r>
              <a:rPr lang="en-US" smtClean="0"/>
              <a:t>calable </a:t>
            </a:r>
            <a:r>
              <a:rPr lang="en-US" dirty="0" smtClean="0"/>
              <a:t>system.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7150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b="0" dirty="0">
                <a:solidFill>
                  <a:schemeClr val="tx1"/>
                </a:solidFill>
              </a:rPr>
              <a:t>[1] </a:t>
            </a:r>
            <a:r>
              <a:rPr lang="en-US" b="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</a:rPr>
              <a:t>Brian Hart et al., Scalable Location, IEEE 802.11-14/1235r0</a:t>
            </a:r>
            <a:endParaRPr lang="en-US" b="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 smtClean="0"/>
              <a:t>Should </a:t>
            </a:r>
            <a:r>
              <a:rPr lang="en-US" b="0" dirty="0"/>
              <a:t>the </a:t>
            </a:r>
            <a:r>
              <a:rPr lang="en-US" b="0" dirty="0" smtClean="0"/>
              <a:t>APs and STAs support listening on multiple channels simultaneously in order to enable passive positioning of STAs?</a:t>
            </a:r>
            <a:endParaRPr lang="en-US" b="0" dirty="0"/>
          </a:p>
          <a:p>
            <a:pPr marL="0" indent="0"/>
            <a:endParaRPr lang="en-US" b="0" dirty="0"/>
          </a:p>
          <a:p>
            <a:pPr marL="0" indent="0"/>
            <a:r>
              <a:rPr lang="en-US" b="0" dirty="0"/>
              <a:t>Yes:		No:		</a:t>
            </a:r>
            <a:r>
              <a:rPr lang="en-US" b="0" dirty="0" smtClean="0"/>
              <a:t>Abstain</a:t>
            </a:r>
            <a:r>
              <a:rPr lang="en-US" b="0" dirty="0"/>
              <a:t>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86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</a:t>
            </a:r>
            <a:r>
              <a:rPr lang="en-GB" dirty="0" smtClean="0"/>
              <a:t>e </a:t>
            </a:r>
            <a:r>
              <a:rPr lang="en-GB" dirty="0"/>
              <a:t>propose a </a:t>
            </a:r>
            <a:r>
              <a:rPr lang="en-GB" dirty="0" smtClean="0"/>
              <a:t>method </a:t>
            </a:r>
            <a:r>
              <a:rPr lang="en-GB" dirty="0"/>
              <a:t>for positioning, which can be used in dense multiuser scenarios. The main objective is to reduce the number of transmissions needed.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proposed method does not require synchronization of the APs and can </a:t>
            </a:r>
            <a:r>
              <a:rPr lang="en-GB" smtClean="0"/>
              <a:t>support a virtually unlimited </a:t>
            </a:r>
            <a:r>
              <a:rPr lang="en-GB" dirty="0" smtClean="0"/>
              <a:t>number of STAs.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Some initial measurements results are provided.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Localization in Dense Multi User Scenarios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Fine Timing Measurement (FTM) protocol generates additional traffic overhead and is hardly applicable in scenarios with a large number of users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According to [1], 384 µs is the minimum time per single FTM exchange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With 1000 users and 0.5 Hz update rate (one update per 2 seconds) the medium is consumed for 19% of the time. [1]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With N co-channel APs, the overhead gets N-fold worse [1]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Averaging is usually used for improving the measurement precision. This additionally increases the </a:t>
            </a:r>
            <a:r>
              <a:rPr lang="en-GB" dirty="0" smtClean="0"/>
              <a:t>overhead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r>
              <a:rPr lang="en-US" dirty="0"/>
              <a:t>[IEEE 802.11-16/1249r0] </a:t>
            </a:r>
            <a:r>
              <a:rPr lang="en-US" dirty="0" smtClean="0"/>
              <a:t>– sequential beacons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proposed solution has similarities with GPS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Except</a:t>
            </a:r>
            <a:r>
              <a:rPr lang="de-DE" sz="1800" dirty="0"/>
              <a:t>: </a:t>
            </a:r>
            <a:r>
              <a:rPr lang="en-US" sz="1800" dirty="0"/>
              <a:t>Sequential</a:t>
            </a:r>
            <a:r>
              <a:rPr lang="de-DE" sz="1800" dirty="0"/>
              <a:t> </a:t>
            </a:r>
            <a:r>
              <a:rPr lang="en-US" sz="1800" dirty="0"/>
              <a:t>transmission</a:t>
            </a:r>
            <a:r>
              <a:rPr lang="de-DE" sz="1800" dirty="0"/>
              <a:t> </a:t>
            </a:r>
            <a:r>
              <a:rPr lang="en-US" sz="1800" dirty="0"/>
              <a:t>with</a:t>
            </a:r>
            <a:r>
              <a:rPr lang="de-DE" sz="1800" dirty="0"/>
              <a:t> </a:t>
            </a:r>
            <a:r>
              <a:rPr lang="en-US" sz="1800" dirty="0"/>
              <a:t>virtual</a:t>
            </a:r>
            <a:r>
              <a:rPr lang="de-DE" sz="1800" dirty="0"/>
              <a:t> </a:t>
            </a:r>
            <a:r>
              <a:rPr lang="en-US" sz="1800" dirty="0"/>
              <a:t>synchronization</a:t>
            </a:r>
            <a:r>
              <a:rPr lang="de-DE" sz="1800" dirty="0"/>
              <a:t> </a:t>
            </a:r>
            <a:r>
              <a:rPr lang="en-US" sz="1800" dirty="0"/>
              <a:t>of</a:t>
            </a:r>
            <a:r>
              <a:rPr lang="de-DE" sz="1800" dirty="0"/>
              <a:t> APs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AP1 transmits a timing frame (TF) frame to AP2, AP2 to AP3 and so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Replies from AP2 to AP1, AP3 to AP2 and so on, can be very short ACKs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STAs also receive the TFs form the APs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219200" y="4038600"/>
            <a:ext cx="0" cy="129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144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AP1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133600" y="4038600"/>
            <a:ext cx="0" cy="129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8288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AP2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048000" y="4038600"/>
            <a:ext cx="0" cy="129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7432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AP3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962400" y="4038600"/>
            <a:ext cx="0" cy="129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657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AP4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219200" y="41148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133600" y="44196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048000" y="47244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1219200" y="43434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133600" y="46482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048000" y="49530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048000" y="6031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STA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endCxn id="27" idx="2"/>
          </p:cNvCxnSpPr>
          <p:nvPr/>
        </p:nvCxnSpPr>
        <p:spPr bwMode="auto">
          <a:xfrm>
            <a:off x="1219200" y="4114800"/>
            <a:ext cx="1676400" cy="2057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endCxn id="27" idx="1"/>
          </p:cNvCxnSpPr>
          <p:nvPr/>
        </p:nvCxnSpPr>
        <p:spPr bwMode="auto">
          <a:xfrm>
            <a:off x="2133600" y="4419600"/>
            <a:ext cx="784318" cy="1698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endCxn id="27" idx="0"/>
          </p:cNvCxnSpPr>
          <p:nvPr/>
        </p:nvCxnSpPr>
        <p:spPr bwMode="auto">
          <a:xfrm flipH="1">
            <a:off x="2971800" y="4724400"/>
            <a:ext cx="76200" cy="1371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endCxn id="27" idx="7"/>
          </p:cNvCxnSpPr>
          <p:nvPr/>
        </p:nvCxnSpPr>
        <p:spPr bwMode="auto">
          <a:xfrm flipH="1">
            <a:off x="3025682" y="5029200"/>
            <a:ext cx="936718" cy="1089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3962400" y="50292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2895600" y="609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0" y="3886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62200" y="4191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0400" y="44928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1000" y="47976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0" y="43404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0" y="46452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400" y="50262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8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Testing scenario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4114800" cy="326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29000"/>
            <a:ext cx="4284666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754187"/>
            <a:ext cx="8077200" cy="144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Transceiver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Channel BW (3dB): 25 MHz, roll-off 1.00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Sample rate: 50 </a:t>
            </a:r>
            <a:r>
              <a:rPr lang="en-US" sz="1600" dirty="0" err="1" smtClean="0"/>
              <a:t>MSps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Ranging sequence: m-sequence, 1023 chips, BPSK, 2x oversampling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Obtained results mobile scenario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752600"/>
            <a:ext cx="6248400" cy="44560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8600" y="1754187"/>
            <a:ext cx="325755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Processing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In software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4-5 measurements per second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Position filtering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Moving average 5 last estimates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Maximum velocity limit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Accuracy: 1-2 meter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96325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in a static case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1" y="1981200"/>
            <a:ext cx="6019799" cy="41132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8600" y="1754187"/>
            <a:ext cx="325755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Variation of the performed measurements with respect of the mean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CDF of the estimated distance difference (not a CDF of position estimate)</a:t>
            </a:r>
          </a:p>
        </p:txBody>
      </p:sp>
    </p:spTree>
    <p:extLst>
      <p:ext uri="{BB962C8B-B14F-4D97-AF65-F5344CB8AC3E}">
        <p14:creationId xmlns:p14="http://schemas.microsoft.com/office/powerpoint/2010/main" val="138285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modifications </a:t>
            </a:r>
            <a:r>
              <a:rPr lang="en-US" dirty="0"/>
              <a:t>with respect to</a:t>
            </a:r>
            <a:br>
              <a:rPr lang="en-US" dirty="0"/>
            </a:br>
            <a:r>
              <a:rPr lang="en-US" dirty="0" smtClean="0"/>
              <a:t>[IEEE 802.11-16/1249r0]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076700" y="2807732"/>
            <a:ext cx="0" cy="23226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7338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AP1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651240" y="2807732"/>
            <a:ext cx="9331" cy="23226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3721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AP2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111482" y="2798062"/>
            <a:ext cx="0" cy="2332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768582" y="244773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AP3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8572500" y="2844344"/>
            <a:ext cx="0" cy="228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8229600" y="246334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AP4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4076700" y="2920544"/>
            <a:ext cx="157454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26" idx="7"/>
          </p:cNvCxnSpPr>
          <p:nvPr/>
        </p:nvCxnSpPr>
        <p:spPr bwMode="auto">
          <a:xfrm flipH="1">
            <a:off x="6035582" y="4406444"/>
            <a:ext cx="1082704" cy="12572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26" idx="1"/>
          </p:cNvCxnSpPr>
          <p:nvPr/>
        </p:nvCxnSpPr>
        <p:spPr bwMode="auto">
          <a:xfrm>
            <a:off x="4076700" y="2912859"/>
            <a:ext cx="1851118" cy="27507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endCxn id="26" idx="0"/>
          </p:cNvCxnSpPr>
          <p:nvPr/>
        </p:nvCxnSpPr>
        <p:spPr bwMode="auto">
          <a:xfrm>
            <a:off x="5651240" y="3453944"/>
            <a:ext cx="330460" cy="21873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endCxn id="26" idx="6"/>
          </p:cNvCxnSpPr>
          <p:nvPr/>
        </p:nvCxnSpPr>
        <p:spPr bwMode="auto">
          <a:xfrm flipH="1">
            <a:off x="6057900" y="4083851"/>
            <a:ext cx="2514600" cy="16336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5905500" y="5641328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95700" y="2768144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BF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4076700" y="2920544"/>
            <a:ext cx="3034782" cy="5162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4076700" y="2920544"/>
            <a:ext cx="4495800" cy="5162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5651240" y="3453944"/>
            <a:ext cx="2921260" cy="5162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5660571" y="3453944"/>
            <a:ext cx="1450911" cy="3626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H="1">
            <a:off x="4076701" y="3453944"/>
            <a:ext cx="1583870" cy="2581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H="1">
            <a:off x="7111870" y="4063544"/>
            <a:ext cx="1460630" cy="76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H="1">
            <a:off x="5651240" y="4063544"/>
            <a:ext cx="2934090" cy="76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4076701" y="4063544"/>
            <a:ext cx="4533899" cy="3429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>
            <a:off x="4076702" y="4406444"/>
            <a:ext cx="3034780" cy="3429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H="1">
            <a:off x="5651240" y="4406444"/>
            <a:ext cx="1467046" cy="2652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7118286" y="4406444"/>
            <a:ext cx="1454214" cy="1714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5257800" y="3225344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572500" y="3908167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48500" y="4139744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76900" y="575161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STA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304800" y="1754187"/>
            <a:ext cx="325755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Transmit beacon frames (BF) (not sequentially)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Receive beacon frames and estimate </a:t>
            </a:r>
            <a:r>
              <a:rPr lang="en-US" sz="1600" dirty="0" err="1" smtClean="0"/>
              <a:t>ToA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Include estimated </a:t>
            </a:r>
            <a:r>
              <a:rPr lang="en-US" sz="1600" dirty="0" err="1" smtClean="0"/>
              <a:t>ToA</a:t>
            </a:r>
            <a:r>
              <a:rPr lang="en-US" sz="1600" dirty="0" smtClean="0"/>
              <a:t> in the transmitted beacon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Receives beacon frames and estimates </a:t>
            </a:r>
            <a:r>
              <a:rPr lang="en-US" sz="1800" dirty="0" err="1" smtClean="0"/>
              <a:t>ToA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Use the </a:t>
            </a:r>
            <a:r>
              <a:rPr lang="en-US" sz="1800" dirty="0" err="1" smtClean="0"/>
              <a:t>ToAs</a:t>
            </a:r>
            <a:r>
              <a:rPr lang="en-US" sz="1800" dirty="0" smtClean="0"/>
              <a:t> in the beacon frames to estimate position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73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modifications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Vladica Sark, IHP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754187"/>
            <a:ext cx="7772400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Need to be able to </a:t>
            </a:r>
            <a:r>
              <a:rPr lang="en-US" sz="1600" b="1" dirty="0" smtClean="0"/>
              <a:t>listen</a:t>
            </a:r>
            <a:r>
              <a:rPr lang="en-US" sz="1600" dirty="0" smtClean="0"/>
              <a:t> to the other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Must estimate </a:t>
            </a:r>
            <a:r>
              <a:rPr lang="en-US" sz="1600" dirty="0" err="1" smtClean="0"/>
              <a:t>ToA</a:t>
            </a:r>
            <a:r>
              <a:rPr lang="en-US" sz="1600" dirty="0" smtClean="0"/>
              <a:t> of the arriving beacon frames and report to the STAs (e.g. including them in beacon frames)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Must be able to </a:t>
            </a:r>
            <a:r>
              <a:rPr lang="en-US" b="1" dirty="0" smtClean="0"/>
              <a:t>listen</a:t>
            </a:r>
            <a:r>
              <a:rPr lang="en-US" dirty="0" smtClean="0"/>
              <a:t> to all of the APs – at best simultaneously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Passive, i.e. number of STAs not limited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number of transmissions for positioning purposes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Additional complexity to listen to all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Time between transmission of beacon frames from different nodes must not be too big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65292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727</Words>
  <Application>Microsoft Office PowerPoint</Application>
  <PresentationFormat>Bildschirmpräsentation (4:3)</PresentationFormat>
  <Paragraphs>142</Paragraphs>
  <Slides>12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802-11-Submission</vt:lpstr>
      <vt:lpstr>Document</vt:lpstr>
      <vt:lpstr>Efficient Positioning Method using Beacon Frames</vt:lpstr>
      <vt:lpstr>Abstract</vt:lpstr>
      <vt:lpstr>Localization in Dense Multi User Scenarios</vt:lpstr>
      <vt:lpstr>Solution [IEEE 802.11-16/1249r0] – sequential beacons</vt:lpstr>
      <vt:lpstr>Testing scenario</vt:lpstr>
      <vt:lpstr>Obtained results mobile scenario</vt:lpstr>
      <vt:lpstr>Precision in a static case</vt:lpstr>
      <vt:lpstr>Proposed modifications with respect to [IEEE 802.11-16/1249r0]</vt:lpstr>
      <vt:lpstr>Proposed modifications (2)</vt:lpstr>
      <vt:lpstr>Conclusion</vt:lpstr>
      <vt:lpstr>References</vt:lpstr>
      <vt:lpstr>Straw pool</vt:lpstr>
    </vt:vector>
  </TitlesOfParts>
  <Company>IHP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Positioning Method using Beacon Frames</dc:title>
  <dc:creator>Vladica Sark</dc:creator>
  <cp:lastModifiedBy>Grass Eckhard</cp:lastModifiedBy>
  <cp:revision>26</cp:revision>
  <cp:lastPrinted>1601-01-01T00:00:00Z</cp:lastPrinted>
  <dcterms:created xsi:type="dcterms:W3CDTF">2017-07-11T06:33:06Z</dcterms:created>
  <dcterms:modified xsi:type="dcterms:W3CDTF">2017-07-12T09:04:42Z</dcterms:modified>
</cp:coreProperties>
</file>