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3" r:id="rId2"/>
    <p:sldId id="456" r:id="rId3"/>
    <p:sldId id="514" r:id="rId4"/>
    <p:sldId id="515" r:id="rId5"/>
    <p:sldId id="516" r:id="rId6"/>
    <p:sldId id="517" r:id="rId7"/>
    <p:sldId id="519" r:id="rId8"/>
    <p:sldId id="520" r:id="rId9"/>
    <p:sldId id="521" r:id="rId10"/>
    <p:sldId id="524" r:id="rId11"/>
    <p:sldId id="471" r:id="rId12"/>
    <p:sldId id="470" r:id="rId13"/>
    <p:sldId id="525" r:id="rId14"/>
    <p:sldId id="526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14"/>
            <p14:sldId id="515"/>
            <p14:sldId id="516"/>
            <p14:sldId id="517"/>
            <p14:sldId id="519"/>
            <p14:sldId id="520"/>
            <p14:sldId id="521"/>
            <p14:sldId id="524"/>
            <p14:sldId id="471"/>
            <p14:sldId id="470"/>
            <p14:sldId id="525"/>
            <p14:sldId id="5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091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1451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802.11-17/0978r2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Power saving operation for WUR STAs in duty cycle mode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2017-07-09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(6/6)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</a:t>
            </a:r>
            <a:r>
              <a:rPr lang="en-US" altLang="ko-KR" dirty="0" smtClean="0"/>
              <a:t>y wake-up reason field/wake-up </a:t>
            </a:r>
            <a:r>
              <a:rPr lang="en-US" altLang="ko-KR" dirty="0"/>
              <a:t>indicator field, </a:t>
            </a:r>
            <a:r>
              <a:rPr lang="en-US" altLang="ko-KR" dirty="0" smtClean="0"/>
              <a:t>STA in WUR duty cycle mode </a:t>
            </a:r>
            <a:r>
              <a:rPr lang="en-US" altLang="ko-KR" dirty="0"/>
              <a:t>can save more power 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The STA can adjust the start time of wake-up procedure based on its wake-up delay and next Beacon/DTIM TX time</a:t>
            </a:r>
          </a:p>
          <a:p>
            <a:pPr lvl="1"/>
            <a:r>
              <a:rPr lang="en-US" altLang="ko-KR" sz="1800" dirty="0" smtClean="0"/>
              <a:t>The STA can re-enter the WUR </a:t>
            </a:r>
            <a:r>
              <a:rPr lang="en-US" altLang="ko-KR" sz="1800" dirty="0"/>
              <a:t>mode </a:t>
            </a:r>
            <a:r>
              <a:rPr lang="en-US" altLang="ko-KR" sz="1800" dirty="0" smtClean="0"/>
              <a:t>after </a:t>
            </a:r>
            <a:r>
              <a:rPr lang="en-US" altLang="ko-KR" sz="1800" dirty="0"/>
              <a:t>receiving Beacon or Group address </a:t>
            </a:r>
            <a:r>
              <a:rPr lang="en-US" altLang="ko-KR" sz="1800" dirty="0" smtClean="0"/>
              <a:t>BU </a:t>
            </a:r>
          </a:p>
          <a:p>
            <a:pPr lvl="2"/>
            <a:r>
              <a:rPr lang="en-US" altLang="ko-KR" sz="1600" dirty="0" smtClean="0"/>
              <a:t>That is, if there isn’t this information in wake-up frame, the STA cannot know if it can enter the WUR mode after receiving Beacon/Group address BU or not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81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the power consumption of WUR STAs that are in duty cycle mode, the Beacon reception indicator or DTIM reception indicator need to be included in a wake-up frame or WUR Beacon</a:t>
            </a:r>
          </a:p>
          <a:p>
            <a:pPr lvl="1"/>
            <a:r>
              <a:rPr lang="en-US" altLang="ko-KR" dirty="0" smtClean="0"/>
              <a:t>The following fields can be included</a:t>
            </a:r>
          </a:p>
          <a:p>
            <a:pPr lvl="2"/>
            <a:r>
              <a:rPr lang="en-US" altLang="ko-KR" dirty="0" smtClean="0"/>
              <a:t>Wake-up reason (in broadcast WUF)</a:t>
            </a:r>
          </a:p>
          <a:p>
            <a:pPr lvl="3"/>
            <a:r>
              <a:rPr lang="en-US" altLang="ko-KR" dirty="0" smtClean="0"/>
              <a:t>0</a:t>
            </a:r>
            <a:r>
              <a:rPr lang="en-US" altLang="ko-KR" dirty="0"/>
              <a:t>: Next Beacon reception</a:t>
            </a:r>
          </a:p>
          <a:p>
            <a:pPr lvl="3"/>
            <a:r>
              <a:rPr lang="en-US" altLang="ko-KR" dirty="0"/>
              <a:t>1: Next DTIM </a:t>
            </a:r>
            <a:r>
              <a:rPr lang="en-US" altLang="ko-KR" dirty="0" smtClean="0"/>
              <a:t>reception</a:t>
            </a:r>
          </a:p>
          <a:p>
            <a:pPr lvl="2"/>
            <a:r>
              <a:rPr lang="en-US" altLang="ko-KR" dirty="0" smtClean="0"/>
              <a:t>Wake-up indicator (in WUR Beacon)</a:t>
            </a:r>
          </a:p>
          <a:p>
            <a:pPr lvl="3"/>
            <a:r>
              <a:rPr lang="en-US" altLang="ko-KR" dirty="0"/>
              <a:t>0: No wake-up</a:t>
            </a:r>
          </a:p>
          <a:p>
            <a:pPr lvl="3"/>
            <a:r>
              <a:rPr lang="en-US" altLang="ko-KR" dirty="0"/>
              <a:t>1: Wake-up for Next Beacon reception</a:t>
            </a:r>
          </a:p>
          <a:p>
            <a:pPr lvl="3"/>
            <a:r>
              <a:rPr lang="en-US" altLang="ko-KR" dirty="0"/>
              <a:t>2: Wake-up for Next DTIM </a:t>
            </a:r>
            <a:r>
              <a:rPr lang="en-US" altLang="ko-KR" dirty="0" smtClean="0"/>
              <a:t>reception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11-17-0575-01-00ba-spec-framework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broadcast wake-up frame contains the following wake-up reason information</a:t>
            </a:r>
          </a:p>
          <a:p>
            <a:pPr lvl="2"/>
            <a:r>
              <a:rPr lang="en-US" altLang="ko-KR" dirty="0" smtClean="0"/>
              <a:t>Option 1: PCR Beacon reception information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2: PCR DTIM </a:t>
            </a:r>
            <a:r>
              <a:rPr lang="en-US" altLang="ko-KR" dirty="0" smtClean="0"/>
              <a:t>Beacon </a:t>
            </a:r>
            <a:r>
              <a:rPr lang="en-US" altLang="ko-KR" dirty="0" smtClean="0"/>
              <a:t>reception information</a:t>
            </a:r>
          </a:p>
          <a:p>
            <a:pPr lvl="2"/>
            <a:r>
              <a:rPr lang="en-US" altLang="ko-KR" dirty="0" smtClean="0"/>
              <a:t>Option 3: None of the above</a:t>
            </a:r>
          </a:p>
          <a:p>
            <a:pPr lvl="2"/>
            <a:r>
              <a:rPr lang="en-US" altLang="ko-KR" dirty="0" smtClean="0"/>
              <a:t>Abstain</a:t>
            </a:r>
          </a:p>
          <a:p>
            <a:pPr lvl="1"/>
            <a:r>
              <a:rPr lang="en-US" altLang="ko-KR" dirty="0" smtClean="0"/>
              <a:t>Option 1:  13</a:t>
            </a:r>
          </a:p>
          <a:p>
            <a:pPr lvl="1"/>
            <a:r>
              <a:rPr lang="en-US" altLang="ko-KR" dirty="0" smtClean="0"/>
              <a:t>Option 2: 9</a:t>
            </a:r>
          </a:p>
          <a:p>
            <a:pPr lvl="1"/>
            <a:r>
              <a:rPr lang="en-US" altLang="ko-KR" dirty="0" smtClean="0"/>
              <a:t>Option 3: 18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49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WUR Beacon frame contains the following wake-up indicator</a:t>
            </a:r>
          </a:p>
          <a:p>
            <a:pPr lvl="2"/>
            <a:r>
              <a:rPr lang="en-US" altLang="ko-KR" dirty="0" smtClean="0"/>
              <a:t>Wakeup indicator</a:t>
            </a:r>
          </a:p>
          <a:p>
            <a:pPr lvl="3"/>
            <a:r>
              <a:rPr lang="en-US" altLang="ko-KR" dirty="0" smtClean="0"/>
              <a:t>0: No wake-up</a:t>
            </a:r>
          </a:p>
          <a:p>
            <a:pPr lvl="3"/>
            <a:r>
              <a:rPr lang="en-US" altLang="ko-KR" dirty="0" smtClean="0"/>
              <a:t>1: Wake-up for Next Beacon reception</a:t>
            </a:r>
          </a:p>
          <a:p>
            <a:pPr lvl="3"/>
            <a:r>
              <a:rPr lang="en-US" altLang="ko-KR" dirty="0" smtClean="0"/>
              <a:t>2: Wake-up for Next DTIM reception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33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Upon receiving the wake-up frame intended for the STA, the STA turns on its primary connectivity radio</a:t>
            </a:r>
          </a:p>
          <a:p>
            <a:r>
              <a:rPr lang="en-US" altLang="ko-KR" sz="1800" dirty="0" smtClean="0"/>
              <a:t>AP may send a broadcast wake-up frame for waking up multiple WUR STAs</a:t>
            </a:r>
          </a:p>
          <a:p>
            <a:pPr lvl="1"/>
            <a:r>
              <a:rPr lang="en-GB" altLang="ko-KR" sz="1400" dirty="0" smtClean="0"/>
              <a:t>In SFD [1]:  After </a:t>
            </a:r>
            <a:r>
              <a:rPr lang="en-GB" altLang="ko-KR" sz="1400" dirty="0"/>
              <a:t>the transmission of broadcast wake-up frame, the AP can transmit broadcast/multicast frames through primary connectivity radio after the preparation period. </a:t>
            </a:r>
            <a:endParaRPr lang="en-US" altLang="ko-KR" sz="1400" dirty="0" smtClean="0"/>
          </a:p>
          <a:p>
            <a:r>
              <a:rPr lang="en-US" altLang="ko-KR" sz="1800" dirty="0" smtClean="0"/>
              <a:t>WUR duty cycle in 11ba SFD [1]</a:t>
            </a:r>
          </a:p>
          <a:p>
            <a:pPr lvl="1"/>
            <a:r>
              <a:rPr lang="en-GB" altLang="ko-KR" sz="1400" dirty="0"/>
              <a:t>STA can have Duty cycle mode for wake-up receiver (</a:t>
            </a:r>
            <a:r>
              <a:rPr lang="en-GB" altLang="ko-KR" sz="1400" dirty="0" err="1"/>
              <a:t>WURx</a:t>
            </a:r>
            <a:r>
              <a:rPr lang="en-GB" altLang="ko-KR" sz="1400" dirty="0"/>
              <a:t>) </a:t>
            </a:r>
            <a:endParaRPr lang="en-GB" altLang="ko-KR" sz="1400" dirty="0" smtClean="0"/>
          </a:p>
          <a:p>
            <a:pPr lvl="1"/>
            <a:r>
              <a:rPr lang="en-GB" altLang="ko-KR" sz="1400" dirty="0" smtClean="0"/>
              <a:t>The </a:t>
            </a:r>
            <a:r>
              <a:rPr lang="en-GB" altLang="ko-KR" sz="1400" dirty="0"/>
              <a:t>period of the WUR duty cycle as shown below is a multiple of a basic unit. The basic unit is indicated by the AP. The on duration in each period for WUR duty cycle as shown below is larger than or equal to a minimum wake-up duration. The minimum wake-up duration is indicated by the AP</a:t>
            </a:r>
            <a:r>
              <a:rPr lang="en-GB" altLang="ko-KR" sz="1400" dirty="0" smtClean="0"/>
              <a:t>.</a:t>
            </a:r>
            <a:endParaRPr lang="ko-KR" altLang="ko-KR" sz="14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pic>
        <p:nvPicPr>
          <p:cNvPr id="7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665127" y="5305425"/>
            <a:ext cx="46767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 WUR STA, especially in duty cycle mode, may waste its power after receiving  the wake-up frame for it</a:t>
            </a:r>
          </a:p>
          <a:p>
            <a:r>
              <a:rPr lang="en-US" altLang="ko-KR" sz="2000" dirty="0" smtClean="0"/>
              <a:t>Example 1: A wake-up frame (WUF) can be sent for WUR STAs to update system parameter by receiving Beacon [x] 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344987" y="652177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696913" y="57150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219200" y="54864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696913" y="5410994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685800" y="51054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1208086" y="4876800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107114" y="54864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182394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6096000" y="4876800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127273" y="51816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685800" y="4495801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696913" y="60190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133600" y="57904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6894921" y="57904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411134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1295400" y="4191795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399712" y="6135290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18138" y="6137303"/>
            <a:ext cx="1615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Wake-up frame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1506345" y="4495801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1371600" y="4495801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8600" y="4343798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0208" y="497233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8299" y="52438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8299" y="55765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0208" y="58534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54" name="그룹 53"/>
          <p:cNvGrpSpPr/>
          <p:nvPr/>
        </p:nvGrpSpPr>
        <p:grpSpPr>
          <a:xfrm>
            <a:off x="1832256" y="4876799"/>
            <a:ext cx="2739744" cy="228601"/>
            <a:chOff x="1832256" y="4876799"/>
            <a:chExt cx="2968344" cy="228601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직선 연결선 5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5" name="그룹 54"/>
          <p:cNvGrpSpPr/>
          <p:nvPr/>
        </p:nvGrpSpPr>
        <p:grpSpPr>
          <a:xfrm>
            <a:off x="1877287" y="5478712"/>
            <a:ext cx="2694712" cy="228601"/>
            <a:chOff x="1832256" y="4876799"/>
            <a:chExt cx="2968344" cy="228601"/>
          </a:xfrm>
        </p:grpSpPr>
        <p:cxnSp>
          <p:nvCxnSpPr>
            <p:cNvPr id="56" name="직선 연결선 55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직선 연결선 56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직선 연결선 57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4" name="그룹 63"/>
          <p:cNvGrpSpPr/>
          <p:nvPr/>
        </p:nvGrpSpPr>
        <p:grpSpPr>
          <a:xfrm>
            <a:off x="2717050" y="5181599"/>
            <a:ext cx="1854949" cy="230065"/>
            <a:chOff x="2717050" y="5181599"/>
            <a:chExt cx="2097542" cy="230065"/>
          </a:xfrm>
        </p:grpSpPr>
        <p:cxnSp>
          <p:nvCxnSpPr>
            <p:cNvPr id="60" name="직선 연결선 59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직선 연결선 60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연결선 61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8" name="그룹 67"/>
          <p:cNvGrpSpPr/>
          <p:nvPr/>
        </p:nvGrpSpPr>
        <p:grpSpPr>
          <a:xfrm>
            <a:off x="2748089" y="5793181"/>
            <a:ext cx="1759111" cy="230065"/>
            <a:chOff x="2748089" y="5793181"/>
            <a:chExt cx="2097542" cy="230065"/>
          </a:xfrm>
        </p:grpSpPr>
        <p:cxnSp>
          <p:nvCxnSpPr>
            <p:cNvPr id="65" name="직선 연결선 64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그룹 68"/>
          <p:cNvGrpSpPr/>
          <p:nvPr/>
        </p:nvGrpSpPr>
        <p:grpSpPr>
          <a:xfrm>
            <a:off x="6936325" y="6170735"/>
            <a:ext cx="607475" cy="230065"/>
            <a:chOff x="2748089" y="5793181"/>
            <a:chExt cx="2097542" cy="230065"/>
          </a:xfrm>
        </p:grpSpPr>
        <p:cxnSp>
          <p:nvCxnSpPr>
            <p:cNvPr id="70" name="직선 연결선 69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직선 연결선 70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직선 연결선 71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7587564" y="6019800"/>
            <a:ext cx="956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805966" y="6195168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19200" y="6150573"/>
            <a:ext cx="2156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On duration in WUR duty cycle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2209800" y="4193301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>
            <a:off x="2361021" y="4497307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H="1">
            <a:off x="2286000" y="4497307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747010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5291356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7348659" y="4193059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5294422" y="6137303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57116" y="6130498"/>
            <a:ext cx="1151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Beacon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09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wake-up frame can </a:t>
            </a:r>
            <a:r>
              <a:rPr lang="en-US" altLang="ko-KR" dirty="0"/>
              <a:t>be sent for WUR STAs to </a:t>
            </a:r>
            <a:r>
              <a:rPr lang="en-US" altLang="ko-KR" dirty="0" smtClean="0"/>
              <a:t>receive DTIM for group addressed BU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696913" y="54094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219200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96913" y="51053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685800" y="47998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 bwMode="auto">
          <a:xfrm>
            <a:off x="1208086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335714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894921" y="48767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324600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127273" y="4876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685800" y="4190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96913" y="571341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2133600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303437" y="3889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1295400" y="3886200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286000" y="5982095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98939" y="5939135"/>
            <a:ext cx="1112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Wake-up frame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1506345" y="41902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1371600" y="41902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8600" y="4038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0208" y="46667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299" y="4938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8299" y="52709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0208" y="5547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832256" y="4570235"/>
            <a:ext cx="4376865" cy="1155245"/>
            <a:chOff x="1832256" y="4570235"/>
            <a:chExt cx="4213525" cy="1155245"/>
          </a:xfrm>
        </p:grpSpPr>
        <p:cxnSp>
          <p:nvCxnSpPr>
            <p:cNvPr id="32" name="직선 연결선 31"/>
            <p:cNvCxnSpPr/>
            <p:nvPr/>
          </p:nvCxnSpPr>
          <p:spPr bwMode="auto">
            <a:xfrm flipV="1">
              <a:off x="1832256" y="4571204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 flipV="1">
              <a:off x="1970904" y="4570235"/>
              <a:ext cx="3819125" cy="96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직선 연결선 33"/>
            <p:cNvCxnSpPr/>
            <p:nvPr/>
          </p:nvCxnSpPr>
          <p:spPr bwMode="auto">
            <a:xfrm>
              <a:off x="5790029" y="457023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 flipV="1">
              <a:off x="1877287" y="5173117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 flipV="1">
              <a:off x="2015935" y="5173116"/>
              <a:ext cx="3839346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직선 연결선 37"/>
            <p:cNvCxnSpPr/>
            <p:nvPr/>
          </p:nvCxnSpPr>
          <p:spPr bwMode="auto">
            <a:xfrm>
              <a:off x="5855281" y="5173116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 flipV="1">
              <a:off x="2717050" y="4876004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직선 연결선 40"/>
            <p:cNvCxnSpPr/>
            <p:nvPr/>
          </p:nvCxnSpPr>
          <p:spPr bwMode="auto">
            <a:xfrm>
              <a:off x="2855698" y="4876004"/>
              <a:ext cx="29801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>
              <a:off x="5835852" y="486750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직선 연결선 43"/>
            <p:cNvCxnSpPr/>
            <p:nvPr/>
          </p:nvCxnSpPr>
          <p:spPr bwMode="auto">
            <a:xfrm flipV="1">
              <a:off x="2748089" y="5487586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직선 연결선 44"/>
            <p:cNvCxnSpPr/>
            <p:nvPr/>
          </p:nvCxnSpPr>
          <p:spPr bwMode="auto">
            <a:xfrm>
              <a:off x="2886737" y="5487586"/>
              <a:ext cx="2998542" cy="92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5855281" y="549687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그룹 46"/>
          <p:cNvGrpSpPr/>
          <p:nvPr/>
        </p:nvGrpSpPr>
        <p:grpSpPr>
          <a:xfrm>
            <a:off x="7175225" y="6017540"/>
            <a:ext cx="607475" cy="230065"/>
            <a:chOff x="2748089" y="5793181"/>
            <a:chExt cx="2097542" cy="230065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TextBox 50"/>
          <p:cNvSpPr txBox="1"/>
          <p:nvPr/>
        </p:nvSpPr>
        <p:spPr>
          <a:xfrm>
            <a:off x="7826464" y="5964195"/>
            <a:ext cx="981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805966" y="604197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19200" y="5939135"/>
            <a:ext cx="1180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2209800" y="3887706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5" name="직선 화살표 연결선 54"/>
          <p:cNvCxnSpPr/>
          <p:nvPr/>
        </p:nvCxnSpPr>
        <p:spPr bwMode="auto">
          <a:xfrm>
            <a:off x="2361021" y="41917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 flipH="1">
            <a:off x="2286000" y="41917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747010" y="3886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953000" y="3886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48659" y="3887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505200" y="600058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10000" y="5939135"/>
            <a:ext cx="11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 bwMode="auto">
          <a:xfrm>
            <a:off x="4675037" y="6007603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95668" y="5922427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64" name="직사각형 63"/>
          <p:cNvSpPr/>
          <p:nvPr/>
        </p:nvSpPr>
        <p:spPr bwMode="auto">
          <a:xfrm>
            <a:off x="5715000" y="600427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41037" y="5918660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5348127" y="3886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(1/6)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case 1</a:t>
            </a:r>
          </a:p>
          <a:p>
            <a:pPr lvl="1"/>
            <a:r>
              <a:rPr lang="en-US" altLang="ko-KR" sz="1800" dirty="0" smtClean="0"/>
              <a:t>If WUR STA can know that the WUF is for Beacon reception, the STA can wake up until the next TBTT without unnecessary power consumption</a:t>
            </a:r>
          </a:p>
          <a:p>
            <a:pPr lvl="1"/>
            <a:r>
              <a:rPr lang="en-US" altLang="ko-KR" sz="1800" dirty="0" smtClean="0"/>
              <a:t>For this purpose, AP includes the </a:t>
            </a:r>
            <a:r>
              <a:rPr lang="en-US" altLang="ko-KR" sz="1800" dirty="0" smtClean="0">
                <a:solidFill>
                  <a:srgbClr val="FF0000"/>
                </a:solidFill>
              </a:rPr>
              <a:t>Beacon reception indicator</a:t>
            </a:r>
            <a:r>
              <a:rPr lang="en-US" altLang="ko-KR" sz="1800" dirty="0" smtClean="0"/>
              <a:t> in WUF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344987" y="652177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696913" y="54856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219200" y="5257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696913" y="51815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685800" y="48760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1208086" y="46474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107114" y="5257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49529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6096000" y="46474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127273" y="49522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685800" y="42664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696913" y="578961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133600" y="55610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6894921" y="55610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303437" y="39653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1295400" y="3962400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438400" y="5905895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6826" y="5850242"/>
            <a:ext cx="89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WUF with Beacon RX indicator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1506345" y="42664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1371600" y="42664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8600" y="41144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0208" y="47429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8299" y="50145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8299" y="53471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0208" y="56241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54" name="그룹 53"/>
          <p:cNvGrpSpPr/>
          <p:nvPr/>
        </p:nvGrpSpPr>
        <p:grpSpPr>
          <a:xfrm>
            <a:off x="3083742" y="4647404"/>
            <a:ext cx="728449" cy="228601"/>
            <a:chOff x="1832256" y="4876799"/>
            <a:chExt cx="2968344" cy="228601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직선 연결선 5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5" name="그룹 54"/>
          <p:cNvGrpSpPr/>
          <p:nvPr/>
        </p:nvGrpSpPr>
        <p:grpSpPr>
          <a:xfrm>
            <a:off x="3118143" y="5249317"/>
            <a:ext cx="732959" cy="228601"/>
            <a:chOff x="1832256" y="4876799"/>
            <a:chExt cx="2968344" cy="228601"/>
          </a:xfrm>
        </p:grpSpPr>
        <p:cxnSp>
          <p:nvCxnSpPr>
            <p:cNvPr id="56" name="직선 연결선 55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직선 연결선 56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직선 연결선 57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4" name="그룹 63"/>
          <p:cNvGrpSpPr/>
          <p:nvPr/>
        </p:nvGrpSpPr>
        <p:grpSpPr>
          <a:xfrm>
            <a:off x="3069624" y="4952204"/>
            <a:ext cx="740376" cy="230065"/>
            <a:chOff x="2717050" y="5181599"/>
            <a:chExt cx="2097542" cy="230065"/>
          </a:xfrm>
        </p:grpSpPr>
        <p:cxnSp>
          <p:nvCxnSpPr>
            <p:cNvPr id="60" name="직선 연결선 59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직선 연결선 60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연결선 61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8" name="그룹 67"/>
          <p:cNvGrpSpPr/>
          <p:nvPr/>
        </p:nvGrpSpPr>
        <p:grpSpPr>
          <a:xfrm>
            <a:off x="3118143" y="5563786"/>
            <a:ext cx="732959" cy="230065"/>
            <a:chOff x="2748089" y="5793181"/>
            <a:chExt cx="2097542" cy="230065"/>
          </a:xfrm>
        </p:grpSpPr>
        <p:cxnSp>
          <p:nvCxnSpPr>
            <p:cNvPr id="65" name="직선 연결선 64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그룹 68"/>
          <p:cNvGrpSpPr/>
          <p:nvPr/>
        </p:nvGrpSpPr>
        <p:grpSpPr>
          <a:xfrm>
            <a:off x="5299503" y="5941340"/>
            <a:ext cx="607475" cy="230065"/>
            <a:chOff x="2748089" y="5793181"/>
            <a:chExt cx="2097542" cy="230065"/>
          </a:xfrm>
        </p:grpSpPr>
        <p:cxnSp>
          <p:nvCxnSpPr>
            <p:cNvPr id="70" name="직선 연결선 69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직선 연결선 70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직선 연결선 71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5950741" y="5790405"/>
            <a:ext cx="937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805966" y="596577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19201" y="5867400"/>
            <a:ext cx="132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in WUR duty cycle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2209800" y="3963906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>
            <a:off x="2361021" y="42679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H="1">
            <a:off x="2286000" y="42679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747010" y="39624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5291356" y="39624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7348659" y="39636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3657600" y="5907908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20294" y="5901103"/>
            <a:ext cx="983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Beacon 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828800" y="4742936"/>
            <a:ext cx="128934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9" name="직선 화살표 연결선 78"/>
          <p:cNvCxnSpPr/>
          <p:nvPr/>
        </p:nvCxnSpPr>
        <p:spPr bwMode="auto">
          <a:xfrm>
            <a:off x="1877319" y="5347105"/>
            <a:ext cx="12408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0" name="직선 화살표 연결선 79"/>
          <p:cNvCxnSpPr/>
          <p:nvPr/>
        </p:nvCxnSpPr>
        <p:spPr bwMode="auto">
          <a:xfrm>
            <a:off x="2656404" y="5014504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1" name="직선 화살표 연결선 80"/>
          <p:cNvCxnSpPr/>
          <p:nvPr/>
        </p:nvCxnSpPr>
        <p:spPr bwMode="auto">
          <a:xfrm>
            <a:off x="2667000" y="5624619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3" name="직선 화살표 연결선 82"/>
          <p:cNvCxnSpPr/>
          <p:nvPr/>
        </p:nvCxnSpPr>
        <p:spPr bwMode="auto">
          <a:xfrm>
            <a:off x="6973778" y="6019005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7430277" y="5788172"/>
            <a:ext cx="139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Additional power saving period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18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(2/6)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case 2</a:t>
            </a:r>
          </a:p>
          <a:p>
            <a:pPr lvl="1"/>
            <a:r>
              <a:rPr lang="en-US" altLang="ko-KR" sz="1800" dirty="0" smtClean="0"/>
              <a:t>For WUR STAs to receive DTIM, AP includes </a:t>
            </a:r>
            <a:r>
              <a:rPr lang="en-US" altLang="ko-KR" sz="1800" dirty="0"/>
              <a:t>the </a:t>
            </a:r>
            <a:r>
              <a:rPr lang="en-US" altLang="ko-KR" sz="1800" dirty="0" smtClean="0">
                <a:solidFill>
                  <a:srgbClr val="FF0000"/>
                </a:solidFill>
              </a:rPr>
              <a:t>DTIM reception indicator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WUF.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If the next Beacon is DTIM Beacon, AP may simply include the Beacon reception indicator in WUF instead of DTIM reception indicator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696913" y="54094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219200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96913" y="51053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685800" y="47998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 bwMode="auto">
          <a:xfrm>
            <a:off x="1208086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107114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894921" y="48767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096000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127273" y="4876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685800" y="4190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96913" y="57150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2133600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074837" y="3889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1295400" y="3886200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sp>
        <p:nvSpPr>
          <p:cNvPr id="22" name="직사각형 21"/>
          <p:cNvSpPr/>
          <p:nvPr/>
        </p:nvSpPr>
        <p:spPr bwMode="auto">
          <a:xfrm>
            <a:off x="1371600" y="5907485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0" y="5864525"/>
            <a:ext cx="111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WUF </a:t>
            </a:r>
            <a:r>
              <a:rPr lang="en-US" altLang="ko-KR" dirty="0" smtClean="0"/>
              <a:t>w/ DTIM RX indicator 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1506345" y="41902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1371600" y="41902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8600" y="4038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0208" y="46667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299" y="4938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8299" y="52709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0208" y="5547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cxnSp>
        <p:nvCxnSpPr>
          <p:cNvPr id="32" name="직선 연결선 31"/>
          <p:cNvCxnSpPr/>
          <p:nvPr/>
        </p:nvCxnSpPr>
        <p:spPr bwMode="auto">
          <a:xfrm flipV="1">
            <a:off x="4736565" y="4571204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4875213" y="4570235"/>
            <a:ext cx="914816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5790029" y="4570235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V="1">
            <a:off x="4805889" y="5173115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4953000" y="5172061"/>
            <a:ext cx="902281" cy="10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>
            <a:off x="5855281" y="5173116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V="1">
            <a:off x="4736565" y="4876003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>
            <a:off x="4875213" y="4876004"/>
            <a:ext cx="9606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>
            <a:off x="5835852" y="4867509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V="1">
            <a:off x="4806187" y="5502456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>
            <a:off x="4944537" y="5492046"/>
            <a:ext cx="940742" cy="48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>
            <a:off x="5855281" y="5496879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7" name="그룹 46"/>
          <p:cNvGrpSpPr/>
          <p:nvPr/>
        </p:nvGrpSpPr>
        <p:grpSpPr>
          <a:xfrm>
            <a:off x="5943600" y="5942930"/>
            <a:ext cx="607475" cy="230065"/>
            <a:chOff x="2748089" y="5793181"/>
            <a:chExt cx="2097542" cy="230065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TextBox 50"/>
          <p:cNvSpPr txBox="1"/>
          <p:nvPr/>
        </p:nvSpPr>
        <p:spPr>
          <a:xfrm>
            <a:off x="6594838" y="5889585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39279" y="596736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2513" y="5864525"/>
            <a:ext cx="995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2209800" y="3887706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cxnSp>
        <p:nvCxnSpPr>
          <p:cNvPr id="55" name="직선 화살표 연결선 54"/>
          <p:cNvCxnSpPr/>
          <p:nvPr/>
        </p:nvCxnSpPr>
        <p:spPr bwMode="auto">
          <a:xfrm>
            <a:off x="2361021" y="41917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 flipH="1">
            <a:off x="2286000" y="41917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747010" y="3886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953000" y="3886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48659" y="3887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2438400" y="5909498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01094" y="5867400"/>
            <a:ext cx="7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 bwMode="auto">
          <a:xfrm>
            <a:off x="3429000" y="5932993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09103" y="5847817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64" name="직사각형 63"/>
          <p:cNvSpPr/>
          <p:nvPr/>
        </p:nvSpPr>
        <p:spPr bwMode="auto">
          <a:xfrm>
            <a:off x="4572000" y="592966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922139" y="5844050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5348127" y="3886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직선 화살표 연결선 67"/>
          <p:cNvCxnSpPr/>
          <p:nvPr/>
        </p:nvCxnSpPr>
        <p:spPr bwMode="auto">
          <a:xfrm flipV="1">
            <a:off x="1828800" y="4666736"/>
            <a:ext cx="2977089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 flipV="1">
            <a:off x="1877319" y="5270905"/>
            <a:ext cx="2928570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656404" y="4938304"/>
            <a:ext cx="2149485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 flipV="1">
            <a:off x="2667000" y="5547904"/>
            <a:ext cx="2138889" cy="14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" name="직선 화살표 연결선 75"/>
          <p:cNvCxnSpPr/>
          <p:nvPr/>
        </p:nvCxnSpPr>
        <p:spPr bwMode="auto">
          <a:xfrm>
            <a:off x="7467600" y="6023623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924099" y="5867400"/>
            <a:ext cx="115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Additional power saving period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20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(3/6)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STAs may wake up every WUR Beacon TX time to synchronize with its associated AP</a:t>
            </a:r>
          </a:p>
          <a:p>
            <a:r>
              <a:rPr lang="en-US" altLang="ko-KR" sz="2000" dirty="0" smtClean="0"/>
              <a:t>For WUR STAs that are required to receive every WUR Beacon, Beacon reception indicator can be delivered in WUR Beacon w/o sending additional wake-up frame during their ON-Durations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066800" y="548193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055687" y="5176341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406238" y="4947741"/>
            <a:ext cx="641762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r>
              <a:rPr kumimoji="0" lang="en-US" altLang="ko-KR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6477001" y="5252541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6465887" y="4947741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411794" y="5256660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1055687" y="4566742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3673324" y="4257241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509571" y="4262736"/>
            <a:ext cx="452294" cy="3040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733265" y="4566742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8487" y="441473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0095" y="50432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grpSp>
        <p:nvGrpSpPr>
          <p:cNvPr id="19" name="그룹 18"/>
          <p:cNvGrpSpPr/>
          <p:nvPr/>
        </p:nvGrpSpPr>
        <p:grpSpPr>
          <a:xfrm>
            <a:off x="3453630" y="4947740"/>
            <a:ext cx="786734" cy="228601"/>
            <a:chOff x="1832256" y="4876799"/>
            <a:chExt cx="2968344" cy="228601"/>
          </a:xfrm>
        </p:grpSpPr>
        <p:cxnSp>
          <p:nvCxnSpPr>
            <p:cNvPr id="20" name="직선 연결선 19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직선 연결선 20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직선 연결선 2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3" name="그룹 22"/>
          <p:cNvGrpSpPr/>
          <p:nvPr/>
        </p:nvGrpSpPr>
        <p:grpSpPr>
          <a:xfrm>
            <a:off x="3439511" y="5252540"/>
            <a:ext cx="799616" cy="230065"/>
            <a:chOff x="2717050" y="5181599"/>
            <a:chExt cx="2097542" cy="230065"/>
          </a:xfrm>
        </p:grpSpPr>
        <p:cxnSp>
          <p:nvCxnSpPr>
            <p:cNvPr id="24" name="직선 연결선 23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직선 연결선 25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9" name="직사각형 28"/>
          <p:cNvSpPr/>
          <p:nvPr/>
        </p:nvSpPr>
        <p:spPr bwMode="auto">
          <a:xfrm>
            <a:off x="1116897" y="4262736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5661243" y="4262736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7718546" y="42640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0095" y="531903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35" name="직사각형 34"/>
          <p:cNvSpPr/>
          <p:nvPr/>
        </p:nvSpPr>
        <p:spPr bwMode="auto">
          <a:xfrm>
            <a:off x="1637121" y="525333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1626007" y="494853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2074495" y="5715730"/>
            <a:ext cx="435076" cy="3040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r>
              <a:rPr kumimoji="0" lang="en-US" altLang="ko-KR" dirty="0"/>
              <a:t>WB</a:t>
            </a:r>
            <a:endParaRPr kumimoji="0" lang="ko-KR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514600" y="5648056"/>
            <a:ext cx="1483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WUR Beacon w/ Beacon RX indicator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 bwMode="auto">
          <a:xfrm>
            <a:off x="739887" y="5750894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53122" y="5648056"/>
            <a:ext cx="101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3987659" y="5717743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50354" y="5634336"/>
            <a:ext cx="67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38139" y="5631348"/>
            <a:ext cx="137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for WUR Beacon</a:t>
            </a:r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4971295" y="5784677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7" name="그룹 76"/>
          <p:cNvGrpSpPr/>
          <p:nvPr/>
        </p:nvGrpSpPr>
        <p:grpSpPr>
          <a:xfrm>
            <a:off x="6774991" y="5763880"/>
            <a:ext cx="607475" cy="230065"/>
            <a:chOff x="2748089" y="5793181"/>
            <a:chExt cx="2097542" cy="230065"/>
          </a:xfrm>
        </p:grpSpPr>
        <p:cxnSp>
          <p:nvCxnSpPr>
            <p:cNvPr id="78" name="직선 연결선 7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직선 연결선 7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직선 연결선 7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1" name="TextBox 80"/>
          <p:cNvSpPr txBox="1"/>
          <p:nvPr/>
        </p:nvSpPr>
        <p:spPr>
          <a:xfrm>
            <a:off x="7426229" y="5710535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71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(4/6)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DTIM reception indicator can also be delivered in WUR Beacon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621409" y="4097857"/>
            <a:ext cx="435076" cy="304006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r>
              <a:rPr kumimoji="0" lang="en-US" altLang="ko-KR" dirty="0"/>
              <a:t>WB</a:t>
            </a:r>
            <a:endParaRPr kumimoji="0" lang="ko-KR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61514" y="4030183"/>
            <a:ext cx="1483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WUR Beacon w/ DTIM RX indicator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 bwMode="auto">
          <a:xfrm>
            <a:off x="286801" y="4133021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0036" y="4030183"/>
            <a:ext cx="101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3433114" y="409987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95809" y="4038600"/>
            <a:ext cx="67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085053" y="4013475"/>
            <a:ext cx="137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for WUR Beacon</a:t>
            </a:r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4518209" y="4166804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1053083" y="3047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직사각형 54"/>
          <p:cNvSpPr/>
          <p:nvPr/>
        </p:nvSpPr>
        <p:spPr bwMode="auto">
          <a:xfrm>
            <a:off x="3442120" y="2746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5883" y="2895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20597" y="629636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 bwMode="auto">
          <a:xfrm>
            <a:off x="1114293" y="2743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20283" y="2743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직사각형 72"/>
          <p:cNvSpPr/>
          <p:nvPr/>
        </p:nvSpPr>
        <p:spPr bwMode="auto">
          <a:xfrm>
            <a:off x="7715942" y="2744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5715410" y="2743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연결선 76"/>
          <p:cNvCxnSpPr/>
          <p:nvPr/>
        </p:nvCxnSpPr>
        <p:spPr bwMode="auto">
          <a:xfrm>
            <a:off x="1066800" y="3864062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/>
          <p:nvPr/>
        </p:nvCxnSpPr>
        <p:spPr bwMode="auto">
          <a:xfrm>
            <a:off x="1055687" y="3558468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직사각형 78"/>
          <p:cNvSpPr/>
          <p:nvPr/>
        </p:nvSpPr>
        <p:spPr bwMode="auto">
          <a:xfrm>
            <a:off x="2406238" y="3329868"/>
            <a:ext cx="641762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r>
              <a:rPr kumimoji="0" lang="en-US" altLang="ko-KR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직사각형 79"/>
          <p:cNvSpPr/>
          <p:nvPr/>
        </p:nvSpPr>
        <p:spPr bwMode="auto">
          <a:xfrm>
            <a:off x="6477001" y="3634668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6465887" y="3329868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2411794" y="3638787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0095" y="34253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grpSp>
        <p:nvGrpSpPr>
          <p:cNvPr id="84" name="그룹 83"/>
          <p:cNvGrpSpPr/>
          <p:nvPr/>
        </p:nvGrpSpPr>
        <p:grpSpPr>
          <a:xfrm>
            <a:off x="5156866" y="3329867"/>
            <a:ext cx="1091534" cy="228601"/>
            <a:chOff x="1832256" y="4876799"/>
            <a:chExt cx="2968344" cy="228601"/>
          </a:xfrm>
        </p:grpSpPr>
        <p:cxnSp>
          <p:nvCxnSpPr>
            <p:cNvPr id="85" name="직선 연결선 84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직선 연결선 85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직선 연결선 86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8" name="그룹 87"/>
          <p:cNvGrpSpPr/>
          <p:nvPr/>
        </p:nvGrpSpPr>
        <p:grpSpPr>
          <a:xfrm>
            <a:off x="5142746" y="3634667"/>
            <a:ext cx="1109407" cy="230065"/>
            <a:chOff x="2717050" y="5181599"/>
            <a:chExt cx="2097542" cy="230065"/>
          </a:xfrm>
        </p:grpSpPr>
        <p:cxnSp>
          <p:nvCxnSpPr>
            <p:cNvPr id="89" name="직선 연결선 88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직선 연결선 89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직선 연결선 90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TextBox 91"/>
          <p:cNvSpPr txBox="1"/>
          <p:nvPr/>
        </p:nvSpPr>
        <p:spPr>
          <a:xfrm>
            <a:off x="600095" y="37011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93" name="직사각형 92"/>
          <p:cNvSpPr/>
          <p:nvPr/>
        </p:nvSpPr>
        <p:spPr bwMode="auto">
          <a:xfrm>
            <a:off x="1637121" y="3635462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직사각형 93"/>
          <p:cNvSpPr/>
          <p:nvPr/>
        </p:nvSpPr>
        <p:spPr bwMode="auto">
          <a:xfrm>
            <a:off x="1626007" y="3330662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직사각형 94"/>
          <p:cNvSpPr/>
          <p:nvPr/>
        </p:nvSpPr>
        <p:spPr bwMode="auto">
          <a:xfrm>
            <a:off x="2509571" y="2745777"/>
            <a:ext cx="452294" cy="304006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6" name="직선 화살표 연결선 95"/>
          <p:cNvCxnSpPr/>
          <p:nvPr/>
        </p:nvCxnSpPr>
        <p:spPr bwMode="auto">
          <a:xfrm flipH="1">
            <a:off x="2733265" y="3047206"/>
            <a:ext cx="9935" cy="282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97" name="그룹 96"/>
          <p:cNvGrpSpPr/>
          <p:nvPr/>
        </p:nvGrpSpPr>
        <p:grpSpPr>
          <a:xfrm>
            <a:off x="3341162" y="4698145"/>
            <a:ext cx="607475" cy="230065"/>
            <a:chOff x="2748089" y="5793181"/>
            <a:chExt cx="2097542" cy="230065"/>
          </a:xfrm>
        </p:grpSpPr>
        <p:cxnSp>
          <p:nvCxnSpPr>
            <p:cNvPr id="98" name="직선 연결선 9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직선 연결선 9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직선 연결선 9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01" name="TextBox 100"/>
          <p:cNvSpPr txBox="1"/>
          <p:nvPr/>
        </p:nvSpPr>
        <p:spPr>
          <a:xfrm>
            <a:off x="3992400" y="4644800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  <p:sp>
        <p:nvSpPr>
          <p:cNvPr id="102" name="직사각형 101"/>
          <p:cNvSpPr/>
          <p:nvPr/>
        </p:nvSpPr>
        <p:spPr bwMode="auto">
          <a:xfrm>
            <a:off x="452321" y="4731757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32424" y="4646581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104" name="직사각형 103"/>
          <p:cNvSpPr/>
          <p:nvPr/>
        </p:nvSpPr>
        <p:spPr bwMode="auto">
          <a:xfrm>
            <a:off x="1595321" y="4728424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945460" y="4642814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cxnSp>
        <p:nvCxnSpPr>
          <p:cNvPr id="106" name="직선 화살표 연결선 105"/>
          <p:cNvCxnSpPr/>
          <p:nvPr/>
        </p:nvCxnSpPr>
        <p:spPr bwMode="auto">
          <a:xfrm>
            <a:off x="4865162" y="4778838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321661" y="4622615"/>
            <a:ext cx="115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Additional power saving period </a:t>
            </a:r>
            <a:endParaRPr lang="ko-KR" altLang="en-US" dirty="0"/>
          </a:p>
        </p:txBody>
      </p:sp>
      <p:cxnSp>
        <p:nvCxnSpPr>
          <p:cNvPr id="108" name="직선 화살표 연결선 107"/>
          <p:cNvCxnSpPr/>
          <p:nvPr/>
        </p:nvCxnSpPr>
        <p:spPr bwMode="auto">
          <a:xfrm>
            <a:off x="3150638" y="3396514"/>
            <a:ext cx="1981811" cy="99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9" name="직선 화살표 연결선 108"/>
          <p:cNvCxnSpPr/>
          <p:nvPr/>
        </p:nvCxnSpPr>
        <p:spPr bwMode="auto">
          <a:xfrm>
            <a:off x="3130561" y="3739043"/>
            <a:ext cx="2026305" cy="527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227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(5/6)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Wake-up frame format</a:t>
            </a:r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RX ID may not be included in broadcast wake-up frame</a:t>
            </a:r>
          </a:p>
          <a:p>
            <a:pPr lvl="1"/>
            <a:r>
              <a:rPr lang="en-US" altLang="ko-KR" sz="1600" dirty="0" smtClean="0"/>
              <a:t>Wake-up reason </a:t>
            </a:r>
          </a:p>
          <a:p>
            <a:pPr lvl="2"/>
            <a:r>
              <a:rPr lang="en-US" altLang="ko-KR" sz="1400" dirty="0" smtClean="0"/>
              <a:t>0: Normal wakeup</a:t>
            </a:r>
          </a:p>
          <a:p>
            <a:pPr lvl="2"/>
            <a:r>
              <a:rPr lang="en-US" altLang="ko-KR" sz="1400" dirty="0" smtClean="0"/>
              <a:t>1: Next Beacon reception</a:t>
            </a:r>
          </a:p>
          <a:p>
            <a:pPr lvl="2"/>
            <a:r>
              <a:rPr lang="en-US" altLang="ko-KR" sz="1400" dirty="0" smtClean="0"/>
              <a:t>2: Next DTIM reception</a:t>
            </a:r>
          </a:p>
          <a:p>
            <a:pPr lvl="1"/>
            <a:r>
              <a:rPr lang="en-US" altLang="ko-KR" sz="1600" dirty="0" smtClean="0"/>
              <a:t>Wake-up reason info can be combined in other field (e.g., Frame Type)</a:t>
            </a:r>
            <a:endParaRPr lang="en-US" altLang="ko-KR" sz="1800" dirty="0" smtClean="0"/>
          </a:p>
          <a:p>
            <a:pPr lvl="2"/>
            <a:r>
              <a:rPr lang="en-US" altLang="ko-KR" sz="1400" dirty="0" smtClean="0"/>
              <a:t>E.g., FT= 0: Broadcast WUF for Beacon RX, FT=1: Broadcast WUF for DTIM RX</a:t>
            </a:r>
            <a:endParaRPr lang="en-US" altLang="ko-KR" sz="1600" dirty="0" smtClean="0"/>
          </a:p>
          <a:p>
            <a:r>
              <a:rPr lang="en-US" altLang="ko-KR" sz="1800" dirty="0" smtClean="0"/>
              <a:t>WUR Beacon</a:t>
            </a:r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Wake-up indicator</a:t>
            </a:r>
          </a:p>
          <a:p>
            <a:pPr lvl="2"/>
            <a:r>
              <a:rPr lang="en-US" altLang="ko-KR" sz="1400" dirty="0" smtClean="0"/>
              <a:t>0: No wake-up</a:t>
            </a:r>
          </a:p>
          <a:p>
            <a:pPr lvl="2"/>
            <a:r>
              <a:rPr lang="en-US" altLang="ko-KR" sz="1400" dirty="0" smtClean="0"/>
              <a:t>1: Wake-up for next Beacon reception</a:t>
            </a:r>
          </a:p>
          <a:p>
            <a:pPr lvl="2"/>
            <a:r>
              <a:rPr lang="en-US" altLang="ko-KR" sz="1400" dirty="0" smtClean="0"/>
              <a:t>2: Wake-up for next DTIM reception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143000" y="23622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057400" y="23622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743200" y="23622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(R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 ID)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505200" y="2362200"/>
            <a:ext cx="1219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Wake-up reason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724400" y="23622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1143000" y="48768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057400" y="48768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657600" y="4876800"/>
            <a:ext cx="1371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Wake-up indicator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5029200" y="48768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2743200" y="48768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Timestamp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125439</TotalTime>
  <Words>1233</Words>
  <Application>Microsoft Office PowerPoint</Application>
  <PresentationFormat>화면 슬라이드 쇼(4:3)</PresentationFormat>
  <Paragraphs>322</Paragraphs>
  <Slides>14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Power saving operation for WUR STAs in duty cycle mode</vt:lpstr>
      <vt:lpstr>Introduction</vt:lpstr>
      <vt:lpstr>Motivation (1/2)</vt:lpstr>
      <vt:lpstr>Motivation (2/2)</vt:lpstr>
      <vt:lpstr>Proposal (1/6)</vt:lpstr>
      <vt:lpstr>Proposal (2/6)</vt:lpstr>
      <vt:lpstr>Proposal (3/6)</vt:lpstr>
      <vt:lpstr>Proposal (4/6)</vt:lpstr>
      <vt:lpstr>Proposal (5/6)</vt:lpstr>
      <vt:lpstr>Proposal (6/6)</vt:lpstr>
      <vt:lpstr>Conclusion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1713</cp:revision>
  <cp:lastPrinted>1998-02-10T13:28:06Z</cp:lastPrinted>
  <dcterms:created xsi:type="dcterms:W3CDTF">2007-05-21T21:00:37Z</dcterms:created>
  <dcterms:modified xsi:type="dcterms:W3CDTF">2017-07-14T07:12:47Z</dcterms:modified>
</cp:coreProperties>
</file>