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43" r:id="rId2"/>
    <p:sldId id="456" r:id="rId3"/>
    <p:sldId id="514" r:id="rId4"/>
    <p:sldId id="515" r:id="rId5"/>
    <p:sldId id="516" r:id="rId6"/>
    <p:sldId id="517" r:id="rId7"/>
    <p:sldId id="519" r:id="rId8"/>
    <p:sldId id="520" r:id="rId9"/>
    <p:sldId id="521" r:id="rId10"/>
    <p:sldId id="524" r:id="rId11"/>
    <p:sldId id="471" r:id="rId12"/>
    <p:sldId id="470" r:id="rId13"/>
    <p:sldId id="526" r:id="rId14"/>
    <p:sldId id="525" r:id="rId15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456"/>
            <p14:sldId id="514"/>
            <p14:sldId id="515"/>
            <p14:sldId id="516"/>
            <p14:sldId id="517"/>
            <p14:sldId id="519"/>
            <p14:sldId id="520"/>
            <p14:sldId id="521"/>
            <p14:sldId id="524"/>
            <p14:sldId id="471"/>
            <p14:sldId id="470"/>
            <p14:sldId id="526"/>
            <p14:sldId id="5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429" autoAdjust="0"/>
  </p:normalViewPr>
  <p:slideViewPr>
    <p:cSldViewPr>
      <p:cViewPr varScale="1">
        <p:scale>
          <a:sx n="112" d="100"/>
          <a:sy n="112" d="100"/>
        </p:scale>
        <p:origin x="16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Beacon</a:t>
            </a:r>
            <a:r>
              <a:rPr lang="ko-KR" altLang="en-US" smtClean="0"/>
              <a:t>을 받도록 하는 </a:t>
            </a:r>
            <a:r>
              <a:rPr lang="en-US" altLang="ko-KR" dirty="0" smtClean="0"/>
              <a:t>WUF</a:t>
            </a:r>
            <a:r>
              <a:rPr lang="ko-KR" altLang="en-US" smtClean="0"/>
              <a:t>를 받지 못하면 </a:t>
            </a:r>
            <a:r>
              <a:rPr lang="en-US" altLang="ko-KR" dirty="0" smtClean="0"/>
              <a:t>,, system parameter update.</a:t>
            </a:r>
          </a:p>
          <a:p>
            <a:r>
              <a:rPr lang="en-US" altLang="ko-KR" dirty="0" smtClean="0"/>
              <a:t>BSS</a:t>
            </a:r>
            <a:r>
              <a:rPr lang="en-US" altLang="ko-KR" baseline="0" dirty="0" smtClean="0"/>
              <a:t> </a:t>
            </a:r>
            <a:r>
              <a:rPr lang="en-US" altLang="ko-KR" dirty="0" smtClean="0"/>
              <a:t>Change count</a:t>
            </a:r>
            <a:r>
              <a:rPr lang="ko-KR" altLang="en-US" smtClean="0"/>
              <a:t>를 이용하는 좋아보임</a:t>
            </a:r>
            <a:r>
              <a:rPr lang="en-US" altLang="ko-KR" dirty="0" smtClean="0"/>
              <a:t>…</a:t>
            </a:r>
          </a:p>
          <a:p>
            <a:r>
              <a:rPr lang="en-US" altLang="ko-KR" dirty="0" smtClean="0"/>
              <a:t>1 bit</a:t>
            </a:r>
            <a:r>
              <a:rPr lang="ko-KR" altLang="en-US" smtClean="0"/>
              <a:t>나 </a:t>
            </a:r>
            <a:r>
              <a:rPr lang="en-US" altLang="ko-KR" dirty="0" smtClean="0"/>
              <a:t>2 bits</a:t>
            </a:r>
            <a:r>
              <a:rPr lang="ko-KR" altLang="en-US" smtClean="0"/>
              <a:t>이용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807E55AC-B173-4AB5-9CB6-9C6379A21F1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30914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aseline="0" dirty="0" smtClean="0"/>
              <a:t>Time sync </a:t>
            </a:r>
            <a:r>
              <a:rPr lang="ko-KR" altLang="en-US" baseline="0" smtClean="0"/>
              <a:t>공유할 때는</a:t>
            </a:r>
            <a:r>
              <a:rPr lang="en-US" altLang="ko-KR" baseline="0" dirty="0" smtClean="0"/>
              <a:t>, </a:t>
            </a:r>
          </a:p>
          <a:p>
            <a:r>
              <a:rPr lang="en-US" altLang="ko-KR" baseline="0" dirty="0" smtClean="0"/>
              <a:t>time sync </a:t>
            </a:r>
            <a:r>
              <a:rPr lang="ko-KR" altLang="en-US" baseline="0" smtClean="0"/>
              <a:t>공유하지 않을 때 사용하는 것</a:t>
            </a:r>
            <a:r>
              <a:rPr lang="en-US" altLang="ko-KR" baseline="0" dirty="0" smtClean="0"/>
              <a:t>, </a:t>
            </a:r>
            <a:r>
              <a:rPr lang="ko-KR" altLang="en-US" baseline="0" smtClean="0"/>
              <a:t>추가</a:t>
            </a:r>
            <a:r>
              <a:rPr lang="en-US" altLang="ko-KR" baseline="0" dirty="0" smtClean="0"/>
              <a:t>. </a:t>
            </a:r>
            <a:r>
              <a:rPr lang="en-US" altLang="ko-KR" dirty="0" smtClean="0"/>
              <a:t>Wakeu</a:t>
            </a:r>
            <a:r>
              <a:rPr lang="en-US" altLang="ko-KR" baseline="0" dirty="0" smtClean="0"/>
              <a:t>p completion time, </a:t>
            </a:r>
          </a:p>
          <a:p>
            <a:endParaRPr lang="en-US" altLang="ko-KR" baseline="0" dirty="0" smtClean="0"/>
          </a:p>
          <a:p>
            <a:r>
              <a:rPr lang="ko-KR" altLang="en-US" baseline="0" dirty="0" smtClean="0"/>
              <a:t>둘 다 살릴 수 있는 방법</a:t>
            </a:r>
            <a:r>
              <a:rPr lang="en-US" altLang="ko-KR" baseline="0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807E55AC-B173-4AB5-9CB6-9C6379A21F13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1451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baseline="0" dirty="0" smtClean="0"/>
              <a:t>Time sync </a:t>
            </a:r>
            <a:r>
              <a:rPr lang="ko-KR" altLang="en-US" baseline="0" smtClean="0"/>
              <a:t>공유할 때는</a:t>
            </a:r>
            <a:r>
              <a:rPr lang="en-US" altLang="ko-KR" baseline="0" dirty="0" smtClean="0"/>
              <a:t>, </a:t>
            </a:r>
          </a:p>
          <a:p>
            <a:r>
              <a:rPr lang="en-US" altLang="ko-KR" baseline="0" dirty="0" smtClean="0"/>
              <a:t>time sync </a:t>
            </a:r>
            <a:r>
              <a:rPr lang="ko-KR" altLang="en-US" baseline="0" smtClean="0"/>
              <a:t>공유하지 않을 때 사용하는 것</a:t>
            </a:r>
            <a:r>
              <a:rPr lang="en-US" altLang="ko-KR" baseline="0" dirty="0" smtClean="0"/>
              <a:t>, </a:t>
            </a:r>
            <a:r>
              <a:rPr lang="ko-KR" altLang="en-US" baseline="0" smtClean="0"/>
              <a:t>추가</a:t>
            </a:r>
            <a:r>
              <a:rPr lang="en-US" altLang="ko-KR" baseline="0" dirty="0" smtClean="0"/>
              <a:t>. </a:t>
            </a:r>
            <a:r>
              <a:rPr lang="en-US" altLang="ko-KR" dirty="0" smtClean="0"/>
              <a:t>Wakeu</a:t>
            </a:r>
            <a:r>
              <a:rPr lang="en-US" altLang="ko-KR" baseline="0" dirty="0" smtClean="0"/>
              <a:t>p completion time, </a:t>
            </a:r>
          </a:p>
          <a:p>
            <a:endParaRPr lang="en-US" altLang="ko-KR" baseline="0" dirty="0" smtClean="0"/>
          </a:p>
          <a:p>
            <a:r>
              <a:rPr lang="ko-KR" altLang="en-US" baseline="0" dirty="0" smtClean="0"/>
              <a:t>둘 다 살릴 수 있는 방법</a:t>
            </a:r>
            <a:r>
              <a:rPr lang="en-US" altLang="ko-KR" baseline="0" dirty="0" smtClean="0"/>
              <a:t>.</a:t>
            </a:r>
          </a:p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807E55AC-B173-4AB5-9CB6-9C6379A21F13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0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802.11-17/0978r0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Power saving operation for WUR STAs in duty cycle mode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2017-0x-0x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607180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(6/6)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</a:t>
            </a:r>
            <a:r>
              <a:rPr lang="en-US" altLang="ko-KR" dirty="0" smtClean="0"/>
              <a:t>y wake-up reason field/wake-up </a:t>
            </a:r>
            <a:r>
              <a:rPr lang="en-US" altLang="ko-KR" dirty="0"/>
              <a:t>indicator field, </a:t>
            </a:r>
            <a:r>
              <a:rPr lang="en-US" altLang="ko-KR" dirty="0" smtClean="0"/>
              <a:t>STA in WUR duty cycle mode </a:t>
            </a:r>
            <a:r>
              <a:rPr lang="en-US" altLang="ko-KR" dirty="0"/>
              <a:t>can save more power </a:t>
            </a:r>
            <a:endParaRPr lang="en-US" altLang="ko-KR" dirty="0" smtClean="0"/>
          </a:p>
          <a:p>
            <a:pPr lvl="1"/>
            <a:r>
              <a:rPr lang="en-US" altLang="ko-KR" sz="1800" dirty="0" smtClean="0"/>
              <a:t>The STA can adjust the start time of wake-up procedure based on its wake-up delay and next Beacon/DTIM TX time</a:t>
            </a:r>
          </a:p>
          <a:p>
            <a:pPr lvl="1"/>
            <a:r>
              <a:rPr lang="en-US" altLang="ko-KR" sz="1800" dirty="0" smtClean="0"/>
              <a:t>The STA can re-enter the WUR </a:t>
            </a:r>
            <a:r>
              <a:rPr lang="en-US" altLang="ko-KR" sz="1800" dirty="0"/>
              <a:t>mode </a:t>
            </a:r>
            <a:r>
              <a:rPr lang="en-US" altLang="ko-KR" sz="1800" dirty="0" smtClean="0"/>
              <a:t>after </a:t>
            </a:r>
            <a:r>
              <a:rPr lang="en-US" altLang="ko-KR" sz="1800" dirty="0"/>
              <a:t>receiving Beacon or Group address </a:t>
            </a:r>
            <a:r>
              <a:rPr lang="en-US" altLang="ko-KR" sz="1800" dirty="0" smtClean="0"/>
              <a:t>BU </a:t>
            </a:r>
          </a:p>
          <a:p>
            <a:pPr lvl="2"/>
            <a:r>
              <a:rPr lang="en-US" altLang="ko-KR" sz="1600" dirty="0" smtClean="0"/>
              <a:t>That is, if there aren’t these fields, the STA cannot know if it can enter the WUR mode after receiving Beacon/Group address BU or not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814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reduce the power consumption of WUR STAs that are in duty cycle mode, the Beacon reception indicator or DTIM reception indicator need to be included in a wake-up frame or WUR Beacon</a:t>
            </a:r>
          </a:p>
          <a:p>
            <a:pPr lvl="1"/>
            <a:r>
              <a:rPr lang="en-US" altLang="ko-KR" dirty="0" smtClean="0"/>
              <a:t>The following fields can be included</a:t>
            </a:r>
          </a:p>
          <a:p>
            <a:pPr lvl="2"/>
            <a:r>
              <a:rPr lang="en-US" altLang="ko-KR" dirty="0" smtClean="0"/>
              <a:t>Wake-up reason (in broadcast WUF)</a:t>
            </a:r>
          </a:p>
          <a:p>
            <a:pPr lvl="3"/>
            <a:r>
              <a:rPr lang="en-US" altLang="ko-KR" dirty="0" smtClean="0"/>
              <a:t>0</a:t>
            </a:r>
            <a:r>
              <a:rPr lang="en-US" altLang="ko-KR" dirty="0"/>
              <a:t>: Next Beacon reception</a:t>
            </a:r>
          </a:p>
          <a:p>
            <a:pPr lvl="3"/>
            <a:r>
              <a:rPr lang="en-US" altLang="ko-KR" dirty="0"/>
              <a:t>1: Next DTIM </a:t>
            </a:r>
            <a:r>
              <a:rPr lang="en-US" altLang="ko-KR" dirty="0" smtClean="0"/>
              <a:t>reception</a:t>
            </a:r>
          </a:p>
          <a:p>
            <a:pPr lvl="2"/>
            <a:r>
              <a:rPr lang="en-US" altLang="ko-KR" dirty="0" smtClean="0"/>
              <a:t>Wake-up indicator (in WUR Beacon)</a:t>
            </a:r>
          </a:p>
          <a:p>
            <a:pPr lvl="3"/>
            <a:r>
              <a:rPr lang="en-US" altLang="ko-KR" dirty="0"/>
              <a:t>0: No wake-up</a:t>
            </a:r>
          </a:p>
          <a:p>
            <a:pPr lvl="3"/>
            <a:r>
              <a:rPr lang="en-US" altLang="ko-KR" dirty="0"/>
              <a:t>1: Wake-up for Next Beacon reception</a:t>
            </a:r>
          </a:p>
          <a:p>
            <a:pPr lvl="3"/>
            <a:r>
              <a:rPr lang="en-US" altLang="ko-KR" dirty="0"/>
              <a:t>2: Wake-up for Next DTIM </a:t>
            </a:r>
            <a:r>
              <a:rPr lang="en-US" altLang="ko-KR" dirty="0" smtClean="0"/>
              <a:t>reception</a:t>
            </a:r>
          </a:p>
          <a:p>
            <a:pPr lvl="3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</a:t>
            </a:r>
            <a:r>
              <a:rPr lang="en-US" altLang="ko-KR" dirty="0"/>
              <a:t>1] </a:t>
            </a:r>
            <a:r>
              <a:rPr lang="en-US" altLang="ko-KR" dirty="0" smtClean="0"/>
              <a:t>11-17-0575-01-00ba-spec-framework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WUR Beacon frame contains the following wake-up indicator</a:t>
            </a:r>
          </a:p>
          <a:p>
            <a:pPr lvl="2"/>
            <a:r>
              <a:rPr lang="en-US" altLang="ko-KR" dirty="0" smtClean="0"/>
              <a:t>Wakeup indicator</a:t>
            </a:r>
          </a:p>
          <a:p>
            <a:pPr lvl="3"/>
            <a:r>
              <a:rPr lang="en-US" altLang="ko-KR" dirty="0" smtClean="0"/>
              <a:t>0: No wake-up</a:t>
            </a:r>
          </a:p>
          <a:p>
            <a:pPr lvl="3"/>
            <a:r>
              <a:rPr lang="en-US" altLang="ko-KR" dirty="0" smtClean="0"/>
              <a:t>1: Wake-up for Next Beacon reception</a:t>
            </a:r>
          </a:p>
          <a:p>
            <a:pPr lvl="3"/>
            <a:r>
              <a:rPr lang="en-US" altLang="ko-KR" dirty="0" smtClean="0"/>
              <a:t>2: Wake-up for Next DTIM reception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033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broadcast wake-up frame contains the following wake-up reason information</a:t>
            </a:r>
          </a:p>
          <a:p>
            <a:pPr lvl="2"/>
            <a:r>
              <a:rPr lang="en-US" altLang="ko-KR" dirty="0" smtClean="0"/>
              <a:t>Wake-up reason</a:t>
            </a:r>
          </a:p>
          <a:p>
            <a:pPr lvl="3"/>
            <a:r>
              <a:rPr lang="en-US" altLang="ko-KR" dirty="0" smtClean="0"/>
              <a:t>0: Next Beacon reception</a:t>
            </a:r>
          </a:p>
          <a:p>
            <a:pPr lvl="3"/>
            <a:r>
              <a:rPr lang="en-US" altLang="ko-KR" dirty="0" smtClean="0"/>
              <a:t>1: Next DTIM reception</a:t>
            </a:r>
          </a:p>
          <a:p>
            <a:pPr lvl="2"/>
            <a:r>
              <a:rPr lang="en-US" altLang="ko-KR" dirty="0" smtClean="0"/>
              <a:t>This information may be combined with other field (e.g., frame type).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9497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Upon receiving the wake-up frame intended for the STA, the STA turns on its primary connectivity radio</a:t>
            </a:r>
          </a:p>
          <a:p>
            <a:r>
              <a:rPr lang="en-US" altLang="ko-KR" sz="1800" dirty="0" smtClean="0"/>
              <a:t>AP may send a broadcast wake-up frame for waking up multiple WUR STAs</a:t>
            </a:r>
          </a:p>
          <a:p>
            <a:pPr lvl="1"/>
            <a:r>
              <a:rPr lang="en-GB" altLang="ko-KR" sz="1400" dirty="0" smtClean="0"/>
              <a:t>In SFD [1]:  After </a:t>
            </a:r>
            <a:r>
              <a:rPr lang="en-GB" altLang="ko-KR" sz="1400" dirty="0"/>
              <a:t>the transmission of broadcast wake-up frame, the AP can transmit broadcast/multicast frames through primary connectivity radio after the preparation period. </a:t>
            </a:r>
            <a:endParaRPr lang="en-US" altLang="ko-KR" sz="1400" dirty="0" smtClean="0"/>
          </a:p>
          <a:p>
            <a:r>
              <a:rPr lang="en-US" altLang="ko-KR" sz="1800" dirty="0" smtClean="0"/>
              <a:t>WUR duty cycle in 11ba SFD [1]</a:t>
            </a:r>
          </a:p>
          <a:p>
            <a:pPr lvl="1"/>
            <a:r>
              <a:rPr lang="en-GB" altLang="ko-KR" sz="1400" dirty="0"/>
              <a:t>STA can have Duty cycle mode for wake-up receiver (</a:t>
            </a:r>
            <a:r>
              <a:rPr lang="en-GB" altLang="ko-KR" sz="1400" dirty="0" err="1"/>
              <a:t>WURx</a:t>
            </a:r>
            <a:r>
              <a:rPr lang="en-GB" altLang="ko-KR" sz="1400" dirty="0"/>
              <a:t>) </a:t>
            </a:r>
            <a:endParaRPr lang="en-GB" altLang="ko-KR" sz="1400" dirty="0" smtClean="0"/>
          </a:p>
          <a:p>
            <a:pPr lvl="1"/>
            <a:r>
              <a:rPr lang="en-GB" altLang="ko-KR" sz="1400" dirty="0" smtClean="0"/>
              <a:t>The </a:t>
            </a:r>
            <a:r>
              <a:rPr lang="en-GB" altLang="ko-KR" sz="1400" dirty="0"/>
              <a:t>period of the WUR duty cycle as shown below is a multiple of a basic unit. The basic unit is indicated by the AP. The on duration in each period for WUR duty cycle as shown below is larger than or equal to a minimum wake-up duration. The minimum wake-up duration is indicated by the AP</a:t>
            </a:r>
            <a:r>
              <a:rPr lang="en-GB" altLang="ko-KR" sz="1400" dirty="0" smtClean="0"/>
              <a:t>.</a:t>
            </a:r>
            <a:endParaRPr lang="ko-KR" altLang="ko-KR" sz="14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2017</a:t>
            </a:r>
          </a:p>
        </p:txBody>
      </p:sp>
      <p:pic>
        <p:nvPicPr>
          <p:cNvPr id="7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665127" y="5305425"/>
            <a:ext cx="467677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 WUR STA, especially in duty cycle mode, may waste its power after receiving  the wake-up frame for it</a:t>
            </a:r>
          </a:p>
          <a:p>
            <a:r>
              <a:rPr lang="en-US" altLang="ko-KR" sz="2000" dirty="0" smtClean="0"/>
              <a:t>Example 1: A wake-up frame (WUF) can be sent for WUR STAs to update system parameter by receiving Beacon [x] 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4344987" y="652177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696913" y="5715000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1219200" y="548640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696913" y="5410994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685800" y="5105400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직사각형 14"/>
          <p:cNvSpPr/>
          <p:nvPr/>
        </p:nvSpPr>
        <p:spPr bwMode="auto">
          <a:xfrm>
            <a:off x="1208086" y="4876800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107114" y="548640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6894921" y="5182394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6096000" y="4876800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2127273" y="518160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직선 연결선 21"/>
          <p:cNvCxnSpPr/>
          <p:nvPr/>
        </p:nvCxnSpPr>
        <p:spPr bwMode="auto">
          <a:xfrm>
            <a:off x="685800" y="4495801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696913" y="60190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2133600" y="57904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6894921" y="57904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3411134" y="4191795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1295400" y="4191795"/>
            <a:ext cx="265521" cy="30400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3399712" y="6135290"/>
            <a:ext cx="265521" cy="30400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18138" y="6137303"/>
            <a:ext cx="1615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Wake-up frame</a:t>
            </a:r>
            <a:endParaRPr lang="ko-KR" altLang="en-US" dirty="0"/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1506345" y="4495801"/>
            <a:ext cx="1179" cy="990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직선 화살표 연결선 40"/>
          <p:cNvCxnSpPr/>
          <p:nvPr/>
        </p:nvCxnSpPr>
        <p:spPr bwMode="auto">
          <a:xfrm>
            <a:off x="1371600" y="4495801"/>
            <a:ext cx="0" cy="3809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28600" y="4343798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30208" y="4972331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S1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38299" y="524389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38299" y="5576500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S3</a:t>
            </a:r>
            <a:endParaRPr lang="ko-KR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30208" y="585349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S4</a:t>
            </a:r>
            <a:endParaRPr lang="ko-KR" altLang="en-US" dirty="0"/>
          </a:p>
        </p:txBody>
      </p:sp>
      <p:grpSp>
        <p:nvGrpSpPr>
          <p:cNvPr id="54" name="그룹 53"/>
          <p:cNvGrpSpPr/>
          <p:nvPr/>
        </p:nvGrpSpPr>
        <p:grpSpPr>
          <a:xfrm>
            <a:off x="1832256" y="4876799"/>
            <a:ext cx="2739744" cy="228601"/>
            <a:chOff x="1832256" y="4876799"/>
            <a:chExt cx="2968344" cy="228601"/>
          </a:xfrm>
        </p:grpSpPr>
        <p:cxnSp>
          <p:nvCxnSpPr>
            <p:cNvPr id="48" name="직선 연결선 47"/>
            <p:cNvCxnSpPr/>
            <p:nvPr/>
          </p:nvCxnSpPr>
          <p:spPr bwMode="auto">
            <a:xfrm flipV="1">
              <a:off x="1832256" y="48767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/>
            <p:cNvCxnSpPr/>
            <p:nvPr/>
          </p:nvCxnSpPr>
          <p:spPr bwMode="auto">
            <a:xfrm>
              <a:off x="1970904" y="4876799"/>
              <a:ext cx="26391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직선 연결선 51"/>
            <p:cNvCxnSpPr/>
            <p:nvPr/>
          </p:nvCxnSpPr>
          <p:spPr bwMode="auto">
            <a:xfrm>
              <a:off x="4610100" y="487679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5" name="그룹 54"/>
          <p:cNvGrpSpPr/>
          <p:nvPr/>
        </p:nvGrpSpPr>
        <p:grpSpPr>
          <a:xfrm>
            <a:off x="1877287" y="5478712"/>
            <a:ext cx="2694712" cy="228601"/>
            <a:chOff x="1832256" y="4876799"/>
            <a:chExt cx="2968344" cy="228601"/>
          </a:xfrm>
        </p:grpSpPr>
        <p:cxnSp>
          <p:nvCxnSpPr>
            <p:cNvPr id="56" name="직선 연결선 55"/>
            <p:cNvCxnSpPr/>
            <p:nvPr/>
          </p:nvCxnSpPr>
          <p:spPr bwMode="auto">
            <a:xfrm flipV="1">
              <a:off x="1832256" y="48767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직선 연결선 56"/>
            <p:cNvCxnSpPr/>
            <p:nvPr/>
          </p:nvCxnSpPr>
          <p:spPr bwMode="auto">
            <a:xfrm>
              <a:off x="1970904" y="4876799"/>
              <a:ext cx="26391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직선 연결선 57"/>
            <p:cNvCxnSpPr/>
            <p:nvPr/>
          </p:nvCxnSpPr>
          <p:spPr bwMode="auto">
            <a:xfrm>
              <a:off x="4610100" y="487679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4" name="그룹 63"/>
          <p:cNvGrpSpPr/>
          <p:nvPr/>
        </p:nvGrpSpPr>
        <p:grpSpPr>
          <a:xfrm>
            <a:off x="2717050" y="5181599"/>
            <a:ext cx="1854949" cy="230065"/>
            <a:chOff x="2717050" y="5181599"/>
            <a:chExt cx="2097542" cy="230065"/>
          </a:xfrm>
        </p:grpSpPr>
        <p:cxnSp>
          <p:nvCxnSpPr>
            <p:cNvPr id="60" name="직선 연결선 59"/>
            <p:cNvCxnSpPr/>
            <p:nvPr/>
          </p:nvCxnSpPr>
          <p:spPr bwMode="auto">
            <a:xfrm flipV="1">
              <a:off x="2717050" y="51815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직선 연결선 60"/>
            <p:cNvCxnSpPr/>
            <p:nvPr/>
          </p:nvCxnSpPr>
          <p:spPr bwMode="auto">
            <a:xfrm>
              <a:off x="2855698" y="5181599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직선 연결선 61"/>
            <p:cNvCxnSpPr/>
            <p:nvPr/>
          </p:nvCxnSpPr>
          <p:spPr bwMode="auto">
            <a:xfrm>
              <a:off x="4624092" y="5183063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8" name="그룹 67"/>
          <p:cNvGrpSpPr/>
          <p:nvPr/>
        </p:nvGrpSpPr>
        <p:grpSpPr>
          <a:xfrm>
            <a:off x="2748089" y="5793181"/>
            <a:ext cx="1759111" cy="230065"/>
            <a:chOff x="2748089" y="5793181"/>
            <a:chExt cx="2097542" cy="230065"/>
          </a:xfrm>
        </p:grpSpPr>
        <p:cxnSp>
          <p:nvCxnSpPr>
            <p:cNvPr id="65" name="직선 연결선 64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직선 연결선 65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직선 연결선 66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9" name="그룹 68"/>
          <p:cNvGrpSpPr/>
          <p:nvPr/>
        </p:nvGrpSpPr>
        <p:grpSpPr>
          <a:xfrm>
            <a:off x="6936325" y="6170735"/>
            <a:ext cx="607475" cy="230065"/>
            <a:chOff x="2748089" y="5793181"/>
            <a:chExt cx="2097542" cy="230065"/>
          </a:xfrm>
        </p:grpSpPr>
        <p:cxnSp>
          <p:nvCxnSpPr>
            <p:cNvPr id="70" name="직선 연결선 69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직선 연결선 70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직선 연결선 71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73" name="TextBox 72"/>
          <p:cNvSpPr txBox="1"/>
          <p:nvPr/>
        </p:nvSpPr>
        <p:spPr>
          <a:xfrm>
            <a:off x="7587564" y="6019800"/>
            <a:ext cx="956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Awake state in PCR</a:t>
            </a:r>
            <a:endParaRPr lang="ko-KR" altLang="en-US" dirty="0"/>
          </a:p>
        </p:txBody>
      </p:sp>
      <p:sp>
        <p:nvSpPr>
          <p:cNvPr id="74" name="직사각형 73"/>
          <p:cNvSpPr/>
          <p:nvPr/>
        </p:nvSpPr>
        <p:spPr bwMode="auto">
          <a:xfrm>
            <a:off x="805966" y="6195168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19200" y="6150573"/>
            <a:ext cx="21568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On duration in WUR duty cycle</a:t>
            </a:r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 bwMode="auto">
          <a:xfrm>
            <a:off x="2209800" y="4193301"/>
            <a:ext cx="265521" cy="30400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직선 화살표 연결선 76"/>
          <p:cNvCxnSpPr/>
          <p:nvPr/>
        </p:nvCxnSpPr>
        <p:spPr bwMode="auto">
          <a:xfrm>
            <a:off x="2361021" y="4497307"/>
            <a:ext cx="1179" cy="1293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 flipH="1">
            <a:off x="2286000" y="4497307"/>
            <a:ext cx="5148" cy="68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5" name="직사각형 84"/>
          <p:cNvSpPr/>
          <p:nvPr/>
        </p:nvSpPr>
        <p:spPr bwMode="auto">
          <a:xfrm>
            <a:off x="747010" y="4191795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직사각형 85"/>
          <p:cNvSpPr/>
          <p:nvPr/>
        </p:nvSpPr>
        <p:spPr bwMode="auto">
          <a:xfrm>
            <a:off x="5291356" y="4191795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직사각형 86"/>
          <p:cNvSpPr/>
          <p:nvPr/>
        </p:nvSpPr>
        <p:spPr bwMode="auto">
          <a:xfrm>
            <a:off x="7348659" y="4193059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직사각형 87"/>
          <p:cNvSpPr/>
          <p:nvPr/>
        </p:nvSpPr>
        <p:spPr bwMode="auto">
          <a:xfrm>
            <a:off x="5294422" y="6137303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657116" y="6130498"/>
            <a:ext cx="11517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WLAN Beacon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09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wake-up frame can </a:t>
            </a:r>
            <a:r>
              <a:rPr lang="en-US" altLang="ko-KR" dirty="0"/>
              <a:t>be sent for WUR STAs to </a:t>
            </a:r>
            <a:r>
              <a:rPr lang="en-US" altLang="ko-KR" dirty="0" smtClean="0"/>
              <a:t>receive DTIM for group addressed BU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696913" y="54094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직사각형 7"/>
          <p:cNvSpPr/>
          <p:nvPr/>
        </p:nvSpPr>
        <p:spPr bwMode="auto">
          <a:xfrm>
            <a:off x="1219200" y="51808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696913" y="5105399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685800" y="47998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직사각형 10"/>
          <p:cNvSpPr/>
          <p:nvPr/>
        </p:nvSpPr>
        <p:spPr bwMode="auto">
          <a:xfrm>
            <a:off x="1208086" y="457120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6335714" y="51808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6894921" y="4876799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6324600" y="457120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2127273" y="48760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5"/>
          <p:cNvCxnSpPr/>
          <p:nvPr/>
        </p:nvCxnSpPr>
        <p:spPr bwMode="auto">
          <a:xfrm>
            <a:off x="685800" y="4190206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696913" y="5713410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직사각형 17"/>
          <p:cNvSpPr/>
          <p:nvPr/>
        </p:nvSpPr>
        <p:spPr bwMode="auto">
          <a:xfrm>
            <a:off x="2133600" y="548481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6894921" y="548481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3303437" y="3889172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1295400" y="3886200"/>
            <a:ext cx="265521" cy="30400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2286000" y="5982095"/>
            <a:ext cx="265521" cy="30400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98939" y="5939135"/>
            <a:ext cx="1112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Wake-up frame</a:t>
            </a:r>
            <a:endParaRPr lang="ko-KR" altLang="en-US" dirty="0"/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1506345" y="4190206"/>
            <a:ext cx="1179" cy="990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1371600" y="4190206"/>
            <a:ext cx="0" cy="3809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28600" y="403820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30208" y="46667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S1</a:t>
            </a:r>
            <a:endParaRPr lang="ko-KR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38299" y="49383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8299" y="52709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S3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30208" y="55479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S4</a:t>
            </a:r>
            <a:endParaRPr lang="ko-KR" altLang="en-US" dirty="0"/>
          </a:p>
        </p:txBody>
      </p:sp>
      <p:grpSp>
        <p:nvGrpSpPr>
          <p:cNvPr id="67" name="그룹 66"/>
          <p:cNvGrpSpPr/>
          <p:nvPr/>
        </p:nvGrpSpPr>
        <p:grpSpPr>
          <a:xfrm>
            <a:off x="1832256" y="4570235"/>
            <a:ext cx="4376865" cy="1155245"/>
            <a:chOff x="1832256" y="4570235"/>
            <a:chExt cx="4213525" cy="1155245"/>
          </a:xfrm>
        </p:grpSpPr>
        <p:cxnSp>
          <p:nvCxnSpPr>
            <p:cNvPr id="32" name="직선 연결선 31"/>
            <p:cNvCxnSpPr/>
            <p:nvPr/>
          </p:nvCxnSpPr>
          <p:spPr bwMode="auto">
            <a:xfrm flipV="1">
              <a:off x="1832256" y="4571204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직선 연결선 32"/>
            <p:cNvCxnSpPr/>
            <p:nvPr/>
          </p:nvCxnSpPr>
          <p:spPr bwMode="auto">
            <a:xfrm flipV="1">
              <a:off x="1970904" y="4570235"/>
              <a:ext cx="3819125" cy="96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직선 연결선 33"/>
            <p:cNvCxnSpPr/>
            <p:nvPr/>
          </p:nvCxnSpPr>
          <p:spPr bwMode="auto">
            <a:xfrm>
              <a:off x="5790029" y="457023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직선 연결선 35"/>
            <p:cNvCxnSpPr/>
            <p:nvPr/>
          </p:nvCxnSpPr>
          <p:spPr bwMode="auto">
            <a:xfrm flipV="1">
              <a:off x="1877287" y="5173117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직선 연결선 36"/>
            <p:cNvCxnSpPr/>
            <p:nvPr/>
          </p:nvCxnSpPr>
          <p:spPr bwMode="auto">
            <a:xfrm flipV="1">
              <a:off x="2015935" y="5173116"/>
              <a:ext cx="3839346" cy="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직선 연결선 37"/>
            <p:cNvCxnSpPr/>
            <p:nvPr/>
          </p:nvCxnSpPr>
          <p:spPr bwMode="auto">
            <a:xfrm>
              <a:off x="5855281" y="5173116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직선 연결선 39"/>
            <p:cNvCxnSpPr/>
            <p:nvPr/>
          </p:nvCxnSpPr>
          <p:spPr bwMode="auto">
            <a:xfrm flipV="1">
              <a:off x="2717050" y="4876004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직선 연결선 40"/>
            <p:cNvCxnSpPr/>
            <p:nvPr/>
          </p:nvCxnSpPr>
          <p:spPr bwMode="auto">
            <a:xfrm>
              <a:off x="2855698" y="4876004"/>
              <a:ext cx="298015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직선 연결선 41"/>
            <p:cNvCxnSpPr/>
            <p:nvPr/>
          </p:nvCxnSpPr>
          <p:spPr bwMode="auto">
            <a:xfrm>
              <a:off x="5835852" y="486750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직선 연결선 43"/>
            <p:cNvCxnSpPr/>
            <p:nvPr/>
          </p:nvCxnSpPr>
          <p:spPr bwMode="auto">
            <a:xfrm flipV="1">
              <a:off x="2748089" y="5487586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직선 연결선 44"/>
            <p:cNvCxnSpPr/>
            <p:nvPr/>
          </p:nvCxnSpPr>
          <p:spPr bwMode="auto">
            <a:xfrm>
              <a:off x="2886737" y="5487586"/>
              <a:ext cx="2998542" cy="92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직선 연결선 45"/>
            <p:cNvCxnSpPr/>
            <p:nvPr/>
          </p:nvCxnSpPr>
          <p:spPr bwMode="auto">
            <a:xfrm>
              <a:off x="5855281" y="549687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7" name="그룹 46"/>
          <p:cNvGrpSpPr/>
          <p:nvPr/>
        </p:nvGrpSpPr>
        <p:grpSpPr>
          <a:xfrm>
            <a:off x="7175225" y="6017540"/>
            <a:ext cx="607475" cy="230065"/>
            <a:chOff x="2748089" y="5793181"/>
            <a:chExt cx="2097542" cy="230065"/>
          </a:xfrm>
        </p:grpSpPr>
        <p:cxnSp>
          <p:nvCxnSpPr>
            <p:cNvPr id="48" name="직선 연결선 47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직선 연결선 48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TextBox 50"/>
          <p:cNvSpPr txBox="1"/>
          <p:nvPr/>
        </p:nvSpPr>
        <p:spPr>
          <a:xfrm>
            <a:off x="7826464" y="5964195"/>
            <a:ext cx="981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Awake state in PCR</a:t>
            </a:r>
            <a:endParaRPr lang="ko-KR" altLang="en-US" dirty="0"/>
          </a:p>
        </p:txBody>
      </p:sp>
      <p:sp>
        <p:nvSpPr>
          <p:cNvPr id="52" name="직사각형 51"/>
          <p:cNvSpPr/>
          <p:nvPr/>
        </p:nvSpPr>
        <p:spPr bwMode="auto">
          <a:xfrm>
            <a:off x="805966" y="6041973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219200" y="5939135"/>
            <a:ext cx="1180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</a:t>
            </a:r>
            <a:r>
              <a:rPr lang="ko-KR" altLang="en-US" smtClean="0"/>
              <a:t> </a:t>
            </a:r>
            <a:r>
              <a:rPr lang="en-US" altLang="ko-KR" dirty="0" smtClean="0"/>
              <a:t>in duty cycle</a:t>
            </a:r>
          </a:p>
        </p:txBody>
      </p:sp>
      <p:sp>
        <p:nvSpPr>
          <p:cNvPr id="54" name="직사각형 53"/>
          <p:cNvSpPr/>
          <p:nvPr/>
        </p:nvSpPr>
        <p:spPr bwMode="auto">
          <a:xfrm>
            <a:off x="2209800" y="3887706"/>
            <a:ext cx="265521" cy="30400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5" name="직선 화살표 연결선 54"/>
          <p:cNvCxnSpPr/>
          <p:nvPr/>
        </p:nvCxnSpPr>
        <p:spPr bwMode="auto">
          <a:xfrm>
            <a:off x="2361021" y="4191712"/>
            <a:ext cx="1179" cy="1293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직선 화살표 연결선 55"/>
          <p:cNvCxnSpPr/>
          <p:nvPr/>
        </p:nvCxnSpPr>
        <p:spPr bwMode="auto">
          <a:xfrm flipH="1">
            <a:off x="2286000" y="4191712"/>
            <a:ext cx="5148" cy="68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747010" y="388620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4953000" y="3886200"/>
            <a:ext cx="354163" cy="304006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7348659" y="3887464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3505200" y="6000584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10000" y="5939135"/>
            <a:ext cx="11517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WLAN </a:t>
            </a:r>
          </a:p>
          <a:p>
            <a:r>
              <a:rPr lang="en-US" altLang="ko-KR" dirty="0" smtClean="0"/>
              <a:t>Beacon </a:t>
            </a:r>
            <a:endParaRPr lang="ko-KR" altLang="en-US" dirty="0"/>
          </a:p>
        </p:txBody>
      </p:sp>
      <p:sp>
        <p:nvSpPr>
          <p:cNvPr id="62" name="직사각형 61"/>
          <p:cNvSpPr/>
          <p:nvPr/>
        </p:nvSpPr>
        <p:spPr bwMode="auto">
          <a:xfrm>
            <a:off x="4675037" y="6007603"/>
            <a:ext cx="354163" cy="304006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995668" y="5922427"/>
            <a:ext cx="643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DTIM Beacon</a:t>
            </a:r>
            <a:endParaRPr lang="ko-KR" altLang="en-US" dirty="0"/>
          </a:p>
        </p:txBody>
      </p:sp>
      <p:sp>
        <p:nvSpPr>
          <p:cNvPr id="64" name="직사각형 63"/>
          <p:cNvSpPr/>
          <p:nvPr/>
        </p:nvSpPr>
        <p:spPr bwMode="auto">
          <a:xfrm>
            <a:off x="5715000" y="6004270"/>
            <a:ext cx="354163" cy="3040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041037" y="5918660"/>
            <a:ext cx="1045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Group addressed BU</a:t>
            </a:r>
            <a:endParaRPr lang="ko-KR" altLang="en-US" dirty="0"/>
          </a:p>
        </p:txBody>
      </p:sp>
      <p:sp>
        <p:nvSpPr>
          <p:cNvPr id="66" name="직사각형 65"/>
          <p:cNvSpPr/>
          <p:nvPr/>
        </p:nvSpPr>
        <p:spPr bwMode="auto">
          <a:xfrm>
            <a:off x="5348127" y="3886200"/>
            <a:ext cx="354163" cy="3040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1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(1/6)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case 1</a:t>
            </a:r>
          </a:p>
          <a:p>
            <a:pPr lvl="1"/>
            <a:r>
              <a:rPr lang="en-US" altLang="ko-KR" sz="1800" dirty="0" smtClean="0"/>
              <a:t>If WUR STA can know that the WUF is for Beacon reception, the STA can wake up until the next TBTT without unnecessary power consumption</a:t>
            </a:r>
          </a:p>
          <a:p>
            <a:pPr lvl="1"/>
            <a:r>
              <a:rPr lang="en-US" altLang="ko-KR" sz="1800" dirty="0" smtClean="0"/>
              <a:t>For this purpose, AP includes the </a:t>
            </a:r>
            <a:r>
              <a:rPr lang="en-US" altLang="ko-KR" sz="1800" dirty="0" smtClean="0">
                <a:solidFill>
                  <a:srgbClr val="FF0000"/>
                </a:solidFill>
              </a:rPr>
              <a:t>Beacon reception indicator</a:t>
            </a:r>
            <a:r>
              <a:rPr lang="en-US" altLang="ko-KR" sz="1800" dirty="0" smtClean="0"/>
              <a:t> in WUF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>
          <a:xfrm>
            <a:off x="4344987" y="652177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696913" y="54856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1219200" y="52570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696913" y="5181599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685800" y="48760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직사각형 14"/>
          <p:cNvSpPr/>
          <p:nvPr/>
        </p:nvSpPr>
        <p:spPr bwMode="auto">
          <a:xfrm>
            <a:off x="1208086" y="464740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6107114" y="52570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6894921" y="4952999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6096000" y="464740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2127273" y="49522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직선 연결선 21"/>
          <p:cNvCxnSpPr/>
          <p:nvPr/>
        </p:nvCxnSpPr>
        <p:spPr bwMode="auto">
          <a:xfrm>
            <a:off x="685800" y="4266406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696913" y="5789610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2133600" y="556101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직사각형 26"/>
          <p:cNvSpPr/>
          <p:nvPr/>
        </p:nvSpPr>
        <p:spPr bwMode="auto">
          <a:xfrm>
            <a:off x="6894921" y="556101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직사각형 27"/>
          <p:cNvSpPr/>
          <p:nvPr/>
        </p:nvSpPr>
        <p:spPr bwMode="auto">
          <a:xfrm>
            <a:off x="3303437" y="3965372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1295400" y="3962400"/>
            <a:ext cx="265521" cy="3040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2438400" y="5905895"/>
            <a:ext cx="265521" cy="3040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756826" y="5850242"/>
            <a:ext cx="894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WUF with Beacon RX indicator</a:t>
            </a:r>
            <a:endParaRPr lang="ko-KR" altLang="en-US" dirty="0"/>
          </a:p>
        </p:txBody>
      </p:sp>
      <p:cxnSp>
        <p:nvCxnSpPr>
          <p:cNvPr id="36" name="직선 화살표 연결선 35"/>
          <p:cNvCxnSpPr/>
          <p:nvPr/>
        </p:nvCxnSpPr>
        <p:spPr bwMode="auto">
          <a:xfrm>
            <a:off x="1506345" y="4266406"/>
            <a:ext cx="1179" cy="990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직선 화살표 연결선 40"/>
          <p:cNvCxnSpPr/>
          <p:nvPr/>
        </p:nvCxnSpPr>
        <p:spPr bwMode="auto">
          <a:xfrm>
            <a:off x="1371600" y="4266406"/>
            <a:ext cx="0" cy="3809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28600" y="411440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30208" y="47429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S1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38299" y="50145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38299" y="53471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S3</a:t>
            </a:r>
            <a:endParaRPr lang="ko-KR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30208" y="56241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S4</a:t>
            </a:r>
            <a:endParaRPr lang="ko-KR" altLang="en-US" dirty="0"/>
          </a:p>
        </p:txBody>
      </p:sp>
      <p:grpSp>
        <p:nvGrpSpPr>
          <p:cNvPr id="54" name="그룹 53"/>
          <p:cNvGrpSpPr/>
          <p:nvPr/>
        </p:nvGrpSpPr>
        <p:grpSpPr>
          <a:xfrm>
            <a:off x="3083742" y="4647404"/>
            <a:ext cx="728449" cy="228601"/>
            <a:chOff x="1832256" y="4876799"/>
            <a:chExt cx="2968344" cy="228601"/>
          </a:xfrm>
        </p:grpSpPr>
        <p:cxnSp>
          <p:nvCxnSpPr>
            <p:cNvPr id="48" name="직선 연결선 47"/>
            <p:cNvCxnSpPr/>
            <p:nvPr/>
          </p:nvCxnSpPr>
          <p:spPr bwMode="auto">
            <a:xfrm flipV="1">
              <a:off x="1832256" y="48767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/>
            <p:cNvCxnSpPr/>
            <p:nvPr/>
          </p:nvCxnSpPr>
          <p:spPr bwMode="auto">
            <a:xfrm>
              <a:off x="1970904" y="4876799"/>
              <a:ext cx="26391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직선 연결선 51"/>
            <p:cNvCxnSpPr/>
            <p:nvPr/>
          </p:nvCxnSpPr>
          <p:spPr bwMode="auto">
            <a:xfrm>
              <a:off x="4610100" y="487679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5" name="그룹 54"/>
          <p:cNvGrpSpPr/>
          <p:nvPr/>
        </p:nvGrpSpPr>
        <p:grpSpPr>
          <a:xfrm>
            <a:off x="3118143" y="5249317"/>
            <a:ext cx="732959" cy="228601"/>
            <a:chOff x="1832256" y="4876799"/>
            <a:chExt cx="2968344" cy="228601"/>
          </a:xfrm>
        </p:grpSpPr>
        <p:cxnSp>
          <p:nvCxnSpPr>
            <p:cNvPr id="56" name="직선 연결선 55"/>
            <p:cNvCxnSpPr/>
            <p:nvPr/>
          </p:nvCxnSpPr>
          <p:spPr bwMode="auto">
            <a:xfrm flipV="1">
              <a:off x="1832256" y="48767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직선 연결선 56"/>
            <p:cNvCxnSpPr/>
            <p:nvPr/>
          </p:nvCxnSpPr>
          <p:spPr bwMode="auto">
            <a:xfrm>
              <a:off x="1970904" y="4876799"/>
              <a:ext cx="26391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직선 연결선 57"/>
            <p:cNvCxnSpPr/>
            <p:nvPr/>
          </p:nvCxnSpPr>
          <p:spPr bwMode="auto">
            <a:xfrm>
              <a:off x="4610100" y="487679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4" name="그룹 63"/>
          <p:cNvGrpSpPr/>
          <p:nvPr/>
        </p:nvGrpSpPr>
        <p:grpSpPr>
          <a:xfrm>
            <a:off x="3069624" y="4952204"/>
            <a:ext cx="740376" cy="230065"/>
            <a:chOff x="2717050" y="5181599"/>
            <a:chExt cx="2097542" cy="230065"/>
          </a:xfrm>
        </p:grpSpPr>
        <p:cxnSp>
          <p:nvCxnSpPr>
            <p:cNvPr id="60" name="직선 연결선 59"/>
            <p:cNvCxnSpPr/>
            <p:nvPr/>
          </p:nvCxnSpPr>
          <p:spPr bwMode="auto">
            <a:xfrm flipV="1">
              <a:off x="2717050" y="51815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직선 연결선 60"/>
            <p:cNvCxnSpPr/>
            <p:nvPr/>
          </p:nvCxnSpPr>
          <p:spPr bwMode="auto">
            <a:xfrm>
              <a:off x="2855698" y="5181599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2" name="직선 연결선 61"/>
            <p:cNvCxnSpPr/>
            <p:nvPr/>
          </p:nvCxnSpPr>
          <p:spPr bwMode="auto">
            <a:xfrm>
              <a:off x="4624092" y="5183063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8" name="그룹 67"/>
          <p:cNvGrpSpPr/>
          <p:nvPr/>
        </p:nvGrpSpPr>
        <p:grpSpPr>
          <a:xfrm>
            <a:off x="3118143" y="5563786"/>
            <a:ext cx="732959" cy="230065"/>
            <a:chOff x="2748089" y="5793181"/>
            <a:chExt cx="2097542" cy="230065"/>
          </a:xfrm>
        </p:grpSpPr>
        <p:cxnSp>
          <p:nvCxnSpPr>
            <p:cNvPr id="65" name="직선 연결선 64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6" name="직선 연결선 65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7" name="직선 연결선 66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9" name="그룹 68"/>
          <p:cNvGrpSpPr/>
          <p:nvPr/>
        </p:nvGrpSpPr>
        <p:grpSpPr>
          <a:xfrm>
            <a:off x="5299503" y="5941340"/>
            <a:ext cx="607475" cy="230065"/>
            <a:chOff x="2748089" y="5793181"/>
            <a:chExt cx="2097542" cy="230065"/>
          </a:xfrm>
        </p:grpSpPr>
        <p:cxnSp>
          <p:nvCxnSpPr>
            <p:cNvPr id="70" name="직선 연결선 69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직선 연결선 70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직선 연결선 71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73" name="TextBox 72"/>
          <p:cNvSpPr txBox="1"/>
          <p:nvPr/>
        </p:nvSpPr>
        <p:spPr>
          <a:xfrm>
            <a:off x="5950741" y="5790405"/>
            <a:ext cx="937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Awake state in PCR</a:t>
            </a:r>
            <a:endParaRPr lang="ko-KR" altLang="en-US" dirty="0"/>
          </a:p>
        </p:txBody>
      </p:sp>
      <p:sp>
        <p:nvSpPr>
          <p:cNvPr id="74" name="직사각형 73"/>
          <p:cNvSpPr/>
          <p:nvPr/>
        </p:nvSpPr>
        <p:spPr bwMode="auto">
          <a:xfrm>
            <a:off x="805966" y="5965773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19201" y="5867400"/>
            <a:ext cx="132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 in WUR duty cycle</a:t>
            </a:r>
            <a:endParaRPr lang="ko-KR" altLang="en-US" dirty="0"/>
          </a:p>
        </p:txBody>
      </p:sp>
      <p:sp>
        <p:nvSpPr>
          <p:cNvPr id="76" name="직사각형 75"/>
          <p:cNvSpPr/>
          <p:nvPr/>
        </p:nvSpPr>
        <p:spPr bwMode="auto">
          <a:xfrm>
            <a:off x="2209800" y="3963906"/>
            <a:ext cx="265521" cy="3040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직선 화살표 연결선 76"/>
          <p:cNvCxnSpPr/>
          <p:nvPr/>
        </p:nvCxnSpPr>
        <p:spPr bwMode="auto">
          <a:xfrm>
            <a:off x="2361021" y="4267912"/>
            <a:ext cx="1179" cy="1293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8" name="직선 화살표 연결선 77"/>
          <p:cNvCxnSpPr/>
          <p:nvPr/>
        </p:nvCxnSpPr>
        <p:spPr bwMode="auto">
          <a:xfrm flipH="1">
            <a:off x="2286000" y="4267912"/>
            <a:ext cx="5148" cy="68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5" name="직사각형 84"/>
          <p:cNvSpPr/>
          <p:nvPr/>
        </p:nvSpPr>
        <p:spPr bwMode="auto">
          <a:xfrm>
            <a:off x="747010" y="396240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직사각형 85"/>
          <p:cNvSpPr/>
          <p:nvPr/>
        </p:nvSpPr>
        <p:spPr bwMode="auto">
          <a:xfrm>
            <a:off x="5291356" y="396240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직사각형 86"/>
          <p:cNvSpPr/>
          <p:nvPr/>
        </p:nvSpPr>
        <p:spPr bwMode="auto">
          <a:xfrm>
            <a:off x="7348659" y="3963664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직사각형 87"/>
          <p:cNvSpPr/>
          <p:nvPr/>
        </p:nvSpPr>
        <p:spPr bwMode="auto">
          <a:xfrm>
            <a:off x="3657600" y="5907908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020294" y="5901103"/>
            <a:ext cx="983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WLAN Beacon 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 bwMode="auto">
          <a:xfrm>
            <a:off x="1828800" y="4742936"/>
            <a:ext cx="1289343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9" name="직선 화살표 연결선 78"/>
          <p:cNvCxnSpPr/>
          <p:nvPr/>
        </p:nvCxnSpPr>
        <p:spPr bwMode="auto">
          <a:xfrm>
            <a:off x="1877319" y="5347105"/>
            <a:ext cx="12408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0" name="직선 화살표 연결선 79"/>
          <p:cNvCxnSpPr/>
          <p:nvPr/>
        </p:nvCxnSpPr>
        <p:spPr bwMode="auto">
          <a:xfrm>
            <a:off x="2656404" y="5014504"/>
            <a:ext cx="46173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1" name="직선 화살표 연결선 80"/>
          <p:cNvCxnSpPr/>
          <p:nvPr/>
        </p:nvCxnSpPr>
        <p:spPr bwMode="auto">
          <a:xfrm>
            <a:off x="2667000" y="5624619"/>
            <a:ext cx="46173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3" name="직선 화살표 연결선 82"/>
          <p:cNvCxnSpPr/>
          <p:nvPr/>
        </p:nvCxnSpPr>
        <p:spPr bwMode="auto">
          <a:xfrm>
            <a:off x="6973778" y="6019005"/>
            <a:ext cx="46173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7430277" y="5788172"/>
            <a:ext cx="1397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Additional power saving period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3181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(2/6)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case 2</a:t>
            </a:r>
          </a:p>
          <a:p>
            <a:pPr lvl="1"/>
            <a:r>
              <a:rPr lang="en-US" altLang="ko-KR" sz="1800" dirty="0" smtClean="0"/>
              <a:t>For WUR STAs to receive DTIM, AP includes </a:t>
            </a:r>
            <a:r>
              <a:rPr lang="en-US" altLang="ko-KR" sz="1800" dirty="0"/>
              <a:t>the </a:t>
            </a:r>
            <a:r>
              <a:rPr lang="en-US" altLang="ko-KR" sz="1800" dirty="0" smtClean="0">
                <a:solidFill>
                  <a:srgbClr val="FF0000"/>
                </a:solidFill>
              </a:rPr>
              <a:t>DTIM reception indicator </a:t>
            </a:r>
            <a:r>
              <a:rPr lang="en-US" altLang="ko-KR" sz="1800" dirty="0" smtClean="0"/>
              <a:t>in </a:t>
            </a:r>
            <a:r>
              <a:rPr lang="en-US" altLang="ko-KR" sz="1800" dirty="0"/>
              <a:t>WUF.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If the next Beacon is DTIM Beacon, AP may simply include the Beacon reception indicator in WUF instead of DTIM reception indicator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696913" y="54094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직사각형 7"/>
          <p:cNvSpPr/>
          <p:nvPr/>
        </p:nvSpPr>
        <p:spPr bwMode="auto">
          <a:xfrm>
            <a:off x="1219200" y="51808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직선 연결선 8"/>
          <p:cNvCxnSpPr/>
          <p:nvPr/>
        </p:nvCxnSpPr>
        <p:spPr bwMode="auto">
          <a:xfrm>
            <a:off x="696913" y="5105399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685800" y="479980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직사각형 10"/>
          <p:cNvSpPr/>
          <p:nvPr/>
        </p:nvSpPr>
        <p:spPr bwMode="auto">
          <a:xfrm>
            <a:off x="1208086" y="457120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6107114" y="51808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6894921" y="4876799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6096000" y="457120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2127273" y="487600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연결선 15"/>
          <p:cNvCxnSpPr/>
          <p:nvPr/>
        </p:nvCxnSpPr>
        <p:spPr bwMode="auto">
          <a:xfrm>
            <a:off x="685800" y="4190206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696913" y="5715000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직사각형 17"/>
          <p:cNvSpPr/>
          <p:nvPr/>
        </p:nvSpPr>
        <p:spPr bwMode="auto">
          <a:xfrm>
            <a:off x="2133600" y="548481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6894921" y="5484810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3074837" y="3889172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1295400" y="3886200"/>
            <a:ext cx="265521" cy="30400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endParaRPr kumimoji="0" lang="ko-KR" altLang="en-US" dirty="0"/>
          </a:p>
        </p:txBody>
      </p:sp>
      <p:sp>
        <p:nvSpPr>
          <p:cNvPr id="22" name="직사각형 21"/>
          <p:cNvSpPr/>
          <p:nvPr/>
        </p:nvSpPr>
        <p:spPr bwMode="auto">
          <a:xfrm>
            <a:off x="1371600" y="5907485"/>
            <a:ext cx="265521" cy="30400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endParaRPr kumimoji="0"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600200" y="5864525"/>
            <a:ext cx="1112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WUF </a:t>
            </a:r>
            <a:r>
              <a:rPr lang="en-US" altLang="ko-KR" dirty="0" smtClean="0"/>
              <a:t>w/ DTIM RX indicator </a:t>
            </a:r>
            <a:endParaRPr lang="ko-KR" altLang="en-US" dirty="0"/>
          </a:p>
        </p:txBody>
      </p:sp>
      <p:cxnSp>
        <p:nvCxnSpPr>
          <p:cNvPr id="24" name="직선 화살표 연결선 23"/>
          <p:cNvCxnSpPr/>
          <p:nvPr/>
        </p:nvCxnSpPr>
        <p:spPr bwMode="auto">
          <a:xfrm>
            <a:off x="1506345" y="4190206"/>
            <a:ext cx="1179" cy="990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1371600" y="4190206"/>
            <a:ext cx="0" cy="3809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28600" y="403820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30208" y="466673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S1</a:t>
            </a:r>
            <a:endParaRPr lang="ko-KR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38299" y="49383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38299" y="527090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S3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30208" y="5547904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S4</a:t>
            </a:r>
            <a:endParaRPr lang="ko-KR" altLang="en-US" dirty="0"/>
          </a:p>
        </p:txBody>
      </p:sp>
      <p:cxnSp>
        <p:nvCxnSpPr>
          <p:cNvPr id="32" name="직선 연결선 31"/>
          <p:cNvCxnSpPr/>
          <p:nvPr/>
        </p:nvCxnSpPr>
        <p:spPr bwMode="auto">
          <a:xfrm flipV="1">
            <a:off x="4736565" y="4571204"/>
            <a:ext cx="138648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4875213" y="4570235"/>
            <a:ext cx="914816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>
            <a:off x="5790029" y="4570235"/>
            <a:ext cx="190500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 flipV="1">
            <a:off x="4805889" y="5173115"/>
            <a:ext cx="138648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>
            <a:off x="4953000" y="5172061"/>
            <a:ext cx="902281" cy="10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>
            <a:off x="5855281" y="5173116"/>
            <a:ext cx="190500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 flipV="1">
            <a:off x="4736565" y="4876003"/>
            <a:ext cx="138648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직선 연결선 40"/>
          <p:cNvCxnSpPr/>
          <p:nvPr/>
        </p:nvCxnSpPr>
        <p:spPr bwMode="auto">
          <a:xfrm>
            <a:off x="4875213" y="4876004"/>
            <a:ext cx="96063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직선 연결선 41"/>
          <p:cNvCxnSpPr/>
          <p:nvPr/>
        </p:nvCxnSpPr>
        <p:spPr bwMode="auto">
          <a:xfrm>
            <a:off x="5835852" y="4867509"/>
            <a:ext cx="190500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 flipV="1">
            <a:off x="4806187" y="5502456"/>
            <a:ext cx="138648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직선 연결선 44"/>
          <p:cNvCxnSpPr/>
          <p:nvPr/>
        </p:nvCxnSpPr>
        <p:spPr bwMode="auto">
          <a:xfrm>
            <a:off x="4944537" y="5492046"/>
            <a:ext cx="940742" cy="48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직선 연결선 45"/>
          <p:cNvCxnSpPr/>
          <p:nvPr/>
        </p:nvCxnSpPr>
        <p:spPr bwMode="auto">
          <a:xfrm>
            <a:off x="5855281" y="5496879"/>
            <a:ext cx="190500" cy="2286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7" name="그룹 46"/>
          <p:cNvGrpSpPr/>
          <p:nvPr/>
        </p:nvGrpSpPr>
        <p:grpSpPr>
          <a:xfrm>
            <a:off x="5943600" y="5942930"/>
            <a:ext cx="607475" cy="230065"/>
            <a:chOff x="2748089" y="5793181"/>
            <a:chExt cx="2097542" cy="230065"/>
          </a:xfrm>
        </p:grpSpPr>
        <p:cxnSp>
          <p:nvCxnSpPr>
            <p:cNvPr id="48" name="직선 연결선 47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직선 연결선 48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TextBox 50"/>
          <p:cNvSpPr txBox="1"/>
          <p:nvPr/>
        </p:nvSpPr>
        <p:spPr>
          <a:xfrm>
            <a:off x="6594838" y="5889585"/>
            <a:ext cx="932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Awake state in PCR</a:t>
            </a:r>
            <a:endParaRPr lang="ko-KR" altLang="en-US" dirty="0"/>
          </a:p>
        </p:txBody>
      </p:sp>
      <p:sp>
        <p:nvSpPr>
          <p:cNvPr id="52" name="직사각형 51"/>
          <p:cNvSpPr/>
          <p:nvPr/>
        </p:nvSpPr>
        <p:spPr bwMode="auto">
          <a:xfrm>
            <a:off x="39279" y="5967363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2513" y="5864525"/>
            <a:ext cx="995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</a:t>
            </a:r>
            <a:r>
              <a:rPr lang="ko-KR" altLang="en-US" smtClean="0"/>
              <a:t> </a:t>
            </a:r>
            <a:r>
              <a:rPr lang="en-US" altLang="ko-KR" dirty="0" smtClean="0"/>
              <a:t>in duty cycle</a:t>
            </a:r>
          </a:p>
        </p:txBody>
      </p:sp>
      <p:sp>
        <p:nvSpPr>
          <p:cNvPr id="54" name="직사각형 53"/>
          <p:cNvSpPr/>
          <p:nvPr/>
        </p:nvSpPr>
        <p:spPr bwMode="auto">
          <a:xfrm>
            <a:off x="2209800" y="3887706"/>
            <a:ext cx="265521" cy="30400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endParaRPr kumimoji="0" lang="ko-KR" altLang="en-US" dirty="0"/>
          </a:p>
        </p:txBody>
      </p:sp>
      <p:cxnSp>
        <p:nvCxnSpPr>
          <p:cNvPr id="55" name="직선 화살표 연결선 54"/>
          <p:cNvCxnSpPr/>
          <p:nvPr/>
        </p:nvCxnSpPr>
        <p:spPr bwMode="auto">
          <a:xfrm>
            <a:off x="2361021" y="4191712"/>
            <a:ext cx="1179" cy="12930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직선 화살표 연결선 55"/>
          <p:cNvCxnSpPr/>
          <p:nvPr/>
        </p:nvCxnSpPr>
        <p:spPr bwMode="auto">
          <a:xfrm flipH="1">
            <a:off x="2286000" y="4191712"/>
            <a:ext cx="5148" cy="684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7" name="직사각형 56"/>
          <p:cNvSpPr/>
          <p:nvPr/>
        </p:nvSpPr>
        <p:spPr bwMode="auto">
          <a:xfrm>
            <a:off x="747010" y="388620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직사각형 57"/>
          <p:cNvSpPr/>
          <p:nvPr/>
        </p:nvSpPr>
        <p:spPr bwMode="auto">
          <a:xfrm>
            <a:off x="4953000" y="3886200"/>
            <a:ext cx="354163" cy="304006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직사각형 58"/>
          <p:cNvSpPr/>
          <p:nvPr/>
        </p:nvSpPr>
        <p:spPr bwMode="auto">
          <a:xfrm>
            <a:off x="7348659" y="3887464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직사각형 59"/>
          <p:cNvSpPr/>
          <p:nvPr/>
        </p:nvSpPr>
        <p:spPr bwMode="auto">
          <a:xfrm>
            <a:off x="2438400" y="5909498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801094" y="5867400"/>
            <a:ext cx="704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WLAN </a:t>
            </a:r>
          </a:p>
          <a:p>
            <a:r>
              <a:rPr lang="en-US" altLang="ko-KR" dirty="0" smtClean="0"/>
              <a:t>Beacon </a:t>
            </a:r>
            <a:endParaRPr lang="ko-KR" altLang="en-US" dirty="0"/>
          </a:p>
        </p:txBody>
      </p:sp>
      <p:sp>
        <p:nvSpPr>
          <p:cNvPr id="62" name="직사각형 61"/>
          <p:cNvSpPr/>
          <p:nvPr/>
        </p:nvSpPr>
        <p:spPr bwMode="auto">
          <a:xfrm>
            <a:off x="3429000" y="5932993"/>
            <a:ext cx="354163" cy="304006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909103" y="5847817"/>
            <a:ext cx="643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DTIM Beacon</a:t>
            </a:r>
            <a:endParaRPr lang="ko-KR" altLang="en-US" dirty="0"/>
          </a:p>
        </p:txBody>
      </p:sp>
      <p:sp>
        <p:nvSpPr>
          <p:cNvPr id="64" name="직사각형 63"/>
          <p:cNvSpPr/>
          <p:nvPr/>
        </p:nvSpPr>
        <p:spPr bwMode="auto">
          <a:xfrm>
            <a:off x="4572000" y="5929660"/>
            <a:ext cx="354163" cy="3040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922139" y="5844050"/>
            <a:ext cx="1045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Group addressed BU</a:t>
            </a:r>
            <a:endParaRPr lang="ko-KR" altLang="en-US" dirty="0"/>
          </a:p>
        </p:txBody>
      </p:sp>
      <p:sp>
        <p:nvSpPr>
          <p:cNvPr id="66" name="직사각형 65"/>
          <p:cNvSpPr/>
          <p:nvPr/>
        </p:nvSpPr>
        <p:spPr bwMode="auto">
          <a:xfrm>
            <a:off x="5348127" y="3886200"/>
            <a:ext cx="354163" cy="3040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8" name="직선 화살표 연결선 67"/>
          <p:cNvCxnSpPr/>
          <p:nvPr/>
        </p:nvCxnSpPr>
        <p:spPr bwMode="auto">
          <a:xfrm flipV="1">
            <a:off x="1828800" y="4666736"/>
            <a:ext cx="2977089" cy="1418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9" name="직선 화살표 연결선 68"/>
          <p:cNvCxnSpPr/>
          <p:nvPr/>
        </p:nvCxnSpPr>
        <p:spPr bwMode="auto">
          <a:xfrm flipV="1">
            <a:off x="1877319" y="5270905"/>
            <a:ext cx="2928570" cy="1418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0" name="직선 화살표 연결선 69"/>
          <p:cNvCxnSpPr/>
          <p:nvPr/>
        </p:nvCxnSpPr>
        <p:spPr bwMode="auto">
          <a:xfrm flipV="1">
            <a:off x="2656404" y="4938304"/>
            <a:ext cx="2149485" cy="1418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1" name="직선 화살표 연결선 70"/>
          <p:cNvCxnSpPr/>
          <p:nvPr/>
        </p:nvCxnSpPr>
        <p:spPr bwMode="auto">
          <a:xfrm flipV="1">
            <a:off x="2667000" y="5547904"/>
            <a:ext cx="2138889" cy="1469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6" name="직선 화살표 연결선 75"/>
          <p:cNvCxnSpPr/>
          <p:nvPr/>
        </p:nvCxnSpPr>
        <p:spPr bwMode="auto">
          <a:xfrm>
            <a:off x="7467600" y="6023623"/>
            <a:ext cx="46173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7924099" y="5867400"/>
            <a:ext cx="115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Additional power saving period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2201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(3/6)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WUR STAs may wake up every WUR Beacon TX time to synchronize with its associated AP</a:t>
            </a:r>
          </a:p>
          <a:p>
            <a:r>
              <a:rPr lang="en-US" altLang="ko-KR" sz="2000" dirty="0" smtClean="0"/>
              <a:t>For WUR STAs that are required to receive every WUR Beacon, Beacon reception indicator can be delivered in WUR Beacon w/o sending additional wake-up frame during their ON-Durations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066800" y="5481935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055687" y="5176341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직사각형 8"/>
          <p:cNvSpPr/>
          <p:nvPr/>
        </p:nvSpPr>
        <p:spPr bwMode="auto">
          <a:xfrm>
            <a:off x="2406238" y="4947741"/>
            <a:ext cx="641762" cy="228600"/>
          </a:xfrm>
          <a:prstGeom prst="rect">
            <a:avLst/>
          </a:prstGeom>
          <a:solidFill>
            <a:srgbClr val="FF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WB_On</a:t>
            </a:r>
            <a:r>
              <a:rPr kumimoji="0" lang="en-US" altLang="ko-KR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6477001" y="5252541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6465887" y="4947741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2411794" y="5256660"/>
            <a:ext cx="625228" cy="228600"/>
          </a:xfrm>
          <a:prstGeom prst="rect">
            <a:avLst/>
          </a:prstGeom>
          <a:solidFill>
            <a:srgbClr val="FF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WB_On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연결선 12"/>
          <p:cNvCxnSpPr/>
          <p:nvPr/>
        </p:nvCxnSpPr>
        <p:spPr bwMode="auto">
          <a:xfrm>
            <a:off x="1055687" y="4566742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직사각형 13"/>
          <p:cNvSpPr/>
          <p:nvPr/>
        </p:nvSpPr>
        <p:spPr bwMode="auto">
          <a:xfrm>
            <a:off x="3673324" y="4257241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2509571" y="4262736"/>
            <a:ext cx="452294" cy="3040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2733265" y="4566742"/>
            <a:ext cx="0" cy="3809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98487" y="441473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0095" y="5043272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S1</a:t>
            </a:r>
            <a:endParaRPr lang="ko-KR" altLang="en-US" dirty="0"/>
          </a:p>
        </p:txBody>
      </p:sp>
      <p:grpSp>
        <p:nvGrpSpPr>
          <p:cNvPr id="19" name="그룹 18"/>
          <p:cNvGrpSpPr/>
          <p:nvPr/>
        </p:nvGrpSpPr>
        <p:grpSpPr>
          <a:xfrm>
            <a:off x="3453630" y="4947740"/>
            <a:ext cx="786734" cy="228601"/>
            <a:chOff x="1832256" y="4876799"/>
            <a:chExt cx="2968344" cy="228601"/>
          </a:xfrm>
        </p:grpSpPr>
        <p:cxnSp>
          <p:nvCxnSpPr>
            <p:cNvPr id="20" name="직선 연결선 19"/>
            <p:cNvCxnSpPr/>
            <p:nvPr/>
          </p:nvCxnSpPr>
          <p:spPr bwMode="auto">
            <a:xfrm flipV="1">
              <a:off x="1832256" y="48767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직선 연결선 20"/>
            <p:cNvCxnSpPr/>
            <p:nvPr/>
          </p:nvCxnSpPr>
          <p:spPr bwMode="auto">
            <a:xfrm>
              <a:off x="1970904" y="4876799"/>
              <a:ext cx="26391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직선 연결선 21"/>
            <p:cNvCxnSpPr/>
            <p:nvPr/>
          </p:nvCxnSpPr>
          <p:spPr bwMode="auto">
            <a:xfrm>
              <a:off x="4610100" y="487679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3" name="그룹 22"/>
          <p:cNvGrpSpPr/>
          <p:nvPr/>
        </p:nvGrpSpPr>
        <p:grpSpPr>
          <a:xfrm>
            <a:off x="3439511" y="5252540"/>
            <a:ext cx="799616" cy="230065"/>
            <a:chOff x="2717050" y="5181599"/>
            <a:chExt cx="2097542" cy="230065"/>
          </a:xfrm>
        </p:grpSpPr>
        <p:cxnSp>
          <p:nvCxnSpPr>
            <p:cNvPr id="24" name="직선 연결선 23"/>
            <p:cNvCxnSpPr/>
            <p:nvPr/>
          </p:nvCxnSpPr>
          <p:spPr bwMode="auto">
            <a:xfrm flipV="1">
              <a:off x="2717050" y="51815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직선 연결선 24"/>
            <p:cNvCxnSpPr/>
            <p:nvPr/>
          </p:nvCxnSpPr>
          <p:spPr bwMode="auto">
            <a:xfrm>
              <a:off x="2855698" y="5181599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직선 연결선 25"/>
            <p:cNvCxnSpPr/>
            <p:nvPr/>
          </p:nvCxnSpPr>
          <p:spPr bwMode="auto">
            <a:xfrm>
              <a:off x="4624092" y="5183063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9" name="직사각형 28"/>
          <p:cNvSpPr/>
          <p:nvPr/>
        </p:nvSpPr>
        <p:spPr bwMode="auto">
          <a:xfrm>
            <a:off x="1116897" y="4262736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직사각형 29"/>
          <p:cNvSpPr/>
          <p:nvPr/>
        </p:nvSpPr>
        <p:spPr bwMode="auto">
          <a:xfrm>
            <a:off x="5661243" y="4262736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7718546" y="426400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0095" y="5319038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35" name="직사각형 34"/>
          <p:cNvSpPr/>
          <p:nvPr/>
        </p:nvSpPr>
        <p:spPr bwMode="auto">
          <a:xfrm>
            <a:off x="1637121" y="5253335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1626007" y="4948535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2074495" y="5715730"/>
            <a:ext cx="435076" cy="3040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r>
              <a:rPr kumimoji="0" lang="en-US" altLang="ko-KR" dirty="0"/>
              <a:t>WB</a:t>
            </a:r>
            <a:endParaRPr kumimoji="0" lang="ko-KR" alt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514600" y="5648056"/>
            <a:ext cx="1483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WUR Beacon w/ Beacon RX indicator</a:t>
            </a:r>
            <a:endParaRPr lang="ko-KR" altLang="en-US" dirty="0"/>
          </a:p>
        </p:txBody>
      </p:sp>
      <p:sp>
        <p:nvSpPr>
          <p:cNvPr id="39" name="직사각형 38"/>
          <p:cNvSpPr/>
          <p:nvPr/>
        </p:nvSpPr>
        <p:spPr bwMode="auto">
          <a:xfrm>
            <a:off x="739887" y="5750894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53122" y="5648056"/>
            <a:ext cx="1013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</a:t>
            </a:r>
            <a:r>
              <a:rPr lang="ko-KR" altLang="en-US" smtClean="0"/>
              <a:t> </a:t>
            </a:r>
            <a:r>
              <a:rPr lang="en-US" altLang="ko-KR" dirty="0" smtClean="0"/>
              <a:t>in duty cycle</a:t>
            </a:r>
          </a:p>
        </p:txBody>
      </p:sp>
      <p:sp>
        <p:nvSpPr>
          <p:cNvPr id="41" name="직사각형 40"/>
          <p:cNvSpPr/>
          <p:nvPr/>
        </p:nvSpPr>
        <p:spPr bwMode="auto">
          <a:xfrm>
            <a:off x="3987659" y="5717743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350354" y="5634336"/>
            <a:ext cx="67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WLAN </a:t>
            </a:r>
          </a:p>
          <a:p>
            <a:r>
              <a:rPr lang="en-US" altLang="ko-KR" dirty="0" smtClean="0"/>
              <a:t>Beacon 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538139" y="5631348"/>
            <a:ext cx="1379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 for WUR Beacon</a:t>
            </a:r>
            <a:endParaRPr lang="ko-KR" altLang="en-US" dirty="0"/>
          </a:p>
        </p:txBody>
      </p:sp>
      <p:sp>
        <p:nvSpPr>
          <p:cNvPr id="47" name="직사각형 46"/>
          <p:cNvSpPr/>
          <p:nvPr/>
        </p:nvSpPr>
        <p:spPr bwMode="auto">
          <a:xfrm>
            <a:off x="4971295" y="5784677"/>
            <a:ext cx="625228" cy="228600"/>
          </a:xfrm>
          <a:prstGeom prst="rect">
            <a:avLst/>
          </a:prstGeom>
          <a:solidFill>
            <a:srgbClr val="FF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WB_On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7" name="그룹 76"/>
          <p:cNvGrpSpPr/>
          <p:nvPr/>
        </p:nvGrpSpPr>
        <p:grpSpPr>
          <a:xfrm>
            <a:off x="6774991" y="5763880"/>
            <a:ext cx="607475" cy="230065"/>
            <a:chOff x="2748089" y="5793181"/>
            <a:chExt cx="2097542" cy="230065"/>
          </a:xfrm>
        </p:grpSpPr>
        <p:cxnSp>
          <p:nvCxnSpPr>
            <p:cNvPr id="78" name="직선 연결선 77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직선 연결선 78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직선 연결선 79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81" name="TextBox 80"/>
          <p:cNvSpPr txBox="1"/>
          <p:nvPr/>
        </p:nvSpPr>
        <p:spPr>
          <a:xfrm>
            <a:off x="7426229" y="5710535"/>
            <a:ext cx="932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Awake state in PCR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712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(4/6)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DTIM reception indicator can also be delivered in WUR Beacon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37" name="직사각형 36"/>
          <p:cNvSpPr/>
          <p:nvPr/>
        </p:nvSpPr>
        <p:spPr bwMode="auto">
          <a:xfrm>
            <a:off x="1621409" y="4097857"/>
            <a:ext cx="435076" cy="304006"/>
          </a:xfrm>
          <a:prstGeom prst="rect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latinLnBrk="0" hangingPunct="0"/>
            <a:r>
              <a:rPr kumimoji="0" lang="en-US" altLang="ko-KR" dirty="0"/>
              <a:t>WB</a:t>
            </a:r>
            <a:endParaRPr kumimoji="0" lang="ko-KR" alt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2061514" y="4030183"/>
            <a:ext cx="1483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WUR Beacon w/ DTIM RX indicator</a:t>
            </a:r>
            <a:endParaRPr lang="ko-KR" altLang="en-US" dirty="0"/>
          </a:p>
        </p:txBody>
      </p:sp>
      <p:sp>
        <p:nvSpPr>
          <p:cNvPr id="39" name="직사각형 38"/>
          <p:cNvSpPr/>
          <p:nvPr/>
        </p:nvSpPr>
        <p:spPr bwMode="auto">
          <a:xfrm>
            <a:off x="286801" y="4133021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00036" y="4030183"/>
            <a:ext cx="1013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</a:t>
            </a:r>
            <a:r>
              <a:rPr lang="ko-KR" altLang="en-US" smtClean="0"/>
              <a:t> </a:t>
            </a:r>
            <a:r>
              <a:rPr lang="en-US" altLang="ko-KR" dirty="0" smtClean="0"/>
              <a:t>in duty cycle</a:t>
            </a:r>
          </a:p>
        </p:txBody>
      </p:sp>
      <p:sp>
        <p:nvSpPr>
          <p:cNvPr id="41" name="직사각형 40"/>
          <p:cNvSpPr/>
          <p:nvPr/>
        </p:nvSpPr>
        <p:spPr bwMode="auto">
          <a:xfrm>
            <a:off x="3433114" y="409987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95809" y="4038600"/>
            <a:ext cx="678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WLAN </a:t>
            </a:r>
          </a:p>
          <a:p>
            <a:r>
              <a:rPr lang="en-US" altLang="ko-KR" dirty="0" smtClean="0"/>
              <a:t>Beacon 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5085053" y="4013475"/>
            <a:ext cx="1379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On duration for WUR Beacon</a:t>
            </a:r>
            <a:endParaRPr lang="ko-KR" altLang="en-US" dirty="0"/>
          </a:p>
        </p:txBody>
      </p:sp>
      <p:sp>
        <p:nvSpPr>
          <p:cNvPr id="47" name="직사각형 46"/>
          <p:cNvSpPr/>
          <p:nvPr/>
        </p:nvSpPr>
        <p:spPr bwMode="auto">
          <a:xfrm>
            <a:off x="4518209" y="4166804"/>
            <a:ext cx="625228" cy="228600"/>
          </a:xfrm>
          <a:prstGeom prst="rect">
            <a:avLst/>
          </a:prstGeom>
          <a:solidFill>
            <a:srgbClr val="FF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WB_On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직선 연결선 53"/>
          <p:cNvCxnSpPr/>
          <p:nvPr/>
        </p:nvCxnSpPr>
        <p:spPr bwMode="auto">
          <a:xfrm>
            <a:off x="1053083" y="3047206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5" name="직사각형 54"/>
          <p:cNvSpPr/>
          <p:nvPr/>
        </p:nvSpPr>
        <p:spPr bwMode="auto">
          <a:xfrm>
            <a:off x="3442120" y="2746172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95883" y="2895203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20597" y="629636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71" name="직사각형 70"/>
          <p:cNvSpPr/>
          <p:nvPr/>
        </p:nvSpPr>
        <p:spPr bwMode="auto">
          <a:xfrm>
            <a:off x="1114293" y="2743200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직사각형 71"/>
          <p:cNvSpPr/>
          <p:nvPr/>
        </p:nvSpPr>
        <p:spPr bwMode="auto">
          <a:xfrm>
            <a:off x="5320283" y="2743200"/>
            <a:ext cx="354163" cy="304006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직사각형 72"/>
          <p:cNvSpPr/>
          <p:nvPr/>
        </p:nvSpPr>
        <p:spPr bwMode="auto">
          <a:xfrm>
            <a:off x="7715942" y="2744464"/>
            <a:ext cx="354163" cy="30400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직사각형 73"/>
          <p:cNvSpPr/>
          <p:nvPr/>
        </p:nvSpPr>
        <p:spPr bwMode="auto">
          <a:xfrm>
            <a:off x="5715410" y="2743200"/>
            <a:ext cx="354163" cy="3040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7" name="직선 연결선 76"/>
          <p:cNvCxnSpPr/>
          <p:nvPr/>
        </p:nvCxnSpPr>
        <p:spPr bwMode="auto">
          <a:xfrm>
            <a:off x="1066800" y="3864062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직선 연결선 77"/>
          <p:cNvCxnSpPr/>
          <p:nvPr/>
        </p:nvCxnSpPr>
        <p:spPr bwMode="auto">
          <a:xfrm>
            <a:off x="1055687" y="3558468"/>
            <a:ext cx="70754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9" name="직사각형 78"/>
          <p:cNvSpPr/>
          <p:nvPr/>
        </p:nvSpPr>
        <p:spPr bwMode="auto">
          <a:xfrm>
            <a:off x="2406238" y="3329868"/>
            <a:ext cx="641762" cy="228600"/>
          </a:xfrm>
          <a:prstGeom prst="rect">
            <a:avLst/>
          </a:prstGeom>
          <a:solidFill>
            <a:srgbClr val="FF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WB_On</a:t>
            </a:r>
            <a:r>
              <a:rPr kumimoji="0" lang="en-US" altLang="ko-KR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직사각형 79"/>
          <p:cNvSpPr/>
          <p:nvPr/>
        </p:nvSpPr>
        <p:spPr bwMode="auto">
          <a:xfrm>
            <a:off x="6477001" y="3634668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1" name="직사각형 80"/>
          <p:cNvSpPr/>
          <p:nvPr/>
        </p:nvSpPr>
        <p:spPr bwMode="auto">
          <a:xfrm>
            <a:off x="6465887" y="3329868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직사각형 81"/>
          <p:cNvSpPr/>
          <p:nvPr/>
        </p:nvSpPr>
        <p:spPr bwMode="auto">
          <a:xfrm>
            <a:off x="2411794" y="3638787"/>
            <a:ext cx="625228" cy="228600"/>
          </a:xfrm>
          <a:prstGeom prst="rect">
            <a:avLst/>
          </a:prstGeom>
          <a:solidFill>
            <a:srgbClr val="FF66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WB_On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00095" y="3425399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S1</a:t>
            </a:r>
            <a:endParaRPr lang="ko-KR" altLang="en-US" dirty="0"/>
          </a:p>
        </p:txBody>
      </p:sp>
      <p:grpSp>
        <p:nvGrpSpPr>
          <p:cNvPr id="84" name="그룹 83"/>
          <p:cNvGrpSpPr/>
          <p:nvPr/>
        </p:nvGrpSpPr>
        <p:grpSpPr>
          <a:xfrm>
            <a:off x="5156866" y="3329867"/>
            <a:ext cx="1091534" cy="228601"/>
            <a:chOff x="1832256" y="4876799"/>
            <a:chExt cx="2968344" cy="228601"/>
          </a:xfrm>
        </p:grpSpPr>
        <p:cxnSp>
          <p:nvCxnSpPr>
            <p:cNvPr id="85" name="직선 연결선 84"/>
            <p:cNvCxnSpPr/>
            <p:nvPr/>
          </p:nvCxnSpPr>
          <p:spPr bwMode="auto">
            <a:xfrm flipV="1">
              <a:off x="1832256" y="48767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6" name="직선 연결선 85"/>
            <p:cNvCxnSpPr/>
            <p:nvPr/>
          </p:nvCxnSpPr>
          <p:spPr bwMode="auto">
            <a:xfrm>
              <a:off x="1970904" y="4876799"/>
              <a:ext cx="2639196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직선 연결선 86"/>
            <p:cNvCxnSpPr/>
            <p:nvPr/>
          </p:nvCxnSpPr>
          <p:spPr bwMode="auto">
            <a:xfrm>
              <a:off x="4610100" y="4876799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88" name="그룹 87"/>
          <p:cNvGrpSpPr/>
          <p:nvPr/>
        </p:nvGrpSpPr>
        <p:grpSpPr>
          <a:xfrm>
            <a:off x="5142746" y="3634667"/>
            <a:ext cx="1109407" cy="230065"/>
            <a:chOff x="2717050" y="5181599"/>
            <a:chExt cx="2097542" cy="230065"/>
          </a:xfrm>
        </p:grpSpPr>
        <p:cxnSp>
          <p:nvCxnSpPr>
            <p:cNvPr id="89" name="직선 연결선 88"/>
            <p:cNvCxnSpPr/>
            <p:nvPr/>
          </p:nvCxnSpPr>
          <p:spPr bwMode="auto">
            <a:xfrm flipV="1">
              <a:off x="2717050" y="5181599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0" name="직선 연결선 89"/>
            <p:cNvCxnSpPr/>
            <p:nvPr/>
          </p:nvCxnSpPr>
          <p:spPr bwMode="auto">
            <a:xfrm>
              <a:off x="2855698" y="5181599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1" name="직선 연결선 90"/>
            <p:cNvCxnSpPr/>
            <p:nvPr/>
          </p:nvCxnSpPr>
          <p:spPr bwMode="auto">
            <a:xfrm>
              <a:off x="4624092" y="5183063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92" name="TextBox 91"/>
          <p:cNvSpPr txBox="1"/>
          <p:nvPr/>
        </p:nvSpPr>
        <p:spPr>
          <a:xfrm>
            <a:off x="600095" y="3701165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S2</a:t>
            </a:r>
            <a:endParaRPr lang="ko-KR" altLang="en-US" dirty="0"/>
          </a:p>
        </p:txBody>
      </p:sp>
      <p:sp>
        <p:nvSpPr>
          <p:cNvPr id="93" name="직사각형 92"/>
          <p:cNvSpPr/>
          <p:nvPr/>
        </p:nvSpPr>
        <p:spPr bwMode="auto">
          <a:xfrm>
            <a:off x="1637121" y="3635462"/>
            <a:ext cx="420279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4" name="직사각형 93"/>
          <p:cNvSpPr/>
          <p:nvPr/>
        </p:nvSpPr>
        <p:spPr bwMode="auto">
          <a:xfrm>
            <a:off x="1626007" y="3330662"/>
            <a:ext cx="431393" cy="228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</a:t>
            </a:r>
            <a:endParaRPr kumimoji="0" lang="ko-KR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직사각형 94"/>
          <p:cNvSpPr/>
          <p:nvPr/>
        </p:nvSpPr>
        <p:spPr bwMode="auto">
          <a:xfrm>
            <a:off x="2509571" y="2745777"/>
            <a:ext cx="452294" cy="304006"/>
          </a:xfrm>
          <a:prstGeom prst="rect">
            <a:avLst/>
          </a:prstGeom>
          <a:solidFill>
            <a:srgbClr val="00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WB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6" name="직선 화살표 연결선 95"/>
          <p:cNvCxnSpPr/>
          <p:nvPr/>
        </p:nvCxnSpPr>
        <p:spPr bwMode="auto">
          <a:xfrm flipH="1">
            <a:off x="2733265" y="3047206"/>
            <a:ext cx="9935" cy="2826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97" name="그룹 96"/>
          <p:cNvGrpSpPr/>
          <p:nvPr/>
        </p:nvGrpSpPr>
        <p:grpSpPr>
          <a:xfrm>
            <a:off x="3341162" y="4698145"/>
            <a:ext cx="607475" cy="230065"/>
            <a:chOff x="2748089" y="5793181"/>
            <a:chExt cx="2097542" cy="230065"/>
          </a:xfrm>
        </p:grpSpPr>
        <p:cxnSp>
          <p:nvCxnSpPr>
            <p:cNvPr id="98" name="직선 연결선 97"/>
            <p:cNvCxnSpPr/>
            <p:nvPr/>
          </p:nvCxnSpPr>
          <p:spPr bwMode="auto">
            <a:xfrm flipV="1">
              <a:off x="2748089" y="5793181"/>
              <a:ext cx="138648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9" name="직선 연결선 98"/>
            <p:cNvCxnSpPr/>
            <p:nvPr/>
          </p:nvCxnSpPr>
          <p:spPr bwMode="auto">
            <a:xfrm>
              <a:off x="2886737" y="5793181"/>
              <a:ext cx="176839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0" name="직선 연결선 99"/>
            <p:cNvCxnSpPr/>
            <p:nvPr/>
          </p:nvCxnSpPr>
          <p:spPr bwMode="auto">
            <a:xfrm>
              <a:off x="4655131" y="5794645"/>
              <a:ext cx="190500" cy="2286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01" name="TextBox 100"/>
          <p:cNvSpPr txBox="1"/>
          <p:nvPr/>
        </p:nvSpPr>
        <p:spPr>
          <a:xfrm>
            <a:off x="3992400" y="4644800"/>
            <a:ext cx="932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Awake state in PCR</a:t>
            </a:r>
            <a:endParaRPr lang="ko-KR" altLang="en-US" dirty="0"/>
          </a:p>
        </p:txBody>
      </p:sp>
      <p:sp>
        <p:nvSpPr>
          <p:cNvPr id="102" name="직사각형 101"/>
          <p:cNvSpPr/>
          <p:nvPr/>
        </p:nvSpPr>
        <p:spPr bwMode="auto">
          <a:xfrm>
            <a:off x="452321" y="4731757"/>
            <a:ext cx="354163" cy="304006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932424" y="4646581"/>
            <a:ext cx="643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DTIM Beacon</a:t>
            </a:r>
            <a:endParaRPr lang="ko-KR" altLang="en-US" dirty="0"/>
          </a:p>
        </p:txBody>
      </p:sp>
      <p:sp>
        <p:nvSpPr>
          <p:cNvPr id="104" name="직사각형 103"/>
          <p:cNvSpPr/>
          <p:nvPr/>
        </p:nvSpPr>
        <p:spPr bwMode="auto">
          <a:xfrm>
            <a:off x="1595321" y="4728424"/>
            <a:ext cx="354163" cy="304006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945460" y="4642814"/>
            <a:ext cx="1045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Group addressed BU</a:t>
            </a:r>
            <a:endParaRPr lang="ko-KR" altLang="en-US" dirty="0"/>
          </a:p>
        </p:txBody>
      </p:sp>
      <p:cxnSp>
        <p:nvCxnSpPr>
          <p:cNvPr id="106" name="직선 화살표 연결선 105"/>
          <p:cNvCxnSpPr/>
          <p:nvPr/>
        </p:nvCxnSpPr>
        <p:spPr bwMode="auto">
          <a:xfrm>
            <a:off x="4865162" y="4778838"/>
            <a:ext cx="46173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5321661" y="4622615"/>
            <a:ext cx="11553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Additional power saving period </a:t>
            </a:r>
            <a:endParaRPr lang="ko-KR" altLang="en-US" dirty="0"/>
          </a:p>
        </p:txBody>
      </p:sp>
      <p:cxnSp>
        <p:nvCxnSpPr>
          <p:cNvPr id="108" name="직선 화살표 연결선 107"/>
          <p:cNvCxnSpPr/>
          <p:nvPr/>
        </p:nvCxnSpPr>
        <p:spPr bwMode="auto">
          <a:xfrm>
            <a:off x="3150638" y="3396514"/>
            <a:ext cx="1981811" cy="990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9" name="직선 화살표 연결선 108"/>
          <p:cNvCxnSpPr/>
          <p:nvPr/>
        </p:nvCxnSpPr>
        <p:spPr bwMode="auto">
          <a:xfrm>
            <a:off x="3130561" y="3739043"/>
            <a:ext cx="2026305" cy="527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2271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(5/6)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Wake-up frame format</a:t>
            </a:r>
          </a:p>
          <a:p>
            <a:endParaRPr lang="en-US" altLang="ko-KR" sz="1800" dirty="0"/>
          </a:p>
          <a:p>
            <a:pPr lvl="1"/>
            <a:r>
              <a:rPr lang="en-US" altLang="ko-KR" sz="1600" dirty="0" smtClean="0"/>
              <a:t>RX ID may not be included in broadcast wake-up frame</a:t>
            </a:r>
          </a:p>
          <a:p>
            <a:pPr lvl="1"/>
            <a:r>
              <a:rPr lang="en-US" altLang="ko-KR" sz="1600" dirty="0" smtClean="0"/>
              <a:t>Wake-up reason </a:t>
            </a:r>
          </a:p>
          <a:p>
            <a:pPr lvl="2"/>
            <a:r>
              <a:rPr lang="en-US" altLang="ko-KR" sz="1400" dirty="0" smtClean="0"/>
              <a:t>0: Normal wakeup</a:t>
            </a:r>
          </a:p>
          <a:p>
            <a:pPr lvl="2"/>
            <a:r>
              <a:rPr lang="en-US" altLang="ko-KR" sz="1400" dirty="0" smtClean="0"/>
              <a:t>1: Next Beacon reception</a:t>
            </a:r>
          </a:p>
          <a:p>
            <a:pPr lvl="2"/>
            <a:r>
              <a:rPr lang="en-US" altLang="ko-KR" sz="1400" dirty="0" smtClean="0"/>
              <a:t>2: Next DTIM reception</a:t>
            </a:r>
          </a:p>
          <a:p>
            <a:pPr lvl="1"/>
            <a:r>
              <a:rPr lang="en-US" altLang="ko-KR" sz="1600" dirty="0" smtClean="0"/>
              <a:t>Wake-up reason info can be combined in other field (e.g., Frame Type)</a:t>
            </a:r>
            <a:endParaRPr lang="en-US" altLang="ko-KR" sz="1800" dirty="0" smtClean="0"/>
          </a:p>
          <a:p>
            <a:pPr lvl="2"/>
            <a:r>
              <a:rPr lang="en-US" altLang="ko-KR" sz="1400" dirty="0" smtClean="0"/>
              <a:t>E.g., FT= 0: Broadcast WUF for Beacon RX, FT=1: Broadcast WUF for DTIM RX</a:t>
            </a:r>
            <a:endParaRPr lang="en-US" altLang="ko-KR" sz="1600" dirty="0" smtClean="0"/>
          </a:p>
          <a:p>
            <a:r>
              <a:rPr lang="en-US" altLang="ko-KR" sz="1800" dirty="0" smtClean="0"/>
              <a:t>WUR Beacon</a:t>
            </a:r>
          </a:p>
          <a:p>
            <a:endParaRPr lang="en-US" altLang="ko-KR" sz="1800" dirty="0"/>
          </a:p>
          <a:p>
            <a:pPr lvl="1"/>
            <a:r>
              <a:rPr lang="en-US" altLang="ko-KR" sz="1600" dirty="0" smtClean="0"/>
              <a:t>Wake-up indicator</a:t>
            </a:r>
          </a:p>
          <a:p>
            <a:pPr lvl="2"/>
            <a:r>
              <a:rPr lang="en-US" altLang="ko-KR" sz="1400" dirty="0" smtClean="0"/>
              <a:t>0: No wake-up</a:t>
            </a:r>
          </a:p>
          <a:p>
            <a:pPr lvl="2"/>
            <a:r>
              <a:rPr lang="en-US" altLang="ko-KR" sz="1400" dirty="0" smtClean="0"/>
              <a:t>1: Wake-up for next Beacon reception</a:t>
            </a:r>
          </a:p>
          <a:p>
            <a:pPr lvl="2"/>
            <a:r>
              <a:rPr lang="en-US" altLang="ko-KR" sz="1400" dirty="0" smtClean="0"/>
              <a:t>2: Wake-up for next DTIM reception</a:t>
            </a:r>
          </a:p>
          <a:p>
            <a:pPr lvl="1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1143000" y="2362200"/>
            <a:ext cx="914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Type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2057400" y="2362200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2743200" y="2362200"/>
            <a:ext cx="7620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(R</a:t>
            </a: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 ID)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505200" y="2362200"/>
            <a:ext cx="12192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Wake-up reason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2" name="직사각형 11"/>
          <p:cNvSpPr/>
          <p:nvPr/>
        </p:nvSpPr>
        <p:spPr bwMode="auto">
          <a:xfrm>
            <a:off x="4724400" y="2362200"/>
            <a:ext cx="7620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1143000" y="4876800"/>
            <a:ext cx="914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Type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2057400" y="4876800"/>
            <a:ext cx="6858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TX ID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3657600" y="4876800"/>
            <a:ext cx="13716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>
                <a:solidFill>
                  <a:srgbClr val="FF0000"/>
                </a:solidFill>
              </a:rPr>
              <a:t>Wake-up indicator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5029200" y="4876800"/>
            <a:ext cx="7620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FCS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2743200" y="4876800"/>
            <a:ext cx="914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Timestamp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0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121114</TotalTime>
  <Words>1300</Words>
  <Application>Microsoft Office PowerPoint</Application>
  <PresentationFormat>화면 슬라이드 쇼(4:3)</PresentationFormat>
  <Paragraphs>330</Paragraphs>
  <Slides>14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Power saving operation for WUR STAs in duty cycle mode</vt:lpstr>
      <vt:lpstr>Introduction</vt:lpstr>
      <vt:lpstr>Motivation (1/2)</vt:lpstr>
      <vt:lpstr>Motivation (2/2)</vt:lpstr>
      <vt:lpstr>Proposal (1/6)</vt:lpstr>
      <vt:lpstr>Proposal (2/6)</vt:lpstr>
      <vt:lpstr>Proposal (3/6)</vt:lpstr>
      <vt:lpstr>Proposal (4/6)</vt:lpstr>
      <vt:lpstr>Proposal (5/6)</vt:lpstr>
      <vt:lpstr>Proposal (6/6)</vt:lpstr>
      <vt:lpstr>Conclusion</vt:lpstr>
      <vt:lpstr>References</vt:lpstr>
      <vt:lpstr>Straw Poll 1</vt:lpstr>
      <vt:lpstr>Straw Poll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1706</cp:revision>
  <cp:lastPrinted>1998-02-10T13:28:06Z</cp:lastPrinted>
  <dcterms:created xsi:type="dcterms:W3CDTF">2007-05-21T21:00:37Z</dcterms:created>
  <dcterms:modified xsi:type="dcterms:W3CDTF">2017-07-11T07:06:41Z</dcterms:modified>
</cp:coreProperties>
</file>