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43" r:id="rId2"/>
    <p:sldId id="456" r:id="rId3"/>
    <p:sldId id="501" r:id="rId4"/>
    <p:sldId id="502" r:id="rId5"/>
    <p:sldId id="506" r:id="rId6"/>
    <p:sldId id="507" r:id="rId7"/>
    <p:sldId id="508" r:id="rId8"/>
    <p:sldId id="504" r:id="rId9"/>
    <p:sldId id="471" r:id="rId10"/>
    <p:sldId id="470" r:id="rId11"/>
    <p:sldId id="515" r:id="rId12"/>
    <p:sldId id="517" r:id="rId13"/>
    <p:sldId id="516" r:id="rId14"/>
    <p:sldId id="512" r:id="rId15"/>
    <p:sldId id="513" r:id="rId16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기본 구역" id="{C7F8B3CA-DACC-41D4-AA59-39E9B8DA6F6D}">
          <p14:sldIdLst>
            <p14:sldId id="443"/>
            <p14:sldId id="456"/>
            <p14:sldId id="501"/>
            <p14:sldId id="502"/>
            <p14:sldId id="506"/>
            <p14:sldId id="507"/>
            <p14:sldId id="508"/>
            <p14:sldId id="504"/>
            <p14:sldId id="471"/>
            <p14:sldId id="470"/>
            <p14:sldId id="515"/>
            <p14:sldId id="517"/>
            <p14:sldId id="516"/>
            <p14:sldId id="512"/>
            <p14:sldId id="51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FF33CC"/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1129" autoAdjust="0"/>
  </p:normalViewPr>
  <p:slideViewPr>
    <p:cSldViewPr>
      <p:cViewPr varScale="1">
        <p:scale>
          <a:sx n="106" d="100"/>
          <a:sy n="106" d="100"/>
        </p:scale>
        <p:origin x="174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8FAB3C-37E9-47B0-949D-D83E6595A3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0C4963E-E10C-4C13-B6EE-012FEB43B7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E46A224-9462-46CD-BEB8-4D70D99307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4FDDB4-C1AF-4F3D-8842-0CE7A9FAAD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40780D-229A-41FC-85D7-E604837429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9B7D9F-E4E3-4AA4-B6BA-C17A51B9E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9DBBC2-5C7D-45F1-80E0-66615BE386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B4621A6-0A1B-45CC-9F4E-20352C050A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326DBD-4ED9-48D2-A607-B37E865529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4372" y="6475413"/>
            <a:ext cx="21095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802.11-17/0977r0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Address structure in unicast wake-up frame</a:t>
            </a:r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</a:t>
            </a:r>
            <a:r>
              <a:rPr lang="en-US" altLang="ko-KR" dirty="0"/>
              <a:t>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2017-07-09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607180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13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11-17-0965-00-00ba-data-rate-for-range-requirement-in-11ba</a:t>
            </a:r>
            <a:endParaRPr lang="en-US" altLang="ko-KR" dirty="0"/>
          </a:p>
          <a:p>
            <a:r>
              <a:rPr lang="en-US" altLang="ko-KR" dirty="0" smtClean="0"/>
              <a:t>[2] 11-17-0054-03-00ba-wur-mac-issus</a:t>
            </a:r>
          </a:p>
          <a:p>
            <a:r>
              <a:rPr lang="en-US" altLang="ko-KR" dirty="0" smtClean="0"/>
              <a:t>[</a:t>
            </a:r>
            <a:r>
              <a:rPr lang="en-US" altLang="ko-KR" dirty="0"/>
              <a:t>3</a:t>
            </a:r>
            <a:r>
              <a:rPr lang="en-US" altLang="ko-KR" dirty="0" smtClean="0"/>
              <a:t>] 11-17-0071-00-00ba-high-level-mac-concept-for-wur</a:t>
            </a:r>
          </a:p>
          <a:p>
            <a:r>
              <a:rPr lang="en-US" altLang="ko-KR" dirty="0" smtClean="0"/>
              <a:t>[</a:t>
            </a:r>
            <a:r>
              <a:rPr lang="en-US" altLang="ko-KR" dirty="0"/>
              <a:t>4</a:t>
            </a:r>
            <a:r>
              <a:rPr lang="en-US" altLang="ko-KR" dirty="0" smtClean="0"/>
              <a:t>] 11-17-0379-04-00ba-sfd-mac-proposal</a:t>
            </a:r>
          </a:p>
          <a:p>
            <a:r>
              <a:rPr lang="en-US" altLang="ko-KR" dirty="0" smtClean="0"/>
              <a:t>[5] 11-15/1136r1, BSS Color Field Size Measurements</a:t>
            </a:r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2017</a:t>
            </a:r>
          </a:p>
        </p:txBody>
      </p:sp>
    </p:spTree>
    <p:extLst>
      <p:ext uri="{BB962C8B-B14F-4D97-AF65-F5344CB8AC3E}">
        <p14:creationId xmlns:p14="http://schemas.microsoft.com/office/powerpoint/2010/main" val="14328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 smtClean="0"/>
              <a:t>11ba shall define the short </a:t>
            </a:r>
            <a:r>
              <a:rPr lang="en-US" altLang="ko-KR" dirty="0" err="1" smtClean="0"/>
              <a:t>RxID</a:t>
            </a:r>
            <a:r>
              <a:rPr lang="en-US" altLang="ko-KR" dirty="0" smtClean="0"/>
              <a:t> to be included in unicast wake-up frame </a:t>
            </a:r>
          </a:p>
          <a:p>
            <a:pPr lvl="2"/>
            <a:r>
              <a:rPr lang="en-US" altLang="ko-KR" dirty="0" smtClean="0"/>
              <a:t>Short </a:t>
            </a:r>
            <a:r>
              <a:rPr lang="en-US" altLang="ko-KR" dirty="0" err="1" smtClean="0"/>
              <a:t>RxID</a:t>
            </a:r>
            <a:r>
              <a:rPr lang="en-US" altLang="ko-KR" dirty="0" smtClean="0"/>
              <a:t> is the receiver identifier of which length is shorter than 11 LSBs of AID 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3403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 do you prefer as Short </a:t>
            </a:r>
            <a:r>
              <a:rPr lang="en-US" altLang="ko-KR" dirty="0" err="1" smtClean="0"/>
              <a:t>RxID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 smtClean="0"/>
              <a:t>Option 1: Short AID </a:t>
            </a:r>
          </a:p>
          <a:p>
            <a:pPr lvl="2"/>
            <a:r>
              <a:rPr lang="en-US" altLang="ko-KR" dirty="0"/>
              <a:t>Short AID is N least significant bit(LSB)s of </a:t>
            </a:r>
            <a:r>
              <a:rPr lang="en-US" altLang="ko-KR" dirty="0" smtClean="0"/>
              <a:t>AID (N is TBD)</a:t>
            </a:r>
          </a:p>
          <a:p>
            <a:pPr lvl="1"/>
            <a:r>
              <a:rPr lang="en-US" altLang="ko-KR" dirty="0" smtClean="0"/>
              <a:t>Option 2: WUR ID </a:t>
            </a:r>
          </a:p>
          <a:p>
            <a:pPr lvl="2"/>
            <a:r>
              <a:rPr lang="en-US" altLang="ko-KR" dirty="0" smtClean="0"/>
              <a:t>WUR ID is assigned during WUR negotiation on PCR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928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 do you prefer as TX identifier?</a:t>
            </a:r>
          </a:p>
          <a:p>
            <a:pPr lvl="1"/>
            <a:r>
              <a:rPr lang="en-US" altLang="ko-KR" dirty="0" smtClean="0"/>
              <a:t>Option 1: BSS Color</a:t>
            </a:r>
          </a:p>
          <a:p>
            <a:pPr lvl="1"/>
            <a:r>
              <a:rPr lang="en-US" altLang="ko-KR" dirty="0" smtClean="0"/>
              <a:t>Option 2: Partial BSSID (Partial BSSID </a:t>
            </a:r>
            <a:r>
              <a:rPr lang="en-US" altLang="ko-KR" dirty="0"/>
              <a:t>is N least significant bit(LSB)s of </a:t>
            </a:r>
            <a:r>
              <a:rPr lang="en-US" altLang="ko-KR" dirty="0" smtClean="0"/>
              <a:t>BSSID)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14180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 do you prefer as the size of TX identifier?</a:t>
            </a:r>
          </a:p>
          <a:p>
            <a:pPr lvl="1"/>
            <a:r>
              <a:rPr lang="en-US" altLang="ko-KR" dirty="0" smtClean="0"/>
              <a:t>Option 1: 6 bits</a:t>
            </a:r>
          </a:p>
          <a:p>
            <a:pPr lvl="1"/>
            <a:r>
              <a:rPr lang="en-US" altLang="ko-KR" dirty="0" smtClean="0"/>
              <a:t>Option 2: 8 bits</a:t>
            </a:r>
          </a:p>
          <a:p>
            <a:pPr lvl="1"/>
            <a:r>
              <a:rPr lang="en-US" altLang="ko-KR" dirty="0" smtClean="0"/>
              <a:t>Option 3: 10 bits</a:t>
            </a:r>
          </a:p>
          <a:p>
            <a:pPr lvl="1"/>
            <a:r>
              <a:rPr lang="en-US" altLang="ko-KR" dirty="0" smtClean="0"/>
              <a:t>Option 4: more than 10 bits</a:t>
            </a:r>
          </a:p>
          <a:p>
            <a:pPr marL="457200" lvl="1" indent="0">
              <a:buNone/>
            </a:pP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2351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Appendix: Comparison of each option</a:t>
            </a:r>
            <a:endParaRPr lang="ko-KR" altLang="en-US"/>
          </a:p>
        </p:txBody>
      </p:sp>
      <p:graphicFrame>
        <p:nvGraphicFramePr>
          <p:cNvPr id="7" name="내용 개체 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8690695"/>
              </p:ext>
            </p:extLst>
          </p:nvPr>
        </p:nvGraphicFramePr>
        <p:xfrm>
          <a:off x="685800" y="1981200"/>
          <a:ext cx="67818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8356"/>
                <a:gridCol w="1221044"/>
                <a:gridCol w="15240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Overhead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New ID </a:t>
                      </a:r>
                      <a:r>
                        <a:rPr lang="en-US" altLang="ko-KR" dirty="0" err="1" smtClean="0"/>
                        <a:t>alloc</a:t>
                      </a:r>
                      <a:r>
                        <a:rPr lang="en-US" altLang="ko-KR" dirty="0" smtClean="0"/>
                        <a:t>.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Flexibility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ID</a:t>
                      </a:r>
                      <a:r>
                        <a:rPr lang="en-US" altLang="ko-KR" baseline="0" dirty="0" smtClean="0"/>
                        <a:t> size i</a:t>
                      </a:r>
                      <a:r>
                        <a:rPr lang="en-US" altLang="ko-KR" dirty="0" smtClean="0"/>
                        <a:t>ndication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Option 1</a:t>
                      </a:r>
                    </a:p>
                    <a:p>
                      <a:pPr latinLnBrk="1"/>
                      <a:r>
                        <a:rPr lang="en-US" altLang="ko-KR" dirty="0" smtClean="0"/>
                        <a:t>(AID only)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High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No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Fixed size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No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Option 2 </a:t>
                      </a:r>
                    </a:p>
                    <a:p>
                      <a:pPr latinLnBrk="1"/>
                      <a:r>
                        <a:rPr lang="en-US" altLang="ko-KR" dirty="0" smtClean="0"/>
                        <a:t>(WID)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Low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Yes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Fixed size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No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Option 3</a:t>
                      </a:r>
                    </a:p>
                    <a:p>
                      <a:pPr latinLnBrk="1"/>
                      <a:r>
                        <a:rPr lang="en-US" altLang="ko-KR" dirty="0" smtClean="0"/>
                        <a:t>(Variable WID)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Medium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Yes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Flexible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Yes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Option 4</a:t>
                      </a:r>
                    </a:p>
                    <a:p>
                      <a:pPr latinLnBrk="1"/>
                      <a:r>
                        <a:rPr lang="en-US" altLang="ko-KR" dirty="0" smtClean="0"/>
                        <a:t>(AID + WID)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Medium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Yes (Not all)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Flexible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Yes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Option 5</a:t>
                      </a:r>
                    </a:p>
                    <a:p>
                      <a:pPr latinLnBrk="1"/>
                      <a:r>
                        <a:rPr lang="en-US" altLang="ko-KR" dirty="0" smtClean="0"/>
                        <a:t>(AID + S-AID)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Medium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No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Flexible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Yes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3417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Abstract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WUR frame contains transmitter address (e.g., short BSS identifier) and/or receiver address (e.g., STA ID)</a:t>
            </a:r>
          </a:p>
          <a:p>
            <a:pPr lvl="1"/>
            <a:r>
              <a:rPr lang="en-GB" altLang="ko-KR" sz="1800" i="1" dirty="0" smtClean="0"/>
              <a:t>In SFD(17/575r1): The </a:t>
            </a:r>
            <a:r>
              <a:rPr lang="en-GB" altLang="ko-KR" sz="1800" i="1" dirty="0"/>
              <a:t>identifier of transmitter and/or receiver in a wake-up frame shall not be the MAC address. </a:t>
            </a:r>
            <a:endParaRPr lang="ko-KR" altLang="ko-KR" sz="1800" i="1"/>
          </a:p>
          <a:p>
            <a:pPr lvl="2"/>
            <a:r>
              <a:rPr lang="en-US" altLang="ko-KR" sz="1600" dirty="0" smtClean="0"/>
              <a:t>Because the MAC address is large overhead (48 bits)</a:t>
            </a:r>
          </a:p>
          <a:p>
            <a:r>
              <a:rPr lang="en-US" altLang="ko-KR" sz="2000" dirty="0" smtClean="0"/>
              <a:t>We need to decide the exact format of transmitter address and receiver address considering the packet overhead and false alarm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In this contribution we discusses the detailed RX/TX identifier structure for unicast WUR frame</a:t>
            </a:r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2017</a:t>
            </a:r>
          </a:p>
        </p:txBody>
      </p:sp>
    </p:spTree>
    <p:extLst>
      <p:ext uri="{BB962C8B-B14F-4D97-AF65-F5344CB8AC3E}">
        <p14:creationId xmlns:p14="http://schemas.microsoft.com/office/powerpoint/2010/main" val="113480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STA(RX) identifier (1/5)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Option </a:t>
            </a:r>
            <a:r>
              <a:rPr lang="en-US" altLang="ko-KR" sz="2000" dirty="0"/>
              <a:t>1: </a:t>
            </a:r>
            <a:r>
              <a:rPr lang="en-US" altLang="ko-KR" sz="2000" dirty="0" smtClean="0"/>
              <a:t>AID </a:t>
            </a:r>
            <a:r>
              <a:rPr lang="en-US" altLang="ko-KR" sz="2000" dirty="0"/>
              <a:t>(e.g., 11 bits</a:t>
            </a:r>
            <a:r>
              <a:rPr lang="en-US" altLang="ko-KR" sz="2000" dirty="0" smtClean="0"/>
              <a:t>) of WLAN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AID </a:t>
            </a:r>
            <a:r>
              <a:rPr lang="en-US" altLang="ko-KR" sz="1800" dirty="0"/>
              <a:t>is spared with legacy STAs (11n/ac/ax). 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The </a:t>
            </a:r>
            <a:r>
              <a:rPr lang="en-US" altLang="ko-KR" sz="1800" dirty="0"/>
              <a:t>WUR mode STAs </a:t>
            </a:r>
            <a:r>
              <a:rPr lang="en-US" altLang="ko-KR" sz="1800" dirty="0" smtClean="0"/>
              <a:t>may be </a:t>
            </a:r>
            <a:r>
              <a:rPr lang="en-US" altLang="ko-KR" sz="1800" dirty="0"/>
              <a:t>less than legacy STAs</a:t>
            </a:r>
            <a:r>
              <a:rPr lang="en-US" altLang="ko-KR" sz="1800" dirty="0" smtClean="0"/>
              <a:t>.</a:t>
            </a:r>
          </a:p>
          <a:p>
            <a:pPr lvl="1"/>
            <a:r>
              <a:rPr lang="en-US" altLang="ko-KR" sz="1800" dirty="0" smtClean="0"/>
              <a:t>Some of WUR mode STAs can enter the PCR mode to receive or send WLAN frame</a:t>
            </a:r>
          </a:p>
          <a:p>
            <a:pPr lvl="1"/>
            <a:r>
              <a:rPr lang="en-US" altLang="ko-KR" sz="1800" dirty="0" smtClean="0"/>
              <a:t>Therefore, it is not efficient that AID for WLAN is always used in unicast wake-up frame because of WUR frame overhead, especially in small number of WUR mode STAs</a:t>
            </a:r>
          </a:p>
          <a:p>
            <a:pPr lvl="1"/>
            <a:r>
              <a:rPr lang="en-US" altLang="ko-KR" sz="1800" dirty="0" smtClean="0"/>
              <a:t>Overhead comparison of 11bits AID per data rate [1]</a:t>
            </a:r>
          </a:p>
          <a:p>
            <a:pPr lvl="1"/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2017</a:t>
            </a: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41848"/>
              </p:ext>
            </p:extLst>
          </p:nvPr>
        </p:nvGraphicFramePr>
        <p:xfrm>
          <a:off x="1447800" y="4846320"/>
          <a:ext cx="60960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8278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Data rates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Overhead of</a:t>
                      </a:r>
                      <a:r>
                        <a:rPr lang="en-US" altLang="ko-KR" sz="1100" baseline="0" dirty="0" smtClean="0"/>
                        <a:t> 11bits AID</a:t>
                      </a:r>
                      <a:endParaRPr lang="ko-KR" altLang="en-US" sz="1100"/>
                    </a:p>
                  </a:txBody>
                  <a:tcPr/>
                </a:tc>
              </a:tr>
              <a:tr h="18278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aseline="0" dirty="0" smtClean="0"/>
                        <a:t>WLAN(OFDM) - MCS0</a:t>
                      </a:r>
                      <a:endParaRPr lang="ko-KR" alt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About</a:t>
                      </a:r>
                      <a:r>
                        <a:rPr lang="en-US" altLang="ko-KR" sz="1100" baseline="0" dirty="0" smtClean="0"/>
                        <a:t> 2 us</a:t>
                      </a:r>
                      <a:endParaRPr lang="ko-KR" altLang="en-US" sz="1100"/>
                    </a:p>
                  </a:txBody>
                  <a:tcPr/>
                </a:tc>
              </a:tr>
              <a:tr h="18278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11ba – 250 kbps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44us</a:t>
                      </a:r>
                      <a:endParaRPr lang="ko-KR" altLang="en-US" sz="1100"/>
                    </a:p>
                  </a:txBody>
                  <a:tcPr/>
                </a:tc>
              </a:tr>
              <a:tr h="1827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11ba – 125 kbps</a:t>
                      </a:r>
                      <a:endParaRPr lang="ko-KR" altLang="en-US" sz="11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88us</a:t>
                      </a:r>
                      <a:endParaRPr lang="ko-KR" altLang="en-US" sz="1100"/>
                    </a:p>
                  </a:txBody>
                  <a:tcPr/>
                </a:tc>
              </a:tr>
              <a:tr h="1827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11ba – 62.5 kbps</a:t>
                      </a:r>
                      <a:endParaRPr lang="ko-KR" altLang="en-US" sz="11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176 us</a:t>
                      </a:r>
                      <a:endParaRPr lang="ko-KR" altLang="en-US" sz="1100"/>
                    </a:p>
                  </a:txBody>
                  <a:tcPr/>
                </a:tc>
              </a:tr>
              <a:tr h="1827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11ba – 31.25kbps</a:t>
                      </a:r>
                      <a:endParaRPr lang="ko-KR" altLang="en-US" sz="11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352 us</a:t>
                      </a:r>
                      <a:endParaRPr lang="ko-KR" altLang="en-US" sz="11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606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STA(RX) identifier (2/5)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Option 2 : new ID for WUR mode STAs[2-4]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AP assigns WUR ID (WID) to STA with WUR capability before the STA enters the WUR mode</a:t>
            </a:r>
          </a:p>
          <a:p>
            <a:pPr lvl="2"/>
            <a:r>
              <a:rPr lang="en-US" altLang="ko-KR" sz="1400" dirty="0" smtClean="0"/>
              <a:t>E.g.,) Association, WUR parameter negotiation, or WUR mode entering</a:t>
            </a:r>
          </a:p>
          <a:p>
            <a:pPr lvl="1"/>
            <a:r>
              <a:rPr lang="en-US" altLang="ko-KR" sz="1600" dirty="0"/>
              <a:t>WUR ID is used in WUR mode (i.e., WUR frames) </a:t>
            </a:r>
          </a:p>
          <a:p>
            <a:pPr lvl="1"/>
            <a:r>
              <a:rPr lang="en-US" altLang="ko-KR" sz="1600" dirty="0"/>
              <a:t>The length of WUR ID will be shorter than AID (e.g., </a:t>
            </a:r>
            <a:r>
              <a:rPr lang="en-US" altLang="ko-KR" sz="1600" dirty="0" smtClean="0"/>
              <a:t>6, 8)</a:t>
            </a:r>
          </a:p>
          <a:p>
            <a:pPr lvl="2"/>
            <a:endParaRPr lang="en-US" altLang="ko-KR" sz="14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 smtClean="0"/>
          </a:p>
          <a:p>
            <a:pPr marL="457200" lvl="1" indent="0">
              <a:buNone/>
            </a:pPr>
            <a:endParaRPr lang="en-US" altLang="ko-KR" sz="1800" dirty="0" smtClean="0"/>
          </a:p>
          <a:p>
            <a:pPr lvl="2"/>
            <a:endParaRPr lang="en-US" altLang="ko-KR" sz="1600" dirty="0" smtClean="0"/>
          </a:p>
          <a:p>
            <a:pPr lvl="1"/>
            <a:endParaRPr lang="en-US" altLang="ko-KR" sz="1800" dirty="0" smtClean="0"/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2017</a:t>
            </a:r>
          </a:p>
        </p:txBody>
      </p:sp>
      <p:cxnSp>
        <p:nvCxnSpPr>
          <p:cNvPr id="8" name="직선 연결선 7"/>
          <p:cNvCxnSpPr/>
          <p:nvPr/>
        </p:nvCxnSpPr>
        <p:spPr bwMode="auto">
          <a:xfrm flipV="1">
            <a:off x="1371600" y="4493744"/>
            <a:ext cx="6629400" cy="20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992658" y="4369404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/>
          </a:p>
        </p:txBody>
      </p:sp>
      <p:cxnSp>
        <p:nvCxnSpPr>
          <p:cNvPr id="11" name="직선 연결선 10"/>
          <p:cNvCxnSpPr/>
          <p:nvPr/>
        </p:nvCxnSpPr>
        <p:spPr bwMode="auto">
          <a:xfrm>
            <a:off x="1373188" y="5490787"/>
            <a:ext cx="662781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914400" y="5338387"/>
            <a:ext cx="462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</a:t>
            </a:r>
            <a:endParaRPr lang="ko-KR" altLang="en-US"/>
          </a:p>
        </p:txBody>
      </p:sp>
      <p:cxnSp>
        <p:nvCxnSpPr>
          <p:cNvPr id="16" name="직선 화살표 연결선 15"/>
          <p:cNvCxnSpPr/>
          <p:nvPr/>
        </p:nvCxnSpPr>
        <p:spPr bwMode="auto">
          <a:xfrm>
            <a:off x="2089862" y="4507697"/>
            <a:ext cx="0" cy="7483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9" name="직사각형 18"/>
          <p:cNvSpPr/>
          <p:nvPr/>
        </p:nvSpPr>
        <p:spPr bwMode="auto">
          <a:xfrm>
            <a:off x="1665127" y="5256003"/>
            <a:ext cx="849473" cy="23478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97768" y="5232979"/>
            <a:ext cx="7841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WUR-REQ</a:t>
            </a:r>
            <a:endParaRPr lang="ko-KR" altLang="en-US" sz="1000"/>
          </a:p>
        </p:txBody>
      </p:sp>
      <p:sp>
        <p:nvSpPr>
          <p:cNvPr id="22" name="직사각형 21"/>
          <p:cNvSpPr/>
          <p:nvPr/>
        </p:nvSpPr>
        <p:spPr bwMode="auto">
          <a:xfrm>
            <a:off x="2595229" y="4163850"/>
            <a:ext cx="786373" cy="33195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86680" y="4143522"/>
            <a:ext cx="7857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WUR-RSP </a:t>
            </a:r>
          </a:p>
          <a:p>
            <a:r>
              <a:rPr lang="en-US" altLang="ko-KR" sz="1000" dirty="0" smtClean="0"/>
              <a:t>(WID=1)</a:t>
            </a:r>
          </a:p>
        </p:txBody>
      </p:sp>
      <p:cxnSp>
        <p:nvCxnSpPr>
          <p:cNvPr id="25" name="직선 화살표 연결선 24"/>
          <p:cNvCxnSpPr/>
          <p:nvPr/>
        </p:nvCxnSpPr>
        <p:spPr bwMode="auto">
          <a:xfrm>
            <a:off x="2988415" y="4507697"/>
            <a:ext cx="0" cy="9691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5" name="직선 화살표 연결선 34"/>
          <p:cNvCxnSpPr/>
          <p:nvPr/>
        </p:nvCxnSpPr>
        <p:spPr bwMode="auto">
          <a:xfrm>
            <a:off x="4186448" y="4512337"/>
            <a:ext cx="0" cy="7483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36" name="직사각형 35"/>
          <p:cNvSpPr/>
          <p:nvPr/>
        </p:nvSpPr>
        <p:spPr bwMode="auto">
          <a:xfrm>
            <a:off x="3761713" y="5260643"/>
            <a:ext cx="849473" cy="23478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53164" y="5237619"/>
            <a:ext cx="9380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WUR entering</a:t>
            </a:r>
            <a:endParaRPr lang="ko-KR" altLang="en-US" sz="1000"/>
          </a:p>
        </p:txBody>
      </p:sp>
      <p:sp>
        <p:nvSpPr>
          <p:cNvPr id="38" name="직사각형 37"/>
          <p:cNvSpPr/>
          <p:nvPr/>
        </p:nvSpPr>
        <p:spPr bwMode="auto">
          <a:xfrm>
            <a:off x="4691815" y="4163850"/>
            <a:ext cx="488215" cy="33195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724456" y="4164638"/>
            <a:ext cx="4555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ACK</a:t>
            </a:r>
          </a:p>
        </p:txBody>
      </p:sp>
      <p:cxnSp>
        <p:nvCxnSpPr>
          <p:cNvPr id="40" name="직선 화살표 연결선 39"/>
          <p:cNvCxnSpPr/>
          <p:nvPr/>
        </p:nvCxnSpPr>
        <p:spPr bwMode="auto">
          <a:xfrm>
            <a:off x="4953193" y="4512337"/>
            <a:ext cx="0" cy="9691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1447800" y="5590401"/>
            <a:ext cx="3770761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PCR mode</a:t>
            </a:r>
            <a:endParaRPr lang="ko-KR" altLang="en-US"/>
          </a:p>
        </p:txBody>
      </p:sp>
      <p:sp>
        <p:nvSpPr>
          <p:cNvPr id="47" name="직사각형 46"/>
          <p:cNvSpPr/>
          <p:nvPr/>
        </p:nvSpPr>
        <p:spPr bwMode="auto">
          <a:xfrm>
            <a:off x="5534767" y="4161795"/>
            <a:ext cx="786373" cy="33195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526218" y="4114800"/>
            <a:ext cx="8851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WUR packet </a:t>
            </a:r>
          </a:p>
          <a:p>
            <a:r>
              <a:rPr lang="en-US" altLang="ko-KR" sz="1000" dirty="0" smtClean="0"/>
              <a:t>(WID=1)</a:t>
            </a:r>
          </a:p>
        </p:txBody>
      </p:sp>
      <p:cxnSp>
        <p:nvCxnSpPr>
          <p:cNvPr id="49" name="직선 화살표 연결선 48"/>
          <p:cNvCxnSpPr/>
          <p:nvPr/>
        </p:nvCxnSpPr>
        <p:spPr bwMode="auto">
          <a:xfrm>
            <a:off x="5943600" y="4491948"/>
            <a:ext cx="0" cy="9691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0" name="직사각형 49"/>
          <p:cNvSpPr/>
          <p:nvPr/>
        </p:nvSpPr>
        <p:spPr bwMode="auto">
          <a:xfrm>
            <a:off x="6705600" y="5276759"/>
            <a:ext cx="609600" cy="20964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PS-Poll</a:t>
            </a:r>
            <a:endParaRPr kumimoji="0" lang="ko-KR" altLang="en-US" sz="105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직사각형 54"/>
          <p:cNvSpPr/>
          <p:nvPr/>
        </p:nvSpPr>
        <p:spPr bwMode="auto">
          <a:xfrm>
            <a:off x="7340619" y="4163850"/>
            <a:ext cx="488215" cy="33195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373260" y="4163850"/>
            <a:ext cx="4555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ACK</a:t>
            </a:r>
          </a:p>
        </p:txBody>
      </p:sp>
      <p:cxnSp>
        <p:nvCxnSpPr>
          <p:cNvPr id="57" name="직선 화살표 연결선 56"/>
          <p:cNvCxnSpPr/>
          <p:nvPr/>
        </p:nvCxnSpPr>
        <p:spPr bwMode="auto">
          <a:xfrm>
            <a:off x="7601997" y="4511359"/>
            <a:ext cx="0" cy="9691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8" name="직선 화살표 연결선 57"/>
          <p:cNvCxnSpPr/>
          <p:nvPr/>
        </p:nvCxnSpPr>
        <p:spPr bwMode="auto">
          <a:xfrm>
            <a:off x="7010400" y="4507697"/>
            <a:ext cx="0" cy="7483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5218561" y="5590401"/>
            <a:ext cx="1480751" cy="2769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WUR mode</a:t>
            </a:r>
            <a:endParaRPr lang="ko-KR" altLang="en-US"/>
          </a:p>
        </p:txBody>
      </p:sp>
      <p:sp>
        <p:nvSpPr>
          <p:cNvPr id="63" name="TextBox 62"/>
          <p:cNvSpPr txBox="1"/>
          <p:nvPr/>
        </p:nvSpPr>
        <p:spPr>
          <a:xfrm>
            <a:off x="6699312" y="5590401"/>
            <a:ext cx="1441512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PCR mode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122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STA(RX) identifier (3/5)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Option 3: Variable WUR ID</a:t>
            </a:r>
          </a:p>
          <a:p>
            <a:pPr lvl="1"/>
            <a:r>
              <a:rPr lang="en-US" altLang="ko-KR" sz="1600" dirty="0" smtClean="0"/>
              <a:t>AP assigns a WID to a STA with WUR mode capability through PCR</a:t>
            </a:r>
          </a:p>
          <a:p>
            <a:pPr lvl="1"/>
            <a:r>
              <a:rPr lang="en-US" altLang="ko-KR" sz="1600" dirty="0" smtClean="0"/>
              <a:t>WID size is included in WUR packet</a:t>
            </a:r>
          </a:p>
          <a:p>
            <a:pPr lvl="2"/>
            <a:r>
              <a:rPr lang="en-US" altLang="ko-KR" sz="1400" dirty="0" smtClean="0"/>
              <a:t>E.g.,) 0 – 11 bits WID, 1- 6 bits WID</a:t>
            </a:r>
            <a:endParaRPr lang="en-US" altLang="ko-KR" sz="1400" dirty="0"/>
          </a:p>
          <a:p>
            <a:pPr lvl="2"/>
            <a:r>
              <a:rPr lang="en-US" altLang="ko-KR" sz="1400" dirty="0" smtClean="0"/>
              <a:t>1 bit Flag (F): 0 indicates 11 bits WID and 1 indicates 6 bits WID</a:t>
            </a:r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2"/>
            <a:r>
              <a:rPr lang="en-US" altLang="ko-KR" sz="1400" dirty="0" smtClean="0"/>
              <a:t>This information can be combined with other field (e.g., Frame Type )</a:t>
            </a:r>
          </a:p>
          <a:p>
            <a:pPr lvl="3"/>
            <a:r>
              <a:rPr lang="en-US" altLang="ko-KR" sz="1200" dirty="0" smtClean="0"/>
              <a:t>E.g.,) FT=0 indicates unicast WUP w/ 11 bits WID and FT=1 indicates unicast WUP w/ 6 bits WID</a:t>
            </a:r>
            <a:endParaRPr lang="en-US" altLang="ko-KR" sz="1200" dirty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 smtClean="0"/>
              <a:t>If the indication is 0, the WUR STA compares its 6 LSBs of WID with the WID in WUP. If the indication is 1, the WUR STA compares its 11 LSBs of WID with the WID in WUP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2017</a:t>
            </a:r>
          </a:p>
        </p:txBody>
      </p:sp>
      <p:sp>
        <p:nvSpPr>
          <p:cNvPr id="7" name="직사각형 6"/>
          <p:cNvSpPr/>
          <p:nvPr/>
        </p:nvSpPr>
        <p:spPr bwMode="auto">
          <a:xfrm>
            <a:off x="1905000" y="3505201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FT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6056" y="3656571"/>
            <a:ext cx="10658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Unicast WUP </a:t>
            </a:r>
          </a:p>
        </p:txBody>
      </p:sp>
      <p:sp>
        <p:nvSpPr>
          <p:cNvPr id="41" name="직사각형 40"/>
          <p:cNvSpPr/>
          <p:nvPr/>
        </p:nvSpPr>
        <p:spPr bwMode="auto">
          <a:xfrm>
            <a:off x="2973387" y="3505201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err="1" smtClean="0"/>
              <a:t>TxID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직사각형 42"/>
          <p:cNvSpPr/>
          <p:nvPr/>
        </p:nvSpPr>
        <p:spPr bwMode="auto">
          <a:xfrm>
            <a:off x="3506787" y="3505200"/>
            <a:ext cx="1373188" cy="30480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>
                <a:solidFill>
                  <a:srgbClr val="FF0000"/>
                </a:solidFill>
              </a:rPr>
              <a:t>11bits WID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54" name="직사각형 53"/>
          <p:cNvSpPr/>
          <p:nvPr/>
        </p:nvSpPr>
        <p:spPr bwMode="auto">
          <a:xfrm>
            <a:off x="4876800" y="3505200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FCS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직사각형 21"/>
          <p:cNvSpPr/>
          <p:nvPr/>
        </p:nvSpPr>
        <p:spPr bwMode="auto">
          <a:xfrm>
            <a:off x="2438400" y="3505200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>
                <a:solidFill>
                  <a:srgbClr val="FF0000"/>
                </a:solidFill>
              </a:rPr>
              <a:t>F=0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23" name="직사각형 22"/>
          <p:cNvSpPr/>
          <p:nvPr/>
        </p:nvSpPr>
        <p:spPr bwMode="auto">
          <a:xfrm>
            <a:off x="1900324" y="3925094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FT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직사각형 23"/>
          <p:cNvSpPr/>
          <p:nvPr/>
        </p:nvSpPr>
        <p:spPr bwMode="auto">
          <a:xfrm>
            <a:off x="2968711" y="3925094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err="1" smtClean="0"/>
              <a:t>TxID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직사각형 24"/>
          <p:cNvSpPr/>
          <p:nvPr/>
        </p:nvSpPr>
        <p:spPr bwMode="auto">
          <a:xfrm>
            <a:off x="3502111" y="3925093"/>
            <a:ext cx="836613" cy="30480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>
                <a:solidFill>
                  <a:srgbClr val="FF0000"/>
                </a:solidFill>
              </a:rPr>
              <a:t>6bits WID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26" name="직사각형 25"/>
          <p:cNvSpPr/>
          <p:nvPr/>
        </p:nvSpPr>
        <p:spPr bwMode="auto">
          <a:xfrm>
            <a:off x="4338724" y="3925093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FCS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직사각형 26"/>
          <p:cNvSpPr/>
          <p:nvPr/>
        </p:nvSpPr>
        <p:spPr bwMode="auto">
          <a:xfrm>
            <a:off x="2433724" y="3925093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>
                <a:solidFill>
                  <a:srgbClr val="FF0000"/>
                </a:solidFill>
              </a:rPr>
              <a:t>F=1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9057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STA(RX) identifier (4/5)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Option 4 : </a:t>
            </a:r>
            <a:r>
              <a:rPr lang="en-US" altLang="ko-KR" sz="2000" dirty="0"/>
              <a:t>Combination of AID and short WID</a:t>
            </a:r>
          </a:p>
          <a:p>
            <a:pPr lvl="1"/>
            <a:r>
              <a:rPr lang="en-US" altLang="ko-KR" sz="1600" dirty="0" smtClean="0"/>
              <a:t>AP can assign short WUR ID (e.g., 6 bits, fixed size)  to a STA with WUR capability. That is, AP may not assign WUR ID to a STA with WUR capability due to no space of WID</a:t>
            </a:r>
          </a:p>
          <a:p>
            <a:pPr lvl="1"/>
            <a:r>
              <a:rPr lang="en-US" altLang="ko-KR" sz="1600" dirty="0" smtClean="0"/>
              <a:t>If WUR ID is allocated to a WUR STA, AP uses WUR ID in WUR frame for the STA. Otherwise, AP uses AID in WUR frame</a:t>
            </a:r>
          </a:p>
          <a:p>
            <a:pPr lvl="1"/>
            <a:r>
              <a:rPr lang="en-US" altLang="ko-KR" sz="1600" dirty="0" smtClean="0"/>
              <a:t>Signaling of indicating if WUR frame contains AID or WID</a:t>
            </a:r>
          </a:p>
          <a:p>
            <a:pPr lvl="2"/>
            <a:r>
              <a:rPr lang="en-US" altLang="ko-KR" sz="1400" dirty="0"/>
              <a:t>1 bit Flag (F): 0 indicates 11 bits </a:t>
            </a:r>
            <a:r>
              <a:rPr lang="en-US" altLang="ko-KR" sz="1400" dirty="0" smtClean="0"/>
              <a:t>AID </a:t>
            </a:r>
            <a:r>
              <a:rPr lang="en-US" altLang="ko-KR" sz="1400" dirty="0"/>
              <a:t>and 1 indicates 6 bits WID</a:t>
            </a:r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2"/>
            <a:r>
              <a:rPr lang="en-US" altLang="ko-KR" sz="1400" dirty="0"/>
              <a:t>This information can be combined with other field (e.g., Frame Type )</a:t>
            </a:r>
          </a:p>
          <a:p>
            <a:pPr lvl="3"/>
            <a:r>
              <a:rPr lang="en-US" altLang="ko-KR" sz="1200" dirty="0" smtClean="0"/>
              <a:t>E.g.,) </a:t>
            </a:r>
            <a:r>
              <a:rPr lang="en-US" altLang="ko-KR" sz="1200" dirty="0"/>
              <a:t>FT=0 </a:t>
            </a:r>
            <a:r>
              <a:rPr lang="en-US" altLang="ko-KR" sz="1200" dirty="0" smtClean="0"/>
              <a:t>indicates unicast WUP w/ 11 bits AID and </a:t>
            </a:r>
            <a:r>
              <a:rPr lang="en-US" altLang="ko-KR" sz="1200" dirty="0"/>
              <a:t>FT=1 </a:t>
            </a:r>
            <a:r>
              <a:rPr lang="en-US" altLang="ko-KR" sz="1200" dirty="0" smtClean="0"/>
              <a:t>indicates unicast WUP w/ 6 bits WID</a:t>
            </a:r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 smtClean="0"/>
          </a:p>
          <a:p>
            <a:pPr marL="457200" lvl="1" indent="0">
              <a:buNone/>
            </a:pPr>
            <a:endParaRPr lang="en-US" altLang="ko-KR" sz="1800" dirty="0" smtClean="0"/>
          </a:p>
          <a:p>
            <a:pPr lvl="2"/>
            <a:endParaRPr lang="en-US" altLang="ko-KR" sz="1600" dirty="0" smtClean="0"/>
          </a:p>
          <a:p>
            <a:pPr lvl="1"/>
            <a:endParaRPr lang="en-US" altLang="ko-KR" sz="1800" dirty="0" smtClean="0"/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2017</a:t>
            </a:r>
          </a:p>
        </p:txBody>
      </p:sp>
      <p:sp>
        <p:nvSpPr>
          <p:cNvPr id="7" name="직사각형 6"/>
          <p:cNvSpPr/>
          <p:nvPr/>
        </p:nvSpPr>
        <p:spPr bwMode="auto">
          <a:xfrm>
            <a:off x="1905000" y="4304507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FT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6056" y="4447401"/>
            <a:ext cx="10658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Unicast WUP </a:t>
            </a:r>
          </a:p>
        </p:txBody>
      </p:sp>
      <p:sp>
        <p:nvSpPr>
          <p:cNvPr id="41" name="직사각형 40"/>
          <p:cNvSpPr/>
          <p:nvPr/>
        </p:nvSpPr>
        <p:spPr bwMode="auto">
          <a:xfrm>
            <a:off x="2976476" y="4304507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err="1" smtClean="0"/>
              <a:t>TxID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직사각형 42"/>
          <p:cNvSpPr/>
          <p:nvPr/>
        </p:nvSpPr>
        <p:spPr bwMode="auto">
          <a:xfrm>
            <a:off x="3509876" y="4304506"/>
            <a:ext cx="1373188" cy="30480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>
                <a:solidFill>
                  <a:srgbClr val="FF0000"/>
                </a:solidFill>
              </a:rPr>
              <a:t>AID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54" name="직사각형 53"/>
          <p:cNvSpPr/>
          <p:nvPr/>
        </p:nvSpPr>
        <p:spPr bwMode="auto">
          <a:xfrm>
            <a:off x="4876800" y="4304506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FCS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직사각형 21"/>
          <p:cNvSpPr/>
          <p:nvPr/>
        </p:nvSpPr>
        <p:spPr bwMode="auto">
          <a:xfrm>
            <a:off x="2438400" y="4304506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>
                <a:solidFill>
                  <a:srgbClr val="FF0000"/>
                </a:solidFill>
              </a:rPr>
              <a:t>F=0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23" name="직사각형 22"/>
          <p:cNvSpPr/>
          <p:nvPr/>
        </p:nvSpPr>
        <p:spPr bwMode="auto">
          <a:xfrm>
            <a:off x="1900324" y="4724400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FT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직사각형 23"/>
          <p:cNvSpPr/>
          <p:nvPr/>
        </p:nvSpPr>
        <p:spPr bwMode="auto">
          <a:xfrm>
            <a:off x="2973387" y="4724400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err="1" smtClean="0"/>
              <a:t>TxID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직사각형 24"/>
          <p:cNvSpPr/>
          <p:nvPr/>
        </p:nvSpPr>
        <p:spPr bwMode="auto">
          <a:xfrm>
            <a:off x="3506787" y="4724399"/>
            <a:ext cx="836613" cy="30480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>
                <a:solidFill>
                  <a:srgbClr val="FF0000"/>
                </a:solidFill>
              </a:rPr>
              <a:t>W</a:t>
            </a:r>
            <a:r>
              <a:rPr kumimoji="0" lang="en-US" altLang="ko-KR" dirty="0" smtClean="0">
                <a:solidFill>
                  <a:srgbClr val="FF0000"/>
                </a:solidFill>
              </a:rPr>
              <a:t>ID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26" name="직사각형 25"/>
          <p:cNvSpPr/>
          <p:nvPr/>
        </p:nvSpPr>
        <p:spPr bwMode="auto">
          <a:xfrm>
            <a:off x="4343400" y="4724399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FCS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직사각형 26"/>
          <p:cNvSpPr/>
          <p:nvPr/>
        </p:nvSpPr>
        <p:spPr bwMode="auto">
          <a:xfrm>
            <a:off x="2433724" y="4732637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>
                <a:solidFill>
                  <a:srgbClr val="FF0000"/>
                </a:solidFill>
              </a:rPr>
              <a:t>F=1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1215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STA(RX) identifier (5/5)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Option 5 : </a:t>
            </a:r>
            <a:r>
              <a:rPr lang="en-US" altLang="ko-KR" sz="2000" dirty="0"/>
              <a:t>Combination of AID and </a:t>
            </a:r>
            <a:r>
              <a:rPr lang="en-US" altLang="ko-KR" sz="2000" dirty="0" smtClean="0"/>
              <a:t>Short AID (SAID)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Short AID is N least significant bit(LSB)s of AID. Therefore, in addition to AID, AP doesn’t have to assign SAID to WUR STA. </a:t>
            </a:r>
          </a:p>
          <a:p>
            <a:pPr lvl="1"/>
            <a:r>
              <a:rPr lang="en-US" altLang="ko-KR" sz="1600" dirty="0" smtClean="0"/>
              <a:t>WID size indication is included in unicast WUP</a:t>
            </a:r>
          </a:p>
          <a:p>
            <a:pPr lvl="2"/>
            <a:r>
              <a:rPr lang="en-US" altLang="ko-KR" sz="1400" dirty="0"/>
              <a:t>1 bit Flag (F): 0 indicates 11 bits AID and 1 indicates 6 bits </a:t>
            </a:r>
            <a:r>
              <a:rPr lang="en-US" altLang="ko-KR" sz="1400" dirty="0" smtClean="0"/>
              <a:t>SAID</a:t>
            </a:r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2"/>
            <a:r>
              <a:rPr lang="en-US" altLang="ko-KR" sz="1400" dirty="0" smtClean="0"/>
              <a:t>This </a:t>
            </a:r>
            <a:r>
              <a:rPr lang="en-US" altLang="ko-KR" sz="1400" dirty="0"/>
              <a:t>information can be combined with other field (e.g., Frame Type ) </a:t>
            </a:r>
            <a:endParaRPr lang="en-US" altLang="ko-KR" sz="1400" dirty="0" smtClean="0"/>
          </a:p>
          <a:p>
            <a:pPr lvl="3"/>
            <a:r>
              <a:rPr lang="en-US" altLang="ko-KR" sz="1200" dirty="0" smtClean="0"/>
              <a:t>E.g.,) </a:t>
            </a:r>
            <a:r>
              <a:rPr lang="en-US" altLang="ko-KR" sz="1200" dirty="0"/>
              <a:t>FT=0 indicates unicast WUP w/ 11 bits </a:t>
            </a:r>
            <a:r>
              <a:rPr lang="en-US" altLang="ko-KR" sz="1200" dirty="0" smtClean="0"/>
              <a:t>AID, </a:t>
            </a:r>
            <a:r>
              <a:rPr lang="en-US" altLang="ko-KR" sz="1200" dirty="0"/>
              <a:t>FT=1 </a:t>
            </a:r>
            <a:r>
              <a:rPr lang="en-US" altLang="ko-KR" sz="1200" dirty="0" smtClean="0"/>
              <a:t>indicates unicast WUP w/ 6bits SAID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For STAs with the same SAID, AP uses AID instead of SAID</a:t>
            </a:r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2017</a:t>
            </a:r>
          </a:p>
        </p:txBody>
      </p:sp>
      <p:sp>
        <p:nvSpPr>
          <p:cNvPr id="7" name="직사각형 6"/>
          <p:cNvSpPr/>
          <p:nvPr/>
        </p:nvSpPr>
        <p:spPr bwMode="auto">
          <a:xfrm>
            <a:off x="1905000" y="3542507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FT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6056" y="3685401"/>
            <a:ext cx="10658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Unicast WUP </a:t>
            </a:r>
          </a:p>
        </p:txBody>
      </p:sp>
      <p:sp>
        <p:nvSpPr>
          <p:cNvPr id="41" name="직사각형 40"/>
          <p:cNvSpPr/>
          <p:nvPr/>
        </p:nvSpPr>
        <p:spPr bwMode="auto">
          <a:xfrm>
            <a:off x="2976476" y="3542507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err="1" smtClean="0"/>
              <a:t>TxID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직사각형 42"/>
          <p:cNvSpPr/>
          <p:nvPr/>
        </p:nvSpPr>
        <p:spPr bwMode="auto">
          <a:xfrm>
            <a:off x="3509876" y="3542506"/>
            <a:ext cx="1373188" cy="30480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>
                <a:solidFill>
                  <a:srgbClr val="FF0000"/>
                </a:solidFill>
              </a:rPr>
              <a:t>AID (11bits)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54" name="직사각형 53"/>
          <p:cNvSpPr/>
          <p:nvPr/>
        </p:nvSpPr>
        <p:spPr bwMode="auto">
          <a:xfrm>
            <a:off x="4879889" y="3542506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FCS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직사각형 21"/>
          <p:cNvSpPr/>
          <p:nvPr/>
        </p:nvSpPr>
        <p:spPr bwMode="auto">
          <a:xfrm>
            <a:off x="2438400" y="3542506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>
                <a:solidFill>
                  <a:srgbClr val="FF0000"/>
                </a:solidFill>
              </a:rPr>
              <a:t>F=0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23" name="직사각형 22"/>
          <p:cNvSpPr/>
          <p:nvPr/>
        </p:nvSpPr>
        <p:spPr bwMode="auto">
          <a:xfrm>
            <a:off x="1900324" y="3962400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FT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직사각형 23"/>
          <p:cNvSpPr/>
          <p:nvPr/>
        </p:nvSpPr>
        <p:spPr bwMode="auto">
          <a:xfrm>
            <a:off x="2971800" y="3962400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err="1" smtClean="0"/>
              <a:t>TxID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직사각형 24"/>
          <p:cNvSpPr/>
          <p:nvPr/>
        </p:nvSpPr>
        <p:spPr bwMode="auto">
          <a:xfrm>
            <a:off x="3505200" y="3962399"/>
            <a:ext cx="836613" cy="30480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50" dirty="0" smtClean="0">
                <a:solidFill>
                  <a:srgbClr val="FF0000"/>
                </a:solidFill>
              </a:rPr>
              <a:t>6 bits SAID</a:t>
            </a:r>
            <a:endParaRPr kumimoji="0" lang="ko-KR" altLang="en-US" sz="105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26" name="직사각형 25"/>
          <p:cNvSpPr/>
          <p:nvPr/>
        </p:nvSpPr>
        <p:spPr bwMode="auto">
          <a:xfrm>
            <a:off x="4341813" y="3962399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FCS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직사각형 26"/>
          <p:cNvSpPr/>
          <p:nvPr/>
        </p:nvSpPr>
        <p:spPr bwMode="auto">
          <a:xfrm>
            <a:off x="2433724" y="3962399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>
                <a:solidFill>
                  <a:srgbClr val="FF0000"/>
                </a:solidFill>
              </a:rPr>
              <a:t>F=1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5257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BSS(TX) identifier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Long BSS identifier can prevent the false alarm but increase the overhead of WUR frame</a:t>
            </a:r>
          </a:p>
          <a:p>
            <a:r>
              <a:rPr lang="en-US" altLang="ko-KR" sz="1800" dirty="0"/>
              <a:t>There are several options as </a:t>
            </a:r>
            <a:r>
              <a:rPr lang="en-US" altLang="ko-KR" sz="1800" dirty="0" smtClean="0"/>
              <a:t>short BSS(e.g</a:t>
            </a:r>
            <a:r>
              <a:rPr lang="en-US" altLang="ko-KR" sz="1800" dirty="0"/>
              <a:t>.,) identifier in WUR frame</a:t>
            </a:r>
          </a:p>
          <a:p>
            <a:pPr lvl="1"/>
            <a:r>
              <a:rPr lang="en-US" altLang="ko-KR" sz="1600" dirty="0" smtClean="0"/>
              <a:t>The 9 LSBs of BSSID (PBSSID) </a:t>
            </a:r>
            <a:r>
              <a:rPr lang="en-US" altLang="ko-KR" sz="1600" dirty="0"/>
              <a:t>is used as AP’s identifier of VHT-SIG-A in VHT UL PPDU </a:t>
            </a:r>
          </a:p>
          <a:p>
            <a:pPr lvl="2"/>
            <a:r>
              <a:rPr lang="en-US" altLang="ko-KR" sz="1400" dirty="0"/>
              <a:t>PBSSID collision may happen but not </a:t>
            </a:r>
            <a:r>
              <a:rPr lang="en-US" altLang="ko-KR" sz="1400" dirty="0" smtClean="0"/>
              <a:t>often due to long length</a:t>
            </a:r>
          </a:p>
          <a:p>
            <a:pPr lvl="1"/>
            <a:r>
              <a:rPr lang="en-US" altLang="ko-KR" sz="1600" dirty="0"/>
              <a:t>6bits BSS Color is used as AP’s identifier in HE-SIG-A of HE PPDUs</a:t>
            </a:r>
          </a:p>
          <a:p>
            <a:pPr lvl="2"/>
            <a:r>
              <a:rPr lang="en-US" altLang="ko-KR" sz="1400" dirty="0"/>
              <a:t>Due to its small size, the BSS Color disabling and BSS Color change procedures have also been defined to minimize the BSS Color </a:t>
            </a:r>
            <a:r>
              <a:rPr lang="en-US" altLang="ko-KR" sz="1400" dirty="0" smtClean="0"/>
              <a:t>collision. </a:t>
            </a:r>
          </a:p>
          <a:p>
            <a:r>
              <a:rPr lang="en-US" altLang="ko-KR" sz="1800" dirty="0" smtClean="0"/>
              <a:t>In [5], 8 bits BSS Color was proposed for very dense networks</a:t>
            </a:r>
          </a:p>
          <a:p>
            <a:pPr lvl="1"/>
            <a:r>
              <a:rPr lang="en-US" altLang="ko-KR" sz="1600" dirty="0" smtClean="0"/>
              <a:t>The </a:t>
            </a:r>
            <a:r>
              <a:rPr lang="en-US" altLang="ko-KR" sz="1600" dirty="0"/>
              <a:t>largest stadium WLANs require 10 bits in 2.4-GHz or for a reuse=3 </a:t>
            </a:r>
            <a:r>
              <a:rPr lang="en-US" altLang="ko-KR" sz="1600" dirty="0" smtClean="0"/>
              <a:t>plan</a:t>
            </a:r>
          </a:p>
          <a:p>
            <a:r>
              <a:rPr lang="en-US" altLang="ko-KR" sz="1800" dirty="0" smtClean="0"/>
              <a:t>It seems like that 8 bits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(or 10 bits) is enough for the size of BSS identifier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05400" y="6207277"/>
            <a:ext cx="40447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[7] </a:t>
            </a:r>
            <a:r>
              <a:rPr lang="en-US" altLang="ko-KR" dirty="0"/>
              <a:t>11-15/1136r1, BSS Color Field Size </a:t>
            </a:r>
            <a:r>
              <a:rPr lang="en-US" altLang="ko-KR" dirty="0" smtClean="0"/>
              <a:t>Measurements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6070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Need to decide the structure of TX/RX identifiers considering the several points such as packet overhead, false alarm, implementation, etc.</a:t>
            </a:r>
          </a:p>
          <a:p>
            <a:r>
              <a:rPr lang="en-US" altLang="ko-KR" dirty="0" smtClean="0"/>
              <a:t>Proposed</a:t>
            </a:r>
          </a:p>
          <a:p>
            <a:pPr lvl="1"/>
            <a:r>
              <a:rPr lang="en-US" altLang="ko-KR" dirty="0" smtClean="0"/>
              <a:t>RX identifier Option 1: legacy AID (11bits)</a:t>
            </a:r>
          </a:p>
          <a:p>
            <a:pPr lvl="2"/>
            <a:r>
              <a:rPr lang="en-US" altLang="ko-KR" dirty="0" smtClean="0"/>
              <a:t>Option 2: new ID only for WUR ID (WID) (e.g., 8 bits)</a:t>
            </a:r>
          </a:p>
          <a:p>
            <a:pPr lvl="2"/>
            <a:r>
              <a:rPr lang="en-US" altLang="ko-KR" dirty="0" smtClean="0"/>
              <a:t>Option 3: variable WIDs (e.g., 6 bits and 11 bits)</a:t>
            </a:r>
          </a:p>
          <a:p>
            <a:pPr lvl="2"/>
            <a:r>
              <a:rPr lang="en-US" altLang="ko-KR" dirty="0" smtClean="0"/>
              <a:t>Option 4: AID + Short WID(s) (e.g., 6 bits)</a:t>
            </a:r>
          </a:p>
          <a:p>
            <a:pPr lvl="2"/>
            <a:r>
              <a:rPr lang="en-US" altLang="ko-KR" dirty="0" smtClean="0"/>
              <a:t>Option 5: AID + Short AID(s) (e.g., 6 bits)</a:t>
            </a:r>
          </a:p>
          <a:p>
            <a:pPr lvl="2"/>
            <a:r>
              <a:rPr lang="en-US" altLang="ko-KR" i="1" dirty="0" smtClean="0"/>
              <a:t>See </a:t>
            </a:r>
            <a:r>
              <a:rPr lang="en-US" altLang="ko-KR" i="1" dirty="0"/>
              <a:t>the appendix for comparison of </a:t>
            </a:r>
            <a:r>
              <a:rPr lang="en-US" altLang="ko-KR" i="1" dirty="0" smtClean="0"/>
              <a:t>each option</a:t>
            </a:r>
          </a:p>
          <a:p>
            <a:pPr lvl="1"/>
            <a:r>
              <a:rPr lang="en-US" altLang="ko-KR" dirty="0" smtClean="0"/>
              <a:t>TX identifier</a:t>
            </a:r>
          </a:p>
          <a:p>
            <a:pPr lvl="2"/>
            <a:r>
              <a:rPr lang="en-US" altLang="ko-KR" dirty="0" smtClean="0"/>
              <a:t>8 or 10 bits BSS identifier (e.g., partial BSS identifier or BSS Color)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2017</a:t>
            </a:r>
          </a:p>
        </p:txBody>
      </p:sp>
    </p:spTree>
    <p:extLst>
      <p:ext uri="{BB962C8B-B14F-4D97-AF65-F5344CB8AC3E}">
        <p14:creationId xmlns:p14="http://schemas.microsoft.com/office/powerpoint/2010/main" val="19863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112548</TotalTime>
  <Words>1499</Words>
  <Application>Microsoft Office PowerPoint</Application>
  <PresentationFormat>화면 슬라이드 쇼(4:3)</PresentationFormat>
  <Paragraphs>284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0" baseType="lpstr">
      <vt:lpstr>굴림</vt:lpstr>
      <vt:lpstr>맑은 고딕</vt:lpstr>
      <vt:lpstr>Arial</vt:lpstr>
      <vt:lpstr>Times New Roman</vt:lpstr>
      <vt:lpstr>802-11-Submission</vt:lpstr>
      <vt:lpstr>Address structure in unicast wake-up frame</vt:lpstr>
      <vt:lpstr>Abstract</vt:lpstr>
      <vt:lpstr>STA(RX) identifier (1/5)</vt:lpstr>
      <vt:lpstr>STA(RX) identifier (2/5)</vt:lpstr>
      <vt:lpstr>STA(RX) identifier (3/5)</vt:lpstr>
      <vt:lpstr>STA(RX) identifier (4/5)</vt:lpstr>
      <vt:lpstr>STA(RX) identifier (5/5)</vt:lpstr>
      <vt:lpstr>BSS(TX) identifier</vt:lpstr>
      <vt:lpstr>Conclusion</vt:lpstr>
      <vt:lpstr>References</vt:lpstr>
      <vt:lpstr>Straw Poll 1</vt:lpstr>
      <vt:lpstr>Straw Poll 2</vt:lpstr>
      <vt:lpstr>Straw Poll 3</vt:lpstr>
      <vt:lpstr>Straw Poll 4</vt:lpstr>
      <vt:lpstr>Appendix: Comparison of each option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issue for WUR</dc:title>
  <dc:creator>Jeongki Kim</dc:creator>
  <cp:lastModifiedBy>Jeongki Kim</cp:lastModifiedBy>
  <cp:revision>1673</cp:revision>
  <cp:lastPrinted>1998-02-10T13:28:06Z</cp:lastPrinted>
  <dcterms:created xsi:type="dcterms:W3CDTF">2007-05-21T21:00:37Z</dcterms:created>
  <dcterms:modified xsi:type="dcterms:W3CDTF">2017-07-14T07:17:38Z</dcterms:modified>
</cp:coreProperties>
</file>