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30" r:id="rId3"/>
    <p:sldId id="332" r:id="rId4"/>
    <p:sldId id="333" r:id="rId5"/>
    <p:sldId id="312" r:id="rId6"/>
    <p:sldId id="311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802.11-17/0974r0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January 2018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</a:t>
            </a:r>
            <a:r>
              <a:rPr lang="en-US" altLang="ko-KR" dirty="0" smtClean="0"/>
              <a:t>Beacon Frame Format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2018-1-11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kern="0" dirty="0">
                <a:ea typeface="Gulim" pitchFamily="34" charset="-127"/>
              </a:rPr>
              <a:t>Background</a:t>
            </a:r>
            <a:endParaRPr lang="en-US" kern="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381000" y="1363671"/>
            <a:ext cx="8610600" cy="4651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SG" altLang="ko-KR" sz="1800" b="0" kern="0" dirty="0">
                <a:cs typeface="Arial" panose="020B0604020202020204" pitchFamily="34" charset="0"/>
              </a:rPr>
              <a:t>WUR Beacon frame can be transmitted periodically to </a:t>
            </a:r>
            <a:r>
              <a:rPr lang="en-SG" altLang="ko-KR" sz="1800" b="0" kern="0" dirty="0" smtClean="0">
                <a:cs typeface="Arial" panose="020B0604020202020204" pitchFamily="34" charset="0"/>
              </a:rPr>
              <a:t>WUR STAs </a:t>
            </a:r>
            <a:r>
              <a:rPr lang="en-SG" altLang="ko-KR" sz="1800" b="0" kern="0" dirty="0">
                <a:cs typeface="Arial" panose="020B0604020202020204" pitchFamily="34" charset="0"/>
              </a:rPr>
              <a:t>for </a:t>
            </a:r>
            <a:r>
              <a:rPr lang="en-SG" altLang="ko-KR" sz="1800" b="0" kern="0" dirty="0" smtClean="0">
                <a:cs typeface="Arial" panose="020B0604020202020204" pitchFamily="34" charset="0"/>
              </a:rPr>
              <a:t>synchronization.</a:t>
            </a:r>
            <a:endParaRPr lang="en-SG" altLang="ko-KR" sz="1600" kern="0" dirty="0">
              <a:ea typeface="Gulim" pitchFamily="34" charset="-127"/>
              <a:cs typeface="Arial" panose="020B0604020202020204" pitchFamily="34" charset="0"/>
            </a:endParaRPr>
          </a:p>
          <a:p>
            <a:pPr marL="735012" lvl="1">
              <a:buFont typeface="Arial" panose="020B0604020202020204" pitchFamily="34" charset="0"/>
              <a:buChar char="•"/>
              <a:tabLst>
                <a:tab pos="361950" algn="l"/>
              </a:tabLst>
            </a:pPr>
            <a:endParaRPr lang="en-US" altLang="ko-KR" sz="1800" kern="0" dirty="0">
              <a:ea typeface="Gulim" pitchFamily="34" charset="-127"/>
              <a:cs typeface="Arial" panose="020B0604020202020204" pitchFamily="34" charset="0"/>
            </a:endParaRPr>
          </a:p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endParaRPr lang="en-SG" altLang="ko-KR" sz="1800" b="0" kern="0" dirty="0">
              <a:cs typeface="Arial" panose="020B0604020202020204" pitchFamily="34" charset="0"/>
            </a:endParaRPr>
          </a:p>
          <a:p>
            <a:pPr marL="628650" lvl="1" indent="-179388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altLang="ko-KR" sz="1400" kern="0" dirty="0">
              <a:ea typeface="Gulim" pitchFamily="34" charset="-127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122413"/>
              </p:ext>
            </p:extLst>
          </p:nvPr>
        </p:nvGraphicFramePr>
        <p:xfrm>
          <a:off x="1905000" y="3200400"/>
          <a:ext cx="4770399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07" name="Visio" r:id="rId3" imgW="2926620" imgH="1792530" progId="Visio.Drawing.11">
                  <p:embed/>
                </p:oleObj>
              </mc:Choice>
              <mc:Fallback>
                <p:oleObj name="Visio" r:id="rId3" imgW="2926620" imgH="179253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3200400"/>
                        <a:ext cx="4770399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ular Callout 3"/>
          <p:cNvSpPr/>
          <p:nvPr/>
        </p:nvSpPr>
        <p:spPr bwMode="auto">
          <a:xfrm>
            <a:off x="5913399" y="2667000"/>
            <a:ext cx="1782802" cy="609600"/>
          </a:xfrm>
          <a:prstGeom prst="wedgeRectCallout">
            <a:avLst>
              <a:gd name="adj1" fmla="val -42350"/>
              <a:gd name="adj2" fmla="val 115584"/>
            </a:avLst>
          </a:prstGeom>
          <a:noFill/>
          <a:ln w="28575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SG" sz="1400" dirty="0" smtClean="0"/>
              <a:t>The </a:t>
            </a:r>
            <a:r>
              <a:rPr lang="en-SG" sz="1400" dirty="0"/>
              <a:t>FCS </a:t>
            </a:r>
            <a:r>
              <a:rPr lang="en-SG" sz="1400" dirty="0" smtClean="0"/>
              <a:t>carries the CRC of the frame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ular Callout 17"/>
          <p:cNvSpPr/>
          <p:nvPr/>
        </p:nvSpPr>
        <p:spPr bwMode="auto">
          <a:xfrm>
            <a:off x="990600" y="2209800"/>
            <a:ext cx="2133600" cy="990600"/>
          </a:xfrm>
          <a:prstGeom prst="wedgeRectCallout">
            <a:avLst>
              <a:gd name="adj1" fmla="val 84787"/>
              <a:gd name="adj2" fmla="val 97306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1400" dirty="0" smtClean="0"/>
              <a:t>TXID is a transmitter identifier that is decided by the AP, e.g., </a:t>
            </a:r>
            <a:r>
              <a:rPr lang="en-SG" sz="1400" kern="0" dirty="0" smtClean="0"/>
              <a:t>Partial BSSID or BSS </a:t>
            </a:r>
            <a:r>
              <a:rPr lang="en-SG" sz="1400" kern="0" dirty="0" err="1" smtClean="0"/>
              <a:t>Color</a:t>
            </a:r>
            <a:endParaRPr lang="en-SG" sz="14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SG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5986046"/>
            <a:ext cx="4236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WUR Beacon frame format in 11ba SFD[1]</a:t>
            </a:r>
            <a:endParaRPr lang="en-SG" sz="1600" b="1" u="sng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Discussion</a:t>
            </a:r>
            <a:endParaRPr lang="en-US" kern="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609600" y="1523999"/>
            <a:ext cx="8000999" cy="435921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1950" indent="-361950">
              <a:buFont typeface="Wingdings" panose="05000000000000000000" pitchFamily="2" charset="2"/>
              <a:buChar char="q"/>
            </a:pPr>
            <a:r>
              <a:rPr lang="en-SG" sz="2000" b="0" kern="0" dirty="0" smtClean="0">
                <a:cs typeface="Arial" panose="020B0604020202020204" pitchFamily="34" charset="0"/>
              </a:rPr>
              <a:t>According to R.4.9.1.K of 11ba SFD [1], the </a:t>
            </a:r>
            <a:r>
              <a:rPr lang="en-SG" sz="2000" b="0" kern="0" dirty="0">
                <a:cs typeface="Arial" panose="020B0604020202020204" pitchFamily="34" charset="0"/>
              </a:rPr>
              <a:t>FCS additionally embeds BSSID information. It is not applicable for pre-association WUR </a:t>
            </a:r>
            <a:r>
              <a:rPr lang="en-SG" sz="2000" b="0" kern="0" dirty="0" smtClean="0">
                <a:cs typeface="Arial" panose="020B0604020202020204" pitchFamily="34" charset="0"/>
              </a:rPr>
              <a:t>frames. 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endParaRPr lang="en-US" sz="2000" b="0" kern="0" dirty="0" smtClean="0">
              <a:cs typeface="Arial" panose="020B0604020202020204" pitchFamily="34" charset="0"/>
            </a:endParaRPr>
          </a:p>
          <a:p>
            <a:pPr marL="361950" lvl="1" indent="-361950">
              <a:buFont typeface="Wingdings" panose="05000000000000000000" pitchFamily="2" charset="2"/>
              <a:buChar char="q"/>
            </a:pPr>
            <a:r>
              <a:rPr lang="en-US" kern="0" dirty="0" smtClean="0">
                <a:cs typeface="Arial" panose="020B0604020202020204" pitchFamily="34" charset="0"/>
              </a:rPr>
              <a:t>WUR </a:t>
            </a:r>
            <a:r>
              <a:rPr lang="en-US" kern="0" dirty="0">
                <a:cs typeface="Arial" panose="020B0604020202020204" pitchFamily="34" charset="0"/>
              </a:rPr>
              <a:t>Beacon frame is </a:t>
            </a:r>
            <a:r>
              <a:rPr lang="en-US" kern="0" dirty="0">
                <a:solidFill>
                  <a:srgbClr val="FF0000"/>
                </a:solidFill>
                <a:cs typeface="Arial" panose="020B0604020202020204" pitchFamily="34" charset="0"/>
              </a:rPr>
              <a:t>NOT</a:t>
            </a:r>
            <a:r>
              <a:rPr lang="en-US" kern="0" dirty="0">
                <a:cs typeface="Arial" panose="020B0604020202020204" pitchFamily="34" charset="0"/>
              </a:rPr>
              <a:t> a pre-association WUR </a:t>
            </a:r>
            <a:r>
              <a:rPr lang="en-US" kern="0" dirty="0" smtClean="0">
                <a:cs typeface="Arial" panose="020B0604020202020204" pitchFamily="34" charset="0"/>
              </a:rPr>
              <a:t>frame.</a:t>
            </a:r>
            <a:endParaRPr lang="en-US" kern="0" dirty="0">
              <a:cs typeface="Arial" panose="020B0604020202020204" pitchFamily="34" charset="0"/>
            </a:endParaRPr>
          </a:p>
          <a:p>
            <a:pPr marL="762000" lvl="1" indent="-361950">
              <a:buFont typeface="Wingdings" panose="05000000000000000000" pitchFamily="2" charset="2"/>
              <a:buChar char="§"/>
            </a:pPr>
            <a:r>
              <a:rPr lang="en-US" sz="1800" b="0" kern="0" dirty="0" smtClean="0">
                <a:cs typeface="Arial" panose="020B0604020202020204" pitchFamily="34" charset="0"/>
              </a:rPr>
              <a:t>Unlike PCR Beacon frames which need to be received by associated and unassociated STAs, WUR Beacon frames need to be received by associated WUR STAs only.</a:t>
            </a:r>
          </a:p>
          <a:p>
            <a:pPr marL="361950" indent="-361950">
              <a:buFont typeface="Wingdings" panose="05000000000000000000" pitchFamily="2" charset="2"/>
              <a:buChar char="q"/>
            </a:pPr>
            <a:endParaRPr lang="en-US" sz="2000" b="0" kern="0" dirty="0" smtClean="0">
              <a:cs typeface="Arial" panose="020B0604020202020204" pitchFamily="34" charset="0"/>
            </a:endParaRPr>
          </a:p>
          <a:p>
            <a:pPr marL="361950" lvl="1" indent="-361950">
              <a:buFont typeface="Wingdings" panose="05000000000000000000" pitchFamily="2" charset="2"/>
              <a:buChar char="q"/>
            </a:pPr>
            <a:r>
              <a:rPr lang="en-US" kern="0" dirty="0" smtClean="0">
                <a:cs typeface="Arial" panose="020B0604020202020204" pitchFamily="34" charset="0"/>
              </a:rPr>
              <a:t>The </a:t>
            </a:r>
            <a:r>
              <a:rPr lang="en-US" kern="0" dirty="0">
                <a:cs typeface="Arial" panose="020B0604020202020204" pitchFamily="34" charset="0"/>
              </a:rPr>
              <a:t>TXID contained in the Address field of </a:t>
            </a:r>
            <a:r>
              <a:rPr lang="en-US" kern="0" dirty="0" smtClean="0">
                <a:cs typeface="Arial" panose="020B0604020202020204" pitchFamily="34" charset="0"/>
              </a:rPr>
              <a:t>a WUR </a:t>
            </a:r>
            <a:r>
              <a:rPr lang="en-US" kern="0" dirty="0">
                <a:cs typeface="Arial" panose="020B0604020202020204" pitchFamily="34" charset="0"/>
              </a:rPr>
              <a:t>Beacon frame actually becomes </a:t>
            </a:r>
            <a:r>
              <a:rPr lang="en-US" kern="0" dirty="0">
                <a:solidFill>
                  <a:srgbClr val="FF0000"/>
                </a:solidFill>
                <a:cs typeface="Arial" panose="020B0604020202020204" pitchFamily="34" charset="0"/>
              </a:rPr>
              <a:t>redundant</a:t>
            </a:r>
            <a:r>
              <a:rPr lang="en-US" kern="0" dirty="0">
                <a:cs typeface="Arial" panose="020B0604020202020204" pitchFamily="34" charset="0"/>
              </a:rPr>
              <a:t>.</a:t>
            </a:r>
          </a:p>
          <a:p>
            <a:pPr marL="762000" lvl="1" indent="-361950">
              <a:buFont typeface="Wingdings" panose="05000000000000000000" pitchFamily="2" charset="2"/>
              <a:buChar char="§"/>
            </a:pPr>
            <a:r>
              <a:rPr lang="en-SG" sz="1800" kern="0" dirty="0" smtClean="0">
                <a:cs typeface="Arial" panose="020B0604020202020204" pitchFamily="34" charset="0"/>
              </a:rPr>
              <a:t>BSSID information embedded in the </a:t>
            </a:r>
            <a:r>
              <a:rPr lang="en-SG" sz="1800" kern="0" dirty="0">
                <a:cs typeface="Arial" panose="020B0604020202020204" pitchFamily="34" charset="0"/>
              </a:rPr>
              <a:t>FCS field of the WUR Beacon frame </a:t>
            </a:r>
            <a:r>
              <a:rPr lang="en-SG" sz="1800" kern="0" dirty="0" smtClean="0">
                <a:cs typeface="Arial" panose="020B0604020202020204" pitchFamily="34" charset="0"/>
              </a:rPr>
              <a:t>identifies </a:t>
            </a:r>
            <a:r>
              <a:rPr lang="en-SG" sz="1800" kern="0" dirty="0">
                <a:cs typeface="Arial" panose="020B0604020202020204" pitchFamily="34" charset="0"/>
              </a:rPr>
              <a:t>the AP transmitting the WUR Beacon frame.</a:t>
            </a:r>
            <a:endParaRPr lang="en-US" sz="1800" kern="0" dirty="0">
              <a:cs typeface="Arial" panose="020B0604020202020204" pitchFamily="34" charset="0"/>
            </a:endParaRPr>
          </a:p>
          <a:p>
            <a:pPr marL="361950" indent="-361950"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 marL="762000" lvl="1" indent="-361950">
              <a:buFont typeface="Wingdings" panose="05000000000000000000" pitchFamily="2" charset="2"/>
              <a:buChar char="§"/>
            </a:pPr>
            <a:endParaRPr lang="en-US" sz="1800" b="0" kern="0" dirty="0" smtClean="0">
              <a:cs typeface="Arial" panose="020B0604020202020204" pitchFamily="34" charset="0"/>
            </a:endParaRPr>
          </a:p>
          <a:p>
            <a:pPr marL="361950" indent="-361950">
              <a:buFont typeface="Wingdings" panose="05000000000000000000" pitchFamily="2" charset="2"/>
              <a:buChar char="q"/>
            </a:pPr>
            <a:endParaRPr lang="en-US" sz="2000" b="0" kern="0" dirty="0" smtClean="0">
              <a:cs typeface="Arial" panose="020B0604020202020204" pitchFamily="34" charset="0"/>
            </a:endParaRPr>
          </a:p>
          <a:p>
            <a:pPr marL="361950" indent="-361950">
              <a:buFont typeface="Wingdings" panose="05000000000000000000" pitchFamily="2" charset="2"/>
              <a:buChar char="q"/>
            </a:pPr>
            <a:endParaRPr lang="en-US" sz="2000" b="0" kern="0" dirty="0" smtClean="0">
              <a:cs typeface="Arial" panose="020B0604020202020204" pitchFamily="34" charset="0"/>
            </a:endParaRPr>
          </a:p>
          <a:p>
            <a:pPr marL="361950" indent="-361950"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 marL="361950" indent="-361950"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 marL="762000" lvl="1" indent="-361950">
              <a:buFont typeface="Wingdings" panose="05000000000000000000" pitchFamily="2" charset="2"/>
              <a:buChar char="§"/>
            </a:pPr>
            <a:endParaRPr lang="en-US" sz="1600" b="0" kern="0" dirty="0" smtClean="0">
              <a:cs typeface="Arial" panose="020B0604020202020204" pitchFamily="34" charset="0"/>
            </a:endParaRPr>
          </a:p>
          <a:p>
            <a:pPr lvl="1" indent="-361950">
              <a:buFont typeface="Wingdings" panose="05000000000000000000" pitchFamily="2" charset="2"/>
              <a:buChar char="§"/>
            </a:pPr>
            <a:endParaRPr lang="en-US" kern="0" dirty="0">
              <a:cs typeface="Arial" panose="020B0604020202020204" pitchFamily="34" charset="0"/>
            </a:endParaRPr>
          </a:p>
          <a:p>
            <a:pPr marL="715963" lvl="1" indent="-334963">
              <a:buFont typeface="Wingdings" panose="05000000000000000000" pitchFamily="2" charset="2"/>
              <a:buChar char="§"/>
            </a:pPr>
            <a:endParaRPr lang="en-US" kern="0" baseline="-25000" dirty="0">
              <a:cs typeface="Arial" panose="020B0604020202020204" pitchFamily="34" charset="0"/>
            </a:endParaRPr>
          </a:p>
          <a:p>
            <a:pPr marL="444500" indent="-444500">
              <a:buFont typeface="Wingdings" panose="05000000000000000000" pitchFamily="2" charset="2"/>
              <a:buChar char="q"/>
            </a:pPr>
            <a:endParaRPr lang="en-US" altLang="ko-KR" sz="2000" b="0" kern="0" dirty="0">
              <a:ea typeface="Gulim" pitchFamily="34" charset="-127"/>
              <a:cs typeface="Arial" panose="020B0604020202020204" pitchFamily="34" charset="0"/>
            </a:endParaRPr>
          </a:p>
          <a:p>
            <a:pPr marL="444500" indent="-444500">
              <a:buFont typeface="Wingdings" panose="05000000000000000000" pitchFamily="2" charset="2"/>
              <a:buChar char="q"/>
            </a:pPr>
            <a:endParaRPr lang="en-SG" altLang="ko-KR" sz="2000" b="0" kern="0" dirty="0">
              <a:ea typeface="Gulim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59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Proposal</a:t>
            </a:r>
            <a:endParaRPr lang="en-US" kern="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33594"/>
              </p:ext>
            </p:extLst>
          </p:nvPr>
        </p:nvGraphicFramePr>
        <p:xfrm>
          <a:off x="2316201" y="3118188"/>
          <a:ext cx="4770399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Visio" r:id="rId3" imgW="2926620" imgH="1792530" progId="Visio.Drawing.11">
                  <p:embed/>
                </p:oleObj>
              </mc:Choice>
              <mc:Fallback>
                <p:oleObj name="Visio" r:id="rId3" imgW="2926620" imgH="1792530" progId="Visio.Drawing.11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16201" y="3118188"/>
                        <a:ext cx="4770399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ular Callout 8"/>
          <p:cNvSpPr/>
          <p:nvPr/>
        </p:nvSpPr>
        <p:spPr bwMode="auto">
          <a:xfrm>
            <a:off x="915988" y="2015008"/>
            <a:ext cx="3198812" cy="912548"/>
          </a:xfrm>
          <a:prstGeom prst="wedgeRectCallout">
            <a:avLst>
              <a:gd name="adj1" fmla="val 50391"/>
              <a:gd name="adj2" fmla="val 120391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SG" sz="1400" dirty="0" smtClean="0">
                <a:solidFill>
                  <a:srgbClr val="FF0000"/>
                </a:solidFill>
              </a:rPr>
              <a:t>The Address and TD Control fields jointly indicate 24-bit partial TSF, </a:t>
            </a:r>
            <a:r>
              <a:rPr lang="en-SG" sz="1400" dirty="0" smtClean="0"/>
              <a:t>which help achieve much better WUR synchronization than 12-bit partial TSF</a:t>
            </a:r>
            <a:endParaRPr lang="en-SG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2697201" y="5757446"/>
            <a:ext cx="385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/>
              <a:t>Proposed WUR Beacon frame format</a:t>
            </a:r>
            <a:endParaRPr lang="en-SG" sz="1600" b="1" u="sng" dirty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6324600" y="2614821"/>
            <a:ext cx="1981200" cy="575564"/>
          </a:xfrm>
          <a:prstGeom prst="wedgeRectCallout">
            <a:avLst>
              <a:gd name="adj1" fmla="val -39882"/>
              <a:gd name="adj2" fmla="val 118657"/>
            </a:avLst>
          </a:prstGeom>
          <a:noFill/>
          <a:ln w="2857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SG" sz="1400" dirty="0"/>
              <a:t>The FCS </a:t>
            </a:r>
            <a:r>
              <a:rPr lang="en-SG" sz="1400" dirty="0" smtClean="0"/>
              <a:t>embeds </a:t>
            </a:r>
            <a:r>
              <a:rPr lang="en-SG" sz="1400" dirty="0"/>
              <a:t>BSSID information.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4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000" b="0" dirty="0" smtClean="0"/>
              <a:t>11-17-0575-08-00ba-spec-framework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000" dirty="0">
                <a:cs typeface="Arial" panose="020B0604020202020204" pitchFamily="34" charset="0"/>
              </a:rPr>
              <a:t>Do you support </a:t>
            </a:r>
            <a:r>
              <a:rPr lang="en-US" sz="2000" dirty="0" smtClean="0">
                <a:cs typeface="Arial" panose="020B0604020202020204" pitchFamily="34" charset="0"/>
              </a:rPr>
              <a:t>to make the following modifications in 11ba SFD?</a:t>
            </a:r>
          </a:p>
          <a:p>
            <a:pPr lvl="0"/>
            <a:endParaRPr lang="en-US" sz="2200" dirty="0">
              <a:cs typeface="Arial" panose="020B0604020202020204" pitchFamily="34" charset="0"/>
            </a:endParaRPr>
          </a:p>
          <a:p>
            <a:pPr marL="704850" lvl="1" indent="-342900">
              <a:buFont typeface="+mj-lt"/>
              <a:buAutoNum type="arabicPeriod"/>
            </a:pPr>
            <a:r>
              <a:rPr lang="en-US" sz="1800" dirty="0" smtClean="0">
                <a:cs typeface="Arial" panose="020B0604020202020204" pitchFamily="34" charset="0"/>
              </a:rPr>
              <a:t>R.4.9.2.A: </a:t>
            </a:r>
            <a:r>
              <a:rPr lang="en-US" sz="1800" b="1" strike="sngStrike" dirty="0" smtClean="0">
                <a:cs typeface="Arial" panose="020B0604020202020204" pitchFamily="34" charset="0"/>
              </a:rPr>
              <a:t>The Address field contains an identifier of the transmitter when the frame is WUR Beacon.</a:t>
            </a:r>
          </a:p>
          <a:p>
            <a:pPr marL="704850" lvl="1" indent="-342900">
              <a:buFont typeface="+mj-lt"/>
              <a:buAutoNum type="arabicPeriod"/>
            </a:pPr>
            <a:r>
              <a:rPr lang="en-US" sz="1800" dirty="0" smtClean="0">
                <a:cs typeface="Arial" panose="020B0604020202020204" pitchFamily="34" charset="0"/>
              </a:rPr>
              <a:t>R.4.9.2.B: </a:t>
            </a:r>
            <a:r>
              <a:rPr lang="en-SG" sz="1800" dirty="0" smtClean="0">
                <a:cs typeface="Arial" panose="020B0604020202020204" pitchFamily="34" charset="0"/>
              </a:rPr>
              <a:t>The </a:t>
            </a:r>
            <a:r>
              <a:rPr lang="en-SG" sz="1800" b="1" u="sng" dirty="0" smtClean="0">
                <a:cs typeface="Arial" panose="020B0604020202020204" pitchFamily="34" charset="0"/>
              </a:rPr>
              <a:t>Address field and the</a:t>
            </a:r>
            <a:r>
              <a:rPr lang="en-SG" sz="1800" dirty="0" smtClean="0">
                <a:cs typeface="Arial" panose="020B0604020202020204" pitchFamily="34" charset="0"/>
              </a:rPr>
              <a:t> TD Control field of a WUR Beacon contains </a:t>
            </a:r>
            <a:r>
              <a:rPr lang="en-SG" sz="1800" b="1" u="sng" dirty="0" smtClean="0">
                <a:cs typeface="Arial" panose="020B0604020202020204" pitchFamily="34" charset="0"/>
              </a:rPr>
              <a:t>the lower and higher portions of</a:t>
            </a:r>
            <a:r>
              <a:rPr lang="en-SG" sz="1800" b="1" dirty="0" smtClean="0">
                <a:cs typeface="Arial" panose="020B0604020202020204" pitchFamily="34" charset="0"/>
              </a:rPr>
              <a:t> </a:t>
            </a:r>
            <a:r>
              <a:rPr lang="en-SG" sz="1800" dirty="0" smtClean="0">
                <a:cs typeface="Arial" panose="020B0604020202020204" pitchFamily="34" charset="0"/>
              </a:rPr>
              <a:t>the partial TSF</a:t>
            </a:r>
            <a:r>
              <a:rPr lang="en-SG" sz="1800" b="1" u="sng" dirty="0" smtClean="0">
                <a:cs typeface="Arial" panose="020B0604020202020204" pitchFamily="34" charset="0"/>
              </a:rPr>
              <a:t>, respectively</a:t>
            </a:r>
            <a:r>
              <a:rPr lang="en-SG" sz="1800" dirty="0" smtClean="0">
                <a:cs typeface="Arial" panose="020B0604020202020204" pitchFamily="34" charset="0"/>
              </a:rPr>
              <a:t>.</a:t>
            </a:r>
            <a:r>
              <a:rPr lang="en-US" sz="1800" dirty="0" smtClean="0">
                <a:cs typeface="Arial" panose="020B0604020202020204" pitchFamily="34" charset="0"/>
              </a:rPr>
              <a:t> </a:t>
            </a:r>
          </a:p>
          <a:p>
            <a:pPr marL="704850" lvl="1" indent="-342900">
              <a:buFont typeface="+mj-lt"/>
              <a:buAutoNum type="arabicPeriod"/>
            </a:pPr>
            <a:r>
              <a:rPr lang="en-US" sz="1800" dirty="0" smtClean="0">
                <a:cs typeface="Arial" panose="020B0604020202020204" pitchFamily="34" charset="0"/>
              </a:rPr>
              <a:t>R.4.9.1.F: The contents of the Address field are as defined below</a:t>
            </a:r>
          </a:p>
          <a:p>
            <a:pPr marL="704850" lvl="1" indent="-342900">
              <a:buFont typeface="+mj-lt"/>
              <a:buAutoNum type="arabicPeriod"/>
            </a:pPr>
            <a:endParaRPr lang="en-US" sz="1800" dirty="0" smtClean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 smtClean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 smtClean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 smtClean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800" dirty="0"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r>
              <a:rPr lang="en-US" b="1" dirty="0" smtClean="0"/>
              <a:t>Y/N/A</a:t>
            </a:r>
            <a:r>
              <a:rPr lang="en-US" b="1" dirty="0"/>
              <a:t>:</a:t>
            </a:r>
            <a:r>
              <a:rPr lang="en-US" dirty="0"/>
              <a:t> </a:t>
            </a:r>
            <a:endParaRPr lang="en-SG" dirty="0"/>
          </a:p>
          <a:p>
            <a:pPr marL="457200" lvl="1" indent="0">
              <a:buNone/>
            </a:pPr>
            <a:endParaRPr lang="en-SG" sz="1800" dirty="0"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890343"/>
              </p:ext>
            </p:extLst>
          </p:nvPr>
        </p:nvGraphicFramePr>
        <p:xfrm>
          <a:off x="1676400" y="3656807"/>
          <a:ext cx="5486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0471">
                  <a:extLst>
                    <a:ext uri="{9D8B030D-6E8A-4147-A177-3AD203B41FA5}">
                      <a16:colId xmlns:a16="http://schemas.microsoft.com/office/drawing/2014/main" val="3375798608"/>
                    </a:ext>
                  </a:extLst>
                </a:gridCol>
                <a:gridCol w="3065929">
                  <a:extLst>
                    <a:ext uri="{9D8B030D-6E8A-4147-A177-3AD203B41FA5}">
                      <a16:colId xmlns:a16="http://schemas.microsoft.com/office/drawing/2014/main" val="341295516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Address field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WUR frame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600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WID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Unicast Wake Up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2327596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GID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Multicast Wake Up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943140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TXID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trike="sngStrike" dirty="0" smtClean="0">
                          <a:solidFill>
                            <a:schemeClr val="tx1"/>
                          </a:solidFill>
                        </a:rPr>
                        <a:t>Beacon,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Broadcast Wake Up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7967472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>
                          <a:solidFill>
                            <a:schemeClr val="tx1"/>
                          </a:solidFill>
                        </a:rPr>
                        <a:t>Lower portion of partial TSF</a:t>
                      </a:r>
                      <a:endParaRPr lang="en-SG" sz="14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>
                          <a:solidFill>
                            <a:schemeClr val="tx1"/>
                          </a:solidFill>
                        </a:rPr>
                        <a:t>Beacon</a:t>
                      </a:r>
                      <a:endParaRPr lang="en-SG" sz="1400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82341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OUI1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Vendor Specific</a:t>
                      </a:r>
                      <a:endParaRPr lang="en-SG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3656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38650</TotalTime>
  <Words>366</Words>
  <Application>Microsoft Office PowerPoint</Application>
  <PresentationFormat>On-screen Show (4:3)</PresentationFormat>
  <Paragraphs>89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WUR Beacon Frame Format</vt:lpstr>
      <vt:lpstr>PowerPoint Presentation</vt:lpstr>
      <vt:lpstr>PowerPoint Presentation</vt:lpstr>
      <vt:lpstr>PowerPoint Presentation</vt:lpstr>
      <vt:lpstr>Reference</vt:lpstr>
      <vt:lpstr>SP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2406</cp:revision>
  <cp:lastPrinted>2014-11-04T15:04:57Z</cp:lastPrinted>
  <dcterms:created xsi:type="dcterms:W3CDTF">2007-04-17T18:10:23Z</dcterms:created>
  <dcterms:modified xsi:type="dcterms:W3CDTF">2018-01-10T23:56:40Z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