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554" r:id="rId3"/>
    <p:sldId id="634" r:id="rId4"/>
    <p:sldId id="635" r:id="rId5"/>
    <p:sldId id="638" r:id="rId6"/>
    <p:sldId id="639" r:id="rId7"/>
    <p:sldId id="640" r:id="rId8"/>
    <p:sldId id="641" r:id="rId9"/>
    <p:sldId id="645" r:id="rId10"/>
    <p:sldId id="579" r:id="rId11"/>
    <p:sldId id="644" r:id="rId12"/>
    <p:sldId id="643" r:id="rId13"/>
    <p:sldId id="637" r:id="rId14"/>
    <p:sldId id="575" r:id="rId15"/>
  </p:sldIdLst>
  <p:sldSz cx="9144000" cy="6858000" type="screen4x3"/>
  <p:notesSz cx="9309100" cy="70231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  <p15:guide id="3" orient="horz" pos="2212">
          <p15:clr>
            <a:srgbClr val="A4A3A4"/>
          </p15:clr>
        </p15:guide>
        <p15:guide id="4" pos="29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0000FF"/>
    <a:srgbClr val="990099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59" autoAdjust="0"/>
    <p:restoredTop sz="95034" autoAdjust="0"/>
  </p:normalViewPr>
  <p:slideViewPr>
    <p:cSldViewPr>
      <p:cViewPr varScale="1">
        <p:scale>
          <a:sx n="110" d="100"/>
          <a:sy n="110" d="100"/>
        </p:scale>
        <p:origin x="-17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4"/>
        <p:guide orient="horz" pos="2212"/>
        <p:guide pos="3131"/>
        <p:guide pos="293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79508" y="7936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3735" y="79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1325" y="6797077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0844" y="6797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0762" y="293176"/>
            <a:ext cx="74475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0761" y="6797077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0762" y="6788888"/>
            <a:ext cx="765276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8980" y="2040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235" y="204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498850" cy="2625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024" y="3336301"/>
            <a:ext cx="6829052" cy="316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2081" y="680035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7339" y="680035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393" y="6800352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393" y="6798715"/>
            <a:ext cx="73643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288" y="224386"/>
            <a:ext cx="7566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9931" y="6800352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xmlns="" val="2854733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2017</a:t>
            </a: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1506313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2750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216941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34134" y="6475413"/>
            <a:ext cx="18097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Junghoon Suh, et. al, Huawei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6249871" y="381000"/>
            <a:ext cx="2195858" cy="21544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802.11-17/0969r0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6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dirty="0" smtClean="0"/>
              <a:t>Analysis on the Impact of Blank GI to ISI</a:t>
            </a:r>
            <a:endParaRPr lang="en-US" altLang="ko-KR" dirty="0" smtClean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5185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Gulim" panose="020B0600000101010101" pitchFamily="34" charset="-127"/>
              </a:rPr>
              <a:t>Date:</a:t>
            </a:r>
            <a:r>
              <a:rPr lang="en-US" altLang="ko-KR" sz="2000" b="0" dirty="0" smtClean="0">
                <a:ea typeface="Gulim" panose="020B0600000101010101" pitchFamily="34" charset="-127"/>
              </a:rPr>
              <a:t> 2017-07-10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27447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/>
              <a:t>Authors:</a:t>
            </a:r>
            <a:endParaRPr kumimoji="0" lang="en-US" altLang="ko-KR" sz="2000" b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80827443"/>
              </p:ext>
            </p:extLst>
          </p:nvPr>
        </p:nvGraphicFramePr>
        <p:xfrm>
          <a:off x="762000" y="3278185"/>
          <a:ext cx="7620000" cy="2084391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4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 Suh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junghoon.suh@huawei.com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Jia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Jia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Osama Aboul-Magd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859489" y="6475413"/>
            <a:ext cx="1684436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914400"/>
          </a:xfrm>
        </p:spPr>
        <p:txBody>
          <a:bodyPr/>
          <a:lstStyle/>
          <a:p>
            <a:r>
              <a:rPr lang="en-US" altLang="zh-CN" sz="2400" dirty="0" smtClean="0"/>
              <a:t>Performance of different RX Filter Taps w/ or w/o Blank GI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10</a:t>
            </a:fld>
            <a:endParaRPr lang="en-US" altLang="ko-KR"/>
          </a:p>
        </p:txBody>
      </p:sp>
      <p:sp>
        <p:nvSpPr>
          <p:cNvPr id="72" name="TextBox 71"/>
          <p:cNvSpPr txBox="1"/>
          <p:nvPr/>
        </p:nvSpPr>
        <p:spPr>
          <a:xfrm>
            <a:off x="304800" y="6172200"/>
            <a:ext cx="43942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AWGN and RF impairments (CFO and Phase noise) considered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9800" y="6161904"/>
            <a:ext cx="14943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Packet size, 100 bits</a:t>
            </a:r>
            <a:endParaRPr lang="en-US" b="1" dirty="0"/>
          </a:p>
        </p:txBody>
      </p:sp>
      <p:pic>
        <p:nvPicPr>
          <p:cNvPr id="10" name="Picture 9" descr="r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6522" y="1295400"/>
            <a:ext cx="8915400" cy="4648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Performance over Chan 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11</a:t>
            </a:fld>
            <a:endParaRPr lang="en-US" altLang="ko-KR"/>
          </a:p>
        </p:txBody>
      </p:sp>
      <p:sp>
        <p:nvSpPr>
          <p:cNvPr id="8" name="TextBox 7"/>
          <p:cNvSpPr txBox="1"/>
          <p:nvPr/>
        </p:nvSpPr>
        <p:spPr>
          <a:xfrm>
            <a:off x="5715000" y="2057400"/>
            <a:ext cx="331007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Waveform Coding applied with L-LTS </a:t>
            </a:r>
          </a:p>
          <a:p>
            <a:r>
              <a:rPr lang="en-US" dirty="0" smtClean="0"/>
              <a:t>based waveform generation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Over-sampled to 100 MHz and TX filter applied</a:t>
            </a:r>
          </a:p>
          <a:p>
            <a:r>
              <a:rPr lang="en-US" dirty="0" smtClean="0"/>
              <a:t>@ 4MHz BW and 100 MHz Sampling rate </a:t>
            </a:r>
          </a:p>
          <a:p>
            <a:r>
              <a:rPr lang="en-US" dirty="0" smtClean="0"/>
              <a:t>for the image rejection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After Chan D is applied, down-convert the signal</a:t>
            </a:r>
          </a:p>
          <a:p>
            <a:r>
              <a:rPr lang="en-US" dirty="0" smtClean="0"/>
              <a:t>to 20 MHz sampling rate based signal and then</a:t>
            </a:r>
          </a:p>
          <a:p>
            <a:r>
              <a:rPr lang="en-US" dirty="0" smtClean="0"/>
              <a:t>AWGN is added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>
                <a:solidFill>
                  <a:srgbClr val="0000FF"/>
                </a:solidFill>
                <a:sym typeface="Wingdings" pitchFamily="2" charset="2"/>
              </a:rPr>
              <a:t>20 MHz based SNR</a:t>
            </a:r>
            <a:endParaRPr lang="en-US" dirty="0" smtClean="0">
              <a:solidFill>
                <a:srgbClr val="0000FF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LPF at the RX is applied @ 4 MHz BW and </a:t>
            </a:r>
          </a:p>
          <a:p>
            <a:r>
              <a:rPr lang="en-US" dirty="0" smtClean="0"/>
              <a:t>20 MHz sampling rate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34000" y="6096000"/>
            <a:ext cx="36306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RF impairments (CFO and Phase noise) considered 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96000" y="5791200"/>
            <a:ext cx="14943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Packet size, 100 bits</a:t>
            </a:r>
            <a:endParaRPr lang="en-US" b="1" dirty="0"/>
          </a:p>
        </p:txBody>
      </p:sp>
      <p:pic>
        <p:nvPicPr>
          <p:cNvPr id="11" name="Content Placeholder 10" descr="rs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" y="1447800"/>
            <a:ext cx="5334000" cy="4495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7772400" cy="914400"/>
          </a:xfrm>
        </p:spPr>
        <p:txBody>
          <a:bodyPr/>
          <a:lstStyle/>
          <a:p>
            <a:r>
              <a:rPr lang="en-US" dirty="0" smtClean="0"/>
              <a:t>RF impairments Baseband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4343400"/>
            <a:ext cx="7772400" cy="1981200"/>
          </a:xfrm>
        </p:spPr>
        <p:txBody>
          <a:bodyPr/>
          <a:lstStyle/>
          <a:p>
            <a:pPr lvl="0"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rgbClr val="000000"/>
                </a:solidFill>
              </a:rPr>
              <a:t>CFO is 200 </a:t>
            </a:r>
            <a:r>
              <a:rPr lang="en-US" sz="1600" dirty="0" err="1" smtClean="0">
                <a:solidFill>
                  <a:srgbClr val="000000"/>
                </a:solidFill>
              </a:rPr>
              <a:t>ppm</a:t>
            </a:r>
            <a:r>
              <a:rPr lang="en-US" sz="1600" dirty="0" smtClean="0">
                <a:solidFill>
                  <a:srgbClr val="000000"/>
                </a:solidFill>
              </a:rPr>
              <a:t> of 2.4 GHz, i.e., -240 KHz ~ 240 KHz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sz="1400" dirty="0" smtClean="0">
                <a:solidFill>
                  <a:srgbClr val="000000"/>
                </a:solidFill>
              </a:rPr>
              <a:t>Linearly shifts every 4 </a:t>
            </a:r>
            <a:r>
              <a:rPr lang="en-US" sz="1400" dirty="0" err="1" smtClean="0">
                <a:solidFill>
                  <a:srgbClr val="000000"/>
                </a:solidFill>
              </a:rPr>
              <a:t>usec</a:t>
            </a:r>
            <a:r>
              <a:rPr lang="en-US" sz="1400" dirty="0" smtClean="0">
                <a:solidFill>
                  <a:srgbClr val="000000"/>
                </a:solidFill>
              </a:rPr>
              <a:t> (based on 802.11 residual CFO model)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 “n” varies linearly every 4 </a:t>
            </a:r>
            <a:r>
              <a:rPr lang="en-US" sz="1200" dirty="0" err="1" smtClean="0">
                <a:solidFill>
                  <a:srgbClr val="000000"/>
                </a:solidFill>
              </a:rPr>
              <a:t>usec</a:t>
            </a:r>
            <a:r>
              <a:rPr lang="en-US" sz="1200" dirty="0" smtClean="0">
                <a:solidFill>
                  <a:srgbClr val="000000"/>
                </a:solidFill>
              </a:rPr>
              <a:t> in 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 4 </a:t>
            </a:r>
            <a:r>
              <a:rPr lang="en-US" sz="1200" dirty="0" err="1" smtClean="0">
                <a:solidFill>
                  <a:srgbClr val="000000"/>
                </a:solidFill>
              </a:rPr>
              <a:t>usec</a:t>
            </a:r>
            <a:r>
              <a:rPr lang="en-US" sz="1200" dirty="0" smtClean="0">
                <a:solidFill>
                  <a:srgbClr val="000000"/>
                </a:solidFill>
              </a:rPr>
              <a:t> is the data rate, 250 KHz</a:t>
            </a:r>
          </a:p>
          <a:p>
            <a:pPr lvl="2">
              <a:buFont typeface="Arial" pitchFamily="34" charset="0"/>
              <a:buChar char="•"/>
              <a:defRPr/>
            </a:pPr>
            <a:endParaRPr lang="en-US" sz="1200" dirty="0" smtClean="0">
              <a:solidFill>
                <a:srgbClr val="000000"/>
              </a:solidFill>
            </a:endParaRPr>
          </a:p>
          <a:p>
            <a:pPr lvl="0"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rgbClr val="000000"/>
                </a:solidFill>
              </a:rPr>
              <a:t>Phase noise based on 802.11 phase noise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12</a:t>
            </a:fld>
            <a:endParaRPr lang="en-US" altLang="ko-KR"/>
          </a:p>
        </p:txBody>
      </p:sp>
      <p:grpSp>
        <p:nvGrpSpPr>
          <p:cNvPr id="34" name="Group 33"/>
          <p:cNvGrpSpPr/>
          <p:nvPr/>
        </p:nvGrpSpPr>
        <p:grpSpPr>
          <a:xfrm>
            <a:off x="2057400" y="1371600"/>
            <a:ext cx="5105400" cy="2819400"/>
            <a:chOff x="2057400" y="1371600"/>
            <a:chExt cx="5105400" cy="2819400"/>
          </a:xfrm>
        </p:grpSpPr>
        <p:sp>
          <p:nvSpPr>
            <p:cNvPr id="8" name="Rectangle 7"/>
            <p:cNvSpPr/>
            <p:nvPr/>
          </p:nvSpPr>
          <p:spPr>
            <a:xfrm>
              <a:off x="3175525" y="1817489"/>
              <a:ext cx="3760966" cy="2373511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582116" y="2539862"/>
              <a:ext cx="508239" cy="515981"/>
            </a:xfrm>
            <a:prstGeom prst="ellipse">
              <a:avLst/>
            </a:prstGeom>
            <a:noFill/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4801889" y="2539862"/>
              <a:ext cx="508239" cy="515981"/>
            </a:xfrm>
            <a:prstGeom prst="ellipse">
              <a:avLst/>
            </a:prstGeom>
            <a:noFill/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6021661" y="2539862"/>
              <a:ext cx="508239" cy="515981"/>
            </a:xfrm>
            <a:prstGeom prst="ellipse">
              <a:avLst/>
            </a:prstGeom>
            <a:noFill/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2" name="Straight Arrow Connector 11"/>
            <p:cNvCxnSpPr>
              <a:stCxn id="9" idx="6"/>
              <a:endCxn id="10" idx="2"/>
            </p:cNvCxnSpPr>
            <p:nvPr/>
          </p:nvCxnSpPr>
          <p:spPr>
            <a:xfrm>
              <a:off x="4090355" y="2797852"/>
              <a:ext cx="711534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13" name="Straight Arrow Connector 12"/>
            <p:cNvCxnSpPr>
              <a:stCxn id="10" idx="6"/>
              <a:endCxn id="11" idx="2"/>
            </p:cNvCxnSpPr>
            <p:nvPr/>
          </p:nvCxnSpPr>
          <p:spPr>
            <a:xfrm>
              <a:off x="5310127" y="2797852"/>
              <a:ext cx="711534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14" name="TextBox 13"/>
            <p:cNvSpPr txBox="1"/>
            <p:nvPr/>
          </p:nvSpPr>
          <p:spPr>
            <a:xfrm>
              <a:off x="5716718" y="2023881"/>
              <a:ext cx="800595" cy="3751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AWGN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665721" y="3365431"/>
              <a:ext cx="813182" cy="515981"/>
            </a:xfrm>
            <a:prstGeom prst="rect">
              <a:avLst/>
            </a:prstGeom>
            <a:noFill/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873987" y="3365431"/>
              <a:ext cx="813182" cy="515981"/>
            </a:xfrm>
            <a:prstGeom prst="rect">
              <a:avLst/>
            </a:prstGeom>
            <a:noFill/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7" name="Straight Arrow Connector 16"/>
            <p:cNvCxnSpPr>
              <a:stCxn id="15" idx="0"/>
              <a:endCxn id="10" idx="4"/>
            </p:cNvCxnSpPr>
            <p:nvPr/>
          </p:nvCxnSpPr>
          <p:spPr>
            <a:xfrm flipH="1" flipV="1">
              <a:off x="5056008" y="3055842"/>
              <a:ext cx="16304" cy="309588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18" name="Straight Arrow Connector 17"/>
            <p:cNvCxnSpPr>
              <a:stCxn id="16" idx="0"/>
              <a:endCxn id="11" idx="4"/>
            </p:cNvCxnSpPr>
            <p:nvPr/>
          </p:nvCxnSpPr>
          <p:spPr>
            <a:xfrm flipH="1" flipV="1">
              <a:off x="6275781" y="3055842"/>
              <a:ext cx="4797" cy="309588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4598593" y="1817489"/>
              <a:ext cx="742433" cy="6252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Phase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Noise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411428" y="1840532"/>
              <a:ext cx="723188" cy="7502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Carrier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Freq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Offset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656476" y="2588562"/>
              <a:ext cx="423820" cy="5418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X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880546" y="2587448"/>
              <a:ext cx="423820" cy="5418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X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114651" y="2549346"/>
              <a:ext cx="451617" cy="6252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+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203509" y="1371600"/>
              <a:ext cx="1927073" cy="4168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RF impairments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800600" y="3413376"/>
              <a:ext cx="742433" cy="6252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Phase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Noise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887406" y="3421899"/>
              <a:ext cx="800595" cy="3751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AWGN</a:t>
              </a: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V="1">
              <a:off x="3841032" y="3055842"/>
              <a:ext cx="0" cy="515981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graphicFrame>
          <p:nvGraphicFramePr>
            <p:cNvPr id="28" name="Object 27"/>
            <p:cNvGraphicFramePr>
              <a:graphicFrameLocks noChangeAspect="1"/>
            </p:cNvGraphicFramePr>
            <p:nvPr/>
          </p:nvGraphicFramePr>
          <p:xfrm>
            <a:off x="3480468" y="3571823"/>
            <a:ext cx="813182" cy="412785"/>
          </p:xfrm>
          <a:graphic>
            <a:graphicData uri="http://schemas.openxmlformats.org/presentationml/2006/ole">
              <p:oleObj spid="_x0000_s5122" name="Equation" r:id="rId3" imgW="342751" imgH="203112" progId="Equation.3">
                <p:embed/>
              </p:oleObj>
            </a:graphicData>
          </a:graphic>
        </p:graphicFrame>
        <p:sp>
          <p:nvSpPr>
            <p:cNvPr id="29" name="TextBox 28"/>
            <p:cNvSpPr txBox="1"/>
            <p:nvPr/>
          </p:nvSpPr>
          <p:spPr>
            <a:xfrm>
              <a:off x="2057400" y="2230273"/>
              <a:ext cx="1219773" cy="6252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Baseband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Signal</a:t>
              </a:r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2147541" y="2804664"/>
              <a:ext cx="1423068" cy="0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31" name="Straight Arrow Connector 30"/>
            <p:cNvCxnSpPr/>
            <p:nvPr/>
          </p:nvCxnSpPr>
          <p:spPr>
            <a:xfrm>
              <a:off x="6552914" y="2792982"/>
              <a:ext cx="609886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</p:grp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4419600" y="4978878"/>
          <a:ext cx="533400" cy="304800"/>
        </p:xfrm>
        <a:graphic>
          <a:graphicData uri="http://schemas.openxmlformats.org/presentationml/2006/ole">
            <p:oleObj spid="_x0000_s5123" name="Equation" r:id="rId4" imgW="342751" imgH="203112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pPr lvl="0"/>
            <a:r>
              <a:rPr lang="en-US" sz="2000" dirty="0" smtClean="0"/>
              <a:t>Analysis and more simulations are provided </a:t>
            </a:r>
          </a:p>
          <a:p>
            <a:pPr lvl="1">
              <a:buFontTx/>
              <a:buChar char="•"/>
            </a:pPr>
            <a:r>
              <a:rPr lang="en-US" sz="1800" dirty="0" smtClean="0"/>
              <a:t>WFC III shows the best in the analysis</a:t>
            </a:r>
          </a:p>
          <a:p>
            <a:pPr lvl="1">
              <a:buFontTx/>
              <a:buChar char="•"/>
            </a:pPr>
            <a:r>
              <a:rPr lang="en-US" sz="1800" dirty="0" smtClean="0"/>
              <a:t>In consideration of the time diversity and spectrum efficiency,  WFC II is a good choice between ISI compensation and time diversity</a:t>
            </a:r>
          </a:p>
          <a:p>
            <a:pPr lvl="1">
              <a:buFontTx/>
              <a:buChar char="•"/>
            </a:pPr>
            <a:r>
              <a:rPr lang="en-US" sz="1800" dirty="0" smtClean="0"/>
              <a:t>Smaller filter taps are better to avoid ISI and Intra Symbol Interferences</a:t>
            </a:r>
          </a:p>
          <a:p>
            <a:pPr lvl="2"/>
            <a:r>
              <a:rPr lang="en-US" sz="1600" dirty="0" smtClean="0"/>
              <a:t>Trade-off  between Interference rejection and ISI</a:t>
            </a:r>
          </a:p>
          <a:p>
            <a:pPr lvl="2"/>
            <a:r>
              <a:rPr lang="en-US" sz="1600" dirty="0" smtClean="0"/>
              <a:t>We will follow the filter design according to EVM documentation, once it is decided</a:t>
            </a:r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13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</a:t>
            </a:r>
            <a:r>
              <a:rPr lang="en-US" dirty="0" smtClean="0"/>
              <a:t>Junghoon Suh, et. al. </a:t>
            </a:r>
            <a:r>
              <a:rPr lang="en-US" dirty="0" smtClean="0"/>
              <a:t>“</a:t>
            </a:r>
            <a:r>
              <a:rPr lang="en-US" altLang="ko-KR" dirty="0" smtClean="0"/>
              <a:t>17/696r0 Blank GI for the Waveform Coding”, IEEE 802.11 </a:t>
            </a:r>
            <a:r>
              <a:rPr lang="en-US" altLang="ko-KR" dirty="0" err="1" smtClean="0"/>
              <a:t>TGba</a:t>
            </a:r>
            <a:r>
              <a:rPr lang="en-US" altLang="ko-KR" dirty="0" smtClean="0"/>
              <a:t>, May 2017, </a:t>
            </a:r>
            <a:r>
              <a:rPr lang="en-US" altLang="ko-KR" dirty="0" err="1" smtClean="0"/>
              <a:t>Daejeon</a:t>
            </a:r>
            <a:r>
              <a:rPr lang="en-US" altLang="ko-KR" dirty="0" smtClean="0"/>
              <a:t>, South Korea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14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ko-KR" altLang="en-US" dirty="0" smtClean="0"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3962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 </a:t>
            </a:r>
            <a:r>
              <a:rPr lang="en-US" sz="2000" dirty="0" smtClean="0"/>
              <a:t>Performance gain was observed during the RX filtering and over IEEE Chan D with Blank GI pre-pended WFC [1]</a:t>
            </a:r>
          </a:p>
          <a:p>
            <a:pPr lvl="1">
              <a:buNone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The proposed Blank GI is effective to cope with Inter Symbol Interference (ISI), however still the Intra Symbol Interference remains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Analysis on Blank GI impact to ISI and Intra Symbol Interference</a:t>
            </a:r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/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859489" y="6475413"/>
            <a:ext cx="1684436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600" dirty="0" smtClean="0"/>
              <a:t>Three Waveform Coding Designs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077200" cy="1371600"/>
          </a:xfrm>
        </p:spPr>
        <p:txBody>
          <a:bodyPr/>
          <a:lstStyle/>
          <a:p>
            <a:r>
              <a:rPr lang="en-US" sz="1800" dirty="0" smtClean="0"/>
              <a:t>L-LTS occupied for middle 13 tones to generate the waveform</a:t>
            </a:r>
          </a:p>
          <a:p>
            <a:r>
              <a:rPr lang="en-US" sz="1800" dirty="0" smtClean="0"/>
              <a:t>Equal symbol energy of WFC I, II, and III</a:t>
            </a:r>
          </a:p>
          <a:p>
            <a:pPr lvl="1"/>
            <a:r>
              <a:rPr lang="en-US" sz="1400" dirty="0" smtClean="0"/>
              <a:t>TX power is boosted per </a:t>
            </a:r>
            <a:r>
              <a:rPr lang="en-US" sz="1400" b="1" i="1" dirty="0" err="1" smtClean="0"/>
              <a:t>i</a:t>
            </a:r>
            <a:r>
              <a:rPr lang="en-US" sz="1400" dirty="0" smtClean="0"/>
              <a:t> and </a:t>
            </a:r>
            <a:r>
              <a:rPr lang="en-US" sz="1400" b="1" i="1" dirty="0" smtClean="0"/>
              <a:t>q</a:t>
            </a:r>
            <a:r>
              <a:rPr lang="en-US" sz="1400" dirty="0" smtClean="0"/>
              <a:t> sample by                              , </a:t>
            </a:r>
          </a:p>
          <a:p>
            <a:pPr lvl="1">
              <a:buNone/>
            </a:pPr>
            <a:r>
              <a:rPr lang="en-US" sz="1400" dirty="0" smtClean="0"/>
              <a:t>	where 2, 2.5, 3.33 correspond to 4us/2us, 4us/1.6us, 4us/1.2us, respectively for WFC I, II, and III</a:t>
            </a:r>
          </a:p>
          <a:p>
            <a:pPr marL="342900" lvl="1" indent="-342900">
              <a:buFontTx/>
              <a:buChar char="•"/>
            </a:pPr>
            <a:endParaRPr lang="en-US" altLang="zh-CN" sz="2400" b="1" dirty="0" smtClean="0">
              <a:solidFill>
                <a:srgbClr val="FF0000"/>
              </a:solidFill>
            </a:endParaRPr>
          </a:p>
          <a:p>
            <a:pPr marL="342900" lvl="1" indent="-342900">
              <a:buFontTx/>
              <a:buChar char="•"/>
            </a:pPr>
            <a:r>
              <a:rPr lang="en-US" altLang="zh-CN" sz="2400" b="1" dirty="0" smtClean="0">
                <a:solidFill>
                  <a:srgbClr val="FF0000"/>
                </a:solidFill>
              </a:rPr>
              <a:t>WFC I</a:t>
            </a:r>
            <a:r>
              <a:rPr lang="en-US" altLang="zh-CN" dirty="0" smtClean="0"/>
              <a:t> : </a:t>
            </a:r>
            <a:r>
              <a:rPr lang="en-US" altLang="zh-CN" b="1" dirty="0" smtClean="0"/>
              <a:t>No CP</a:t>
            </a:r>
          </a:p>
          <a:p>
            <a:pPr marL="342900" lvl="1" indent="-342900">
              <a:buFontTx/>
              <a:buChar char="•"/>
            </a:pPr>
            <a:endParaRPr lang="en-US" altLang="zh-CN" dirty="0" smtClean="0"/>
          </a:p>
          <a:p>
            <a:pPr marL="342900" lvl="1" indent="-342900">
              <a:buFontTx/>
              <a:buChar char="•"/>
            </a:pPr>
            <a:endParaRPr lang="en-US" altLang="zh-CN" dirty="0" smtClean="0"/>
          </a:p>
          <a:p>
            <a:pPr marL="342900" lvl="1" indent="-342900">
              <a:buFontTx/>
              <a:buChar char="•"/>
            </a:pPr>
            <a:endParaRPr lang="en-US" altLang="zh-CN" dirty="0" smtClean="0"/>
          </a:p>
          <a:p>
            <a:pPr marL="342900" lvl="1" indent="-342900">
              <a:buFontTx/>
              <a:buChar char="•"/>
            </a:pPr>
            <a:endParaRPr lang="en-US" altLang="zh-CN" dirty="0" smtClean="0"/>
          </a:p>
          <a:p>
            <a:pPr marL="342900" lvl="1" indent="-342900">
              <a:buFontTx/>
              <a:buChar char="•"/>
            </a:pPr>
            <a:endParaRPr lang="zh-CN" altLang="en-US" dirty="0" smtClean="0"/>
          </a:p>
          <a:p>
            <a:pPr marL="342900" lvl="1" indent="-342900">
              <a:buFontTx/>
              <a:buChar char="•"/>
            </a:pPr>
            <a:endParaRPr lang="en-US" altLang="zh-CN" dirty="0" smtClean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3</a:t>
            </a:fld>
            <a:endParaRPr lang="en-US" altLang="ko-KR"/>
          </a:p>
        </p:txBody>
      </p:sp>
      <p:grpSp>
        <p:nvGrpSpPr>
          <p:cNvPr id="37" name="Group 36"/>
          <p:cNvGrpSpPr/>
          <p:nvPr/>
        </p:nvGrpSpPr>
        <p:grpSpPr>
          <a:xfrm>
            <a:off x="1301750" y="4252497"/>
            <a:ext cx="6242050" cy="1386303"/>
            <a:chOff x="1301750" y="4252497"/>
            <a:chExt cx="6242050" cy="1386303"/>
          </a:xfrm>
        </p:grpSpPr>
        <p:grpSp>
          <p:nvGrpSpPr>
            <p:cNvPr id="44" name="组合 40"/>
            <p:cNvGrpSpPr/>
            <p:nvPr/>
          </p:nvGrpSpPr>
          <p:grpSpPr>
            <a:xfrm>
              <a:off x="4841875" y="4254989"/>
              <a:ext cx="2701925" cy="1272339"/>
              <a:chOff x="3563888" y="1523596"/>
              <a:chExt cx="2701925" cy="1272339"/>
            </a:xfrm>
          </p:grpSpPr>
          <p:grpSp>
            <p:nvGrpSpPr>
              <p:cNvPr id="45" name="그룹 138"/>
              <p:cNvGrpSpPr>
                <a:grpSpLocks/>
              </p:cNvGrpSpPr>
              <p:nvPr/>
            </p:nvGrpSpPr>
            <p:grpSpPr bwMode="auto">
              <a:xfrm>
                <a:off x="3563888" y="1523596"/>
                <a:ext cx="2701925" cy="1272339"/>
                <a:chOff x="1524000" y="2716063"/>
                <a:chExt cx="2702512" cy="1272174"/>
              </a:xfrm>
            </p:grpSpPr>
            <p:cxnSp>
              <p:nvCxnSpPr>
                <p:cNvPr id="47" name="직선 연결선 7"/>
                <p:cNvCxnSpPr>
                  <a:cxnSpLocks noChangeShapeType="1"/>
                </p:cNvCxnSpPr>
                <p:nvPr/>
              </p:nvCxnSpPr>
              <p:spPr bwMode="auto">
                <a:xfrm>
                  <a:off x="1676400" y="3486941"/>
                  <a:ext cx="2057400" cy="0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</p:cxnSp>
            <p:cxnSp>
              <p:nvCxnSpPr>
                <p:cNvPr id="48" name="직선 연결선 9"/>
                <p:cNvCxnSpPr>
                  <a:cxnSpLocks noChangeShapeType="1"/>
                </p:cNvCxnSpPr>
                <p:nvPr/>
              </p:nvCxnSpPr>
              <p:spPr bwMode="auto">
                <a:xfrm flipV="1">
                  <a:off x="2098088" y="2716063"/>
                  <a:ext cx="0" cy="762000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</p:cxnSp>
            <p:cxnSp>
              <p:nvCxnSpPr>
                <p:cNvPr id="49" name="직선 연결선 10"/>
                <p:cNvCxnSpPr>
                  <a:cxnSpLocks noChangeShapeType="1"/>
                </p:cNvCxnSpPr>
                <p:nvPr/>
              </p:nvCxnSpPr>
              <p:spPr bwMode="auto">
                <a:xfrm flipV="1">
                  <a:off x="2936288" y="2716063"/>
                  <a:ext cx="0" cy="762000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</p:cxnSp>
            <p:sp>
              <p:nvSpPr>
                <p:cNvPr id="50" name="자유형 12"/>
                <p:cNvSpPr>
                  <a:spLocks/>
                </p:cNvSpPr>
                <p:nvPr/>
              </p:nvSpPr>
              <p:spPr bwMode="auto">
                <a:xfrm>
                  <a:off x="2104008" y="2867681"/>
                  <a:ext cx="834501" cy="224943"/>
                </a:xfrm>
                <a:custGeom>
                  <a:avLst/>
                  <a:gdLst>
                    <a:gd name="T0" fmla="*/ 0 w 834501"/>
                    <a:gd name="T1" fmla="*/ 224943 h 224943"/>
                    <a:gd name="T2" fmla="*/ 159798 w 834501"/>
                    <a:gd name="T3" fmla="*/ 3002 h 224943"/>
                    <a:gd name="T4" fmla="*/ 435006 w 834501"/>
                    <a:gd name="T5" fmla="*/ 91778 h 224943"/>
                    <a:gd name="T6" fmla="*/ 568171 w 834501"/>
                    <a:gd name="T7" fmla="*/ 20757 h 224943"/>
                    <a:gd name="T8" fmla="*/ 834501 w 834501"/>
                    <a:gd name="T9" fmla="*/ 216066 h 22494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834501" h="224943">
                      <a:moveTo>
                        <a:pt x="0" y="224943"/>
                      </a:moveTo>
                      <a:cubicBezTo>
                        <a:pt x="43648" y="125069"/>
                        <a:pt x="87297" y="25196"/>
                        <a:pt x="159798" y="3002"/>
                      </a:cubicBezTo>
                      <a:cubicBezTo>
                        <a:pt x="232299" y="-19192"/>
                        <a:pt x="366944" y="88819"/>
                        <a:pt x="435006" y="91778"/>
                      </a:cubicBezTo>
                      <a:cubicBezTo>
                        <a:pt x="503068" y="94737"/>
                        <a:pt x="501589" y="42"/>
                        <a:pt x="568171" y="20757"/>
                      </a:cubicBezTo>
                      <a:cubicBezTo>
                        <a:pt x="634754" y="41472"/>
                        <a:pt x="788633" y="180555"/>
                        <a:pt x="834501" y="216066"/>
                      </a:cubicBezTo>
                    </a:path>
                  </a:pathLst>
                </a:cu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cxnSp>
              <p:nvCxnSpPr>
                <p:cNvPr id="51" name="직선 연결선 15"/>
                <p:cNvCxnSpPr>
                  <a:cxnSpLocks noChangeShapeType="1"/>
                </p:cNvCxnSpPr>
                <p:nvPr/>
              </p:nvCxnSpPr>
              <p:spPr bwMode="auto">
                <a:xfrm>
                  <a:off x="2938509" y="3486941"/>
                  <a:ext cx="811166" cy="0"/>
                </a:xfrm>
                <a:prstGeom prst="line">
                  <a:avLst/>
                </a:prstGeom>
                <a:noFill/>
                <a:ln w="25400" algn="ctr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</p:cxnSp>
            <p:cxnSp>
              <p:nvCxnSpPr>
                <p:cNvPr id="52" name="직선 연결선 18"/>
                <p:cNvCxnSpPr>
                  <a:cxnSpLocks noChangeShapeType="1"/>
                  <a:stCxn id="50" idx="4"/>
                </p:cNvCxnSpPr>
                <p:nvPr/>
              </p:nvCxnSpPr>
              <p:spPr bwMode="auto">
                <a:xfrm>
                  <a:off x="2938509" y="3083747"/>
                  <a:ext cx="0" cy="398755"/>
                </a:xfrm>
                <a:prstGeom prst="line">
                  <a:avLst/>
                </a:prstGeom>
                <a:noFill/>
                <a:ln w="25400" algn="ctr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</p:cxnSp>
            <p:sp>
              <p:nvSpPr>
                <p:cNvPr id="53" name="TextBox 34"/>
                <p:cNvSpPr txBox="1">
                  <a:spLocks noChangeArrowheads="1"/>
                </p:cNvSpPr>
                <p:nvPr/>
              </p:nvSpPr>
              <p:spPr bwMode="auto">
                <a:xfrm>
                  <a:off x="2169062" y="3680460"/>
                  <a:ext cx="1371600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4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ko-KR" sz="1400" b="0" dirty="0">
                      <a:cs typeface="Arial" panose="020B0604020202020204" pitchFamily="34" charset="0"/>
                    </a:rPr>
                    <a:t>Information </a:t>
                  </a:r>
                  <a:r>
                    <a:rPr lang="en-US" altLang="ko-KR" sz="1400" b="0" dirty="0" smtClean="0">
                      <a:cs typeface="Arial" panose="020B0604020202020204" pitchFamily="34" charset="0"/>
                    </a:rPr>
                    <a:t>“1”</a:t>
                  </a:r>
                  <a:endParaRPr lang="ko-KR" altLang="en-US" sz="1400" b="0" dirty="0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54" name="TextBox 94"/>
                <p:cNvSpPr txBox="1">
                  <a:spLocks noChangeArrowheads="1"/>
                </p:cNvSpPr>
                <p:nvPr/>
              </p:nvSpPr>
              <p:spPr bwMode="auto">
                <a:xfrm>
                  <a:off x="1524000" y="3456424"/>
                  <a:ext cx="2702512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4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ko-KR" sz="1200" b="0" dirty="0">
                      <a:cs typeface="Arial" panose="020B0604020202020204" pitchFamily="34" charset="0"/>
                    </a:rPr>
                    <a:t> </a:t>
                  </a:r>
                  <a:r>
                    <a:rPr lang="en-US" altLang="ko-KR" sz="1200" b="0" dirty="0" smtClean="0">
                      <a:cs typeface="Arial" panose="020B0604020202020204" pitchFamily="34" charset="0"/>
                    </a:rPr>
                    <a:t>         0us                2us               4us</a:t>
                  </a:r>
                  <a:endParaRPr lang="ko-KR" altLang="en-US" sz="1200" b="0" dirty="0">
                    <a:cs typeface="Arial" panose="020B0604020202020204" pitchFamily="34" charset="0"/>
                  </a:endParaRPr>
                </a:p>
              </p:txBody>
            </p:sp>
          </p:grpSp>
          <p:cxnSp>
            <p:nvCxnSpPr>
              <p:cNvPr id="46" name="직선 연결선 64"/>
              <p:cNvCxnSpPr>
                <a:cxnSpLocks noChangeShapeType="1"/>
              </p:cNvCxnSpPr>
              <p:nvPr/>
            </p:nvCxnSpPr>
            <p:spPr bwMode="auto">
              <a:xfrm flipV="1">
                <a:off x="5789080" y="1532926"/>
                <a:ext cx="0" cy="761648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grpSp>
          <p:nvGrpSpPr>
            <p:cNvPr id="55" name="组合 51"/>
            <p:cNvGrpSpPr/>
            <p:nvPr/>
          </p:nvGrpSpPr>
          <p:grpSpPr>
            <a:xfrm>
              <a:off x="1301750" y="4257259"/>
              <a:ext cx="2701925" cy="1271587"/>
              <a:chOff x="3624906" y="3129406"/>
              <a:chExt cx="2701925" cy="1271587"/>
            </a:xfrm>
          </p:grpSpPr>
          <p:grpSp>
            <p:nvGrpSpPr>
              <p:cNvPr id="56" name="그룹 139"/>
              <p:cNvGrpSpPr>
                <a:grpSpLocks/>
              </p:cNvGrpSpPr>
              <p:nvPr/>
            </p:nvGrpSpPr>
            <p:grpSpPr bwMode="auto">
              <a:xfrm>
                <a:off x="3624906" y="3129406"/>
                <a:ext cx="2701925" cy="1271587"/>
                <a:chOff x="4749800" y="2716063"/>
                <a:chExt cx="2702512" cy="1272174"/>
              </a:xfrm>
            </p:grpSpPr>
            <p:cxnSp>
              <p:nvCxnSpPr>
                <p:cNvPr id="59" name="직선 연결선 63"/>
                <p:cNvCxnSpPr>
                  <a:cxnSpLocks noChangeShapeType="1"/>
                </p:cNvCxnSpPr>
                <p:nvPr/>
              </p:nvCxnSpPr>
              <p:spPr bwMode="auto">
                <a:xfrm>
                  <a:off x="4876800" y="3486941"/>
                  <a:ext cx="2093115" cy="0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</p:cxnSp>
            <p:cxnSp>
              <p:nvCxnSpPr>
                <p:cNvPr id="60" name="직선 연결선 64"/>
                <p:cNvCxnSpPr>
                  <a:cxnSpLocks noChangeShapeType="1"/>
                </p:cNvCxnSpPr>
                <p:nvPr/>
              </p:nvCxnSpPr>
              <p:spPr bwMode="auto">
                <a:xfrm flipV="1">
                  <a:off x="5298488" y="2716063"/>
                  <a:ext cx="0" cy="762000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</p:cxnSp>
            <p:cxnSp>
              <p:nvCxnSpPr>
                <p:cNvPr id="61" name="직선 연결선 65"/>
                <p:cNvCxnSpPr>
                  <a:cxnSpLocks noChangeShapeType="1"/>
                </p:cNvCxnSpPr>
                <p:nvPr/>
              </p:nvCxnSpPr>
              <p:spPr bwMode="auto">
                <a:xfrm flipV="1">
                  <a:off x="6136688" y="2716063"/>
                  <a:ext cx="0" cy="762000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</p:cxnSp>
            <p:sp>
              <p:nvSpPr>
                <p:cNvPr id="62" name="자유형 66"/>
                <p:cNvSpPr>
                  <a:spLocks/>
                </p:cNvSpPr>
                <p:nvPr/>
              </p:nvSpPr>
              <p:spPr bwMode="auto">
                <a:xfrm>
                  <a:off x="6135414" y="2867681"/>
                  <a:ext cx="834501" cy="224943"/>
                </a:xfrm>
                <a:custGeom>
                  <a:avLst/>
                  <a:gdLst>
                    <a:gd name="T0" fmla="*/ 0 w 834501"/>
                    <a:gd name="T1" fmla="*/ 224943 h 224943"/>
                    <a:gd name="T2" fmla="*/ 159798 w 834501"/>
                    <a:gd name="T3" fmla="*/ 3002 h 224943"/>
                    <a:gd name="T4" fmla="*/ 435006 w 834501"/>
                    <a:gd name="T5" fmla="*/ 91778 h 224943"/>
                    <a:gd name="T6" fmla="*/ 568171 w 834501"/>
                    <a:gd name="T7" fmla="*/ 20757 h 224943"/>
                    <a:gd name="T8" fmla="*/ 834501 w 834501"/>
                    <a:gd name="T9" fmla="*/ 216066 h 22494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834501" h="224943">
                      <a:moveTo>
                        <a:pt x="0" y="224943"/>
                      </a:moveTo>
                      <a:cubicBezTo>
                        <a:pt x="43648" y="125069"/>
                        <a:pt x="87297" y="25196"/>
                        <a:pt x="159798" y="3002"/>
                      </a:cubicBezTo>
                      <a:cubicBezTo>
                        <a:pt x="232299" y="-19192"/>
                        <a:pt x="366944" y="88819"/>
                        <a:pt x="435006" y="91778"/>
                      </a:cubicBezTo>
                      <a:cubicBezTo>
                        <a:pt x="503068" y="94737"/>
                        <a:pt x="501589" y="42"/>
                        <a:pt x="568171" y="20757"/>
                      </a:cubicBezTo>
                      <a:cubicBezTo>
                        <a:pt x="634754" y="41472"/>
                        <a:pt x="788633" y="180555"/>
                        <a:pt x="834501" y="216066"/>
                      </a:cubicBezTo>
                    </a:path>
                  </a:pathLst>
                </a:cu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cxnSp>
              <p:nvCxnSpPr>
                <p:cNvPr id="63" name="직선 연결선 68"/>
                <p:cNvCxnSpPr>
                  <a:cxnSpLocks noChangeShapeType="1"/>
                </p:cNvCxnSpPr>
                <p:nvPr/>
              </p:nvCxnSpPr>
              <p:spPr bwMode="auto">
                <a:xfrm>
                  <a:off x="5298488" y="3478063"/>
                  <a:ext cx="847077" cy="1"/>
                </a:xfrm>
                <a:prstGeom prst="line">
                  <a:avLst/>
                </a:prstGeom>
                <a:noFill/>
                <a:ln w="25400" algn="ctr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</p:cxnSp>
            <p:sp>
              <p:nvSpPr>
                <p:cNvPr id="64" name="TextBox 74"/>
                <p:cNvSpPr txBox="1">
                  <a:spLocks noChangeArrowheads="1"/>
                </p:cNvSpPr>
                <p:nvPr/>
              </p:nvSpPr>
              <p:spPr bwMode="auto">
                <a:xfrm>
                  <a:off x="5264958" y="3680460"/>
                  <a:ext cx="1371600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4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ko-KR" sz="1400" b="0" dirty="0">
                      <a:cs typeface="Arial" panose="020B0604020202020204" pitchFamily="34" charset="0"/>
                    </a:rPr>
                    <a:t>Information </a:t>
                  </a:r>
                  <a:r>
                    <a:rPr lang="en-US" altLang="ko-KR" sz="1400" b="0" dirty="0" smtClean="0">
                      <a:cs typeface="Arial" panose="020B0604020202020204" pitchFamily="34" charset="0"/>
                    </a:rPr>
                    <a:t>“0”</a:t>
                  </a:r>
                  <a:endParaRPr lang="ko-KR" altLang="en-US" sz="1400" b="0" dirty="0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5" name="TextBox 89"/>
                <p:cNvSpPr txBox="1">
                  <a:spLocks noChangeArrowheads="1"/>
                </p:cNvSpPr>
                <p:nvPr/>
              </p:nvSpPr>
              <p:spPr bwMode="auto">
                <a:xfrm>
                  <a:off x="4749800" y="3454591"/>
                  <a:ext cx="2702512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4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ko-KR" sz="1200" b="0" dirty="0" smtClean="0">
                      <a:cs typeface="Arial" panose="020B0604020202020204" pitchFamily="34" charset="0"/>
                    </a:rPr>
                    <a:t>         0us                 2us               </a:t>
                  </a:r>
                  <a:r>
                    <a:rPr lang="en-US" altLang="ko-KR" sz="1200" b="0" dirty="0">
                      <a:cs typeface="Arial" panose="020B0604020202020204" pitchFamily="34" charset="0"/>
                    </a:rPr>
                    <a:t>4us</a:t>
                  </a:r>
                  <a:endParaRPr lang="ko-KR" altLang="en-US" sz="1200" b="0" dirty="0">
                    <a:cs typeface="Arial" panose="020B0604020202020204" pitchFamily="34" charset="0"/>
                  </a:endParaRPr>
                </a:p>
              </p:txBody>
            </p:sp>
          </p:grpSp>
          <p:cxnSp>
            <p:nvCxnSpPr>
              <p:cNvPr id="57" name="직선 연결선 18"/>
              <p:cNvCxnSpPr>
                <a:cxnSpLocks noChangeShapeType="1"/>
              </p:cNvCxnSpPr>
              <p:nvPr/>
            </p:nvCxnSpPr>
            <p:spPr bwMode="auto">
              <a:xfrm>
                <a:off x="5020368" y="3486593"/>
                <a:ext cx="0" cy="398807"/>
              </a:xfrm>
              <a:prstGeom prst="line">
                <a:avLst/>
              </a:prstGeom>
              <a:noFill/>
              <a:ln w="25400" algn="ctr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58" name="직선 연결선 64"/>
              <p:cNvCxnSpPr>
                <a:cxnSpLocks noChangeShapeType="1"/>
              </p:cNvCxnSpPr>
              <p:nvPr/>
            </p:nvCxnSpPr>
            <p:spPr bwMode="auto">
              <a:xfrm flipV="1">
                <a:off x="5844538" y="3138280"/>
                <a:ext cx="0" cy="761648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sp>
          <p:nvSpPr>
            <p:cNvPr id="66" name="矩形 34"/>
            <p:cNvSpPr/>
            <p:nvPr/>
          </p:nvSpPr>
          <p:spPr bwMode="auto">
            <a:xfrm>
              <a:off x="1850319" y="4254989"/>
              <a:ext cx="131278" cy="770978"/>
            </a:xfrm>
            <a:prstGeom prst="rect">
              <a:avLst/>
            </a:prstGeom>
            <a:solidFill>
              <a:srgbClr val="FFFF00">
                <a:alpha val="2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7" name="矩形 65"/>
            <p:cNvSpPr/>
            <p:nvPr/>
          </p:nvSpPr>
          <p:spPr bwMode="auto">
            <a:xfrm>
              <a:off x="5424712" y="4252497"/>
              <a:ext cx="131278" cy="770978"/>
            </a:xfrm>
            <a:prstGeom prst="rect">
              <a:avLst/>
            </a:prstGeom>
            <a:solidFill>
              <a:srgbClr val="FFFF00">
                <a:alpha val="2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68" name="直接箭头连接符 36"/>
            <p:cNvCxnSpPr>
              <a:stCxn id="66" idx="3"/>
            </p:cNvCxnSpPr>
            <p:nvPr/>
          </p:nvCxnSpPr>
          <p:spPr bwMode="auto">
            <a:xfrm>
              <a:off x="1981597" y="4640478"/>
              <a:ext cx="2324362" cy="62529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69" name="直接箭头连接符 39"/>
            <p:cNvCxnSpPr>
              <a:stCxn id="67" idx="1"/>
            </p:cNvCxnSpPr>
            <p:nvPr/>
          </p:nvCxnSpPr>
          <p:spPr bwMode="auto">
            <a:xfrm flipH="1">
              <a:off x="4449933" y="4637986"/>
              <a:ext cx="974779" cy="62778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triangle"/>
            </a:ln>
            <a:effectLst/>
          </p:spPr>
        </p:cxnSp>
        <p:sp>
          <p:nvSpPr>
            <p:cNvPr id="70" name="文本框 67"/>
            <p:cNvSpPr txBox="1"/>
            <p:nvPr/>
          </p:nvSpPr>
          <p:spPr>
            <a:xfrm>
              <a:off x="3845421" y="5300246"/>
              <a:ext cx="99645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800" b="1" dirty="0" smtClean="0">
                  <a:solidFill>
                    <a:srgbClr val="FF0000"/>
                  </a:solidFill>
                </a:rPr>
                <a:t>Time dispersion</a:t>
              </a:r>
            </a:p>
            <a:p>
              <a:pPr algn="ctr"/>
              <a:r>
                <a:rPr lang="en-US" altLang="zh-CN" sz="800" b="1" dirty="0" smtClean="0">
                  <a:solidFill>
                    <a:srgbClr val="FF0000"/>
                  </a:solidFill>
                </a:rPr>
                <a:t> ISI area</a:t>
              </a:r>
              <a:endParaRPr lang="zh-CN" altLang="en-US" sz="8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71" name="직선 연결선 18"/>
            <p:cNvCxnSpPr>
              <a:cxnSpLocks noChangeShapeType="1"/>
            </p:cNvCxnSpPr>
            <p:nvPr/>
          </p:nvCxnSpPr>
          <p:spPr bwMode="auto">
            <a:xfrm>
              <a:off x="5415838" y="4637986"/>
              <a:ext cx="0" cy="398807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72" name="직선 연결선 18"/>
            <p:cNvCxnSpPr>
              <a:cxnSpLocks noChangeShapeType="1"/>
            </p:cNvCxnSpPr>
            <p:nvPr/>
          </p:nvCxnSpPr>
          <p:spPr bwMode="auto">
            <a:xfrm>
              <a:off x="3521382" y="4620100"/>
              <a:ext cx="0" cy="398807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aphicFrame>
        <p:nvGraphicFramePr>
          <p:cNvPr id="74" name="Object 73"/>
          <p:cNvGraphicFramePr>
            <a:graphicFrameLocks noChangeAspect="1"/>
          </p:cNvGraphicFramePr>
          <p:nvPr/>
        </p:nvGraphicFramePr>
        <p:xfrm>
          <a:off x="4572000" y="2362200"/>
          <a:ext cx="1028700" cy="241300"/>
        </p:xfrm>
        <a:graphic>
          <a:graphicData uri="http://schemas.openxmlformats.org/presentationml/2006/ole">
            <p:oleObj spid="_x0000_s4098" name="Equation" r:id="rId3" imgW="102852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7772400" cy="4343400"/>
          </a:xfrm>
        </p:spPr>
        <p:txBody>
          <a:bodyPr/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WFC II</a:t>
            </a:r>
            <a:r>
              <a:rPr lang="en-US" altLang="zh-CN" sz="1800" dirty="0" smtClean="0"/>
              <a:t>: </a:t>
            </a:r>
            <a:r>
              <a:rPr lang="en-US" altLang="zh-CN" sz="2000" dirty="0" smtClean="0"/>
              <a:t>A </a:t>
            </a:r>
            <a:r>
              <a:rPr lang="en-US" altLang="zh-CN" sz="2000" i="1" dirty="0" smtClean="0"/>
              <a:t>blank energy GI </a:t>
            </a:r>
            <a:r>
              <a:rPr lang="en-US" altLang="zh-CN" sz="2000" dirty="0" smtClean="0"/>
              <a:t>with 0.8us duration is placed before transmitting each of the 3.2us symbol. The GI is removed at RX before performing symbol detection.</a:t>
            </a:r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en-US" altLang="zh-CN" dirty="0" smtClean="0">
                <a:solidFill>
                  <a:srgbClr val="FF0000"/>
                </a:solidFill>
              </a:rPr>
              <a:t>WFC III</a:t>
            </a:r>
            <a:r>
              <a:rPr lang="en-US" altLang="zh-CN" sz="1800" dirty="0" smtClean="0"/>
              <a:t>: </a:t>
            </a:r>
            <a:r>
              <a:rPr lang="en-US" altLang="zh-CN" sz="2000" dirty="0" smtClean="0"/>
              <a:t>A </a:t>
            </a:r>
            <a:r>
              <a:rPr lang="en-US" altLang="zh-CN" sz="2000" i="1" dirty="0" smtClean="0"/>
              <a:t>blank energy GI </a:t>
            </a:r>
            <a:r>
              <a:rPr lang="en-US" altLang="zh-CN" sz="2000" dirty="0" smtClean="0"/>
              <a:t>with 0.8us duration is placed before each of the 1.2us ON and OFF portion in a Symbol. The GI is removed at RX before performing symbol detection.</a:t>
            </a:r>
          </a:p>
          <a:p>
            <a:endParaRPr lang="en-US" altLang="zh-CN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  <p:grpSp>
        <p:nvGrpSpPr>
          <p:cNvPr id="77" name="Group 76"/>
          <p:cNvGrpSpPr/>
          <p:nvPr/>
        </p:nvGrpSpPr>
        <p:grpSpPr>
          <a:xfrm>
            <a:off x="1428560" y="2133600"/>
            <a:ext cx="6191440" cy="1291052"/>
            <a:chOff x="1428560" y="2133600"/>
            <a:chExt cx="6191440" cy="1291052"/>
          </a:xfrm>
        </p:grpSpPr>
        <p:grpSp>
          <p:nvGrpSpPr>
            <p:cNvPr id="7" name="组合 36"/>
            <p:cNvGrpSpPr/>
            <p:nvPr/>
          </p:nvGrpSpPr>
          <p:grpSpPr>
            <a:xfrm>
              <a:off x="1428560" y="2133600"/>
              <a:ext cx="2701925" cy="1272339"/>
              <a:chOff x="1903574" y="4702777"/>
              <a:chExt cx="2701925" cy="1272339"/>
            </a:xfrm>
          </p:grpSpPr>
          <p:grpSp>
            <p:nvGrpSpPr>
              <p:cNvPr id="8" name="그룹 138"/>
              <p:cNvGrpSpPr>
                <a:grpSpLocks/>
              </p:cNvGrpSpPr>
              <p:nvPr/>
            </p:nvGrpSpPr>
            <p:grpSpPr bwMode="auto">
              <a:xfrm>
                <a:off x="1903574" y="4702777"/>
                <a:ext cx="2701925" cy="1272339"/>
                <a:chOff x="1524000" y="2716063"/>
                <a:chExt cx="2702512" cy="1272174"/>
              </a:xfrm>
            </p:grpSpPr>
            <p:cxnSp>
              <p:nvCxnSpPr>
                <p:cNvPr id="11" name="직선 연결선 7"/>
                <p:cNvCxnSpPr>
                  <a:cxnSpLocks noChangeShapeType="1"/>
                </p:cNvCxnSpPr>
                <p:nvPr/>
              </p:nvCxnSpPr>
              <p:spPr bwMode="auto">
                <a:xfrm>
                  <a:off x="1676400" y="3486941"/>
                  <a:ext cx="2057400" cy="0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</p:cxnSp>
            <p:cxnSp>
              <p:nvCxnSpPr>
                <p:cNvPr id="12" name="직선 연결선 9"/>
                <p:cNvCxnSpPr>
                  <a:cxnSpLocks noChangeShapeType="1"/>
                </p:cNvCxnSpPr>
                <p:nvPr/>
              </p:nvCxnSpPr>
              <p:spPr bwMode="auto">
                <a:xfrm flipV="1">
                  <a:off x="2098088" y="2716063"/>
                  <a:ext cx="0" cy="762000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</p:cxnSp>
            <p:cxnSp>
              <p:nvCxnSpPr>
                <p:cNvPr id="13" name="직선 연결선 10"/>
                <p:cNvCxnSpPr>
                  <a:cxnSpLocks noChangeShapeType="1"/>
                </p:cNvCxnSpPr>
                <p:nvPr/>
              </p:nvCxnSpPr>
              <p:spPr bwMode="auto">
                <a:xfrm flipV="1">
                  <a:off x="2936288" y="2716063"/>
                  <a:ext cx="0" cy="762000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</p:cxnSp>
            <p:sp>
              <p:nvSpPr>
                <p:cNvPr id="14" name="자유형 12"/>
                <p:cNvSpPr>
                  <a:spLocks/>
                </p:cNvSpPr>
                <p:nvPr/>
              </p:nvSpPr>
              <p:spPr bwMode="auto">
                <a:xfrm>
                  <a:off x="2104008" y="2867681"/>
                  <a:ext cx="834501" cy="224943"/>
                </a:xfrm>
                <a:custGeom>
                  <a:avLst/>
                  <a:gdLst>
                    <a:gd name="T0" fmla="*/ 0 w 834501"/>
                    <a:gd name="T1" fmla="*/ 224943 h 224943"/>
                    <a:gd name="T2" fmla="*/ 159798 w 834501"/>
                    <a:gd name="T3" fmla="*/ 3002 h 224943"/>
                    <a:gd name="T4" fmla="*/ 435006 w 834501"/>
                    <a:gd name="T5" fmla="*/ 91778 h 224943"/>
                    <a:gd name="T6" fmla="*/ 568171 w 834501"/>
                    <a:gd name="T7" fmla="*/ 20757 h 224943"/>
                    <a:gd name="T8" fmla="*/ 834501 w 834501"/>
                    <a:gd name="T9" fmla="*/ 216066 h 22494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834501" h="224943">
                      <a:moveTo>
                        <a:pt x="0" y="224943"/>
                      </a:moveTo>
                      <a:cubicBezTo>
                        <a:pt x="43648" y="125069"/>
                        <a:pt x="87297" y="25196"/>
                        <a:pt x="159798" y="3002"/>
                      </a:cubicBezTo>
                      <a:cubicBezTo>
                        <a:pt x="232299" y="-19192"/>
                        <a:pt x="366944" y="88819"/>
                        <a:pt x="435006" y="91778"/>
                      </a:cubicBezTo>
                      <a:cubicBezTo>
                        <a:pt x="503068" y="94737"/>
                        <a:pt x="501589" y="42"/>
                        <a:pt x="568171" y="20757"/>
                      </a:cubicBezTo>
                      <a:cubicBezTo>
                        <a:pt x="634754" y="41472"/>
                        <a:pt x="788633" y="180555"/>
                        <a:pt x="834501" y="216066"/>
                      </a:cubicBezTo>
                    </a:path>
                  </a:pathLst>
                </a:cu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cxnSp>
              <p:nvCxnSpPr>
                <p:cNvPr id="15" name="직선 연결선 15"/>
                <p:cNvCxnSpPr>
                  <a:cxnSpLocks noChangeShapeType="1"/>
                </p:cNvCxnSpPr>
                <p:nvPr/>
              </p:nvCxnSpPr>
              <p:spPr bwMode="auto">
                <a:xfrm>
                  <a:off x="2938509" y="3486941"/>
                  <a:ext cx="811166" cy="0"/>
                </a:xfrm>
                <a:prstGeom prst="line">
                  <a:avLst/>
                </a:prstGeom>
                <a:noFill/>
                <a:ln w="25400" algn="ctr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</p:cxnSp>
            <p:cxnSp>
              <p:nvCxnSpPr>
                <p:cNvPr id="16" name="직선 연결선 18"/>
                <p:cNvCxnSpPr>
                  <a:cxnSpLocks noChangeShapeType="1"/>
                  <a:stCxn id="14" idx="4"/>
                </p:cNvCxnSpPr>
                <p:nvPr/>
              </p:nvCxnSpPr>
              <p:spPr bwMode="auto">
                <a:xfrm>
                  <a:off x="2938509" y="3083747"/>
                  <a:ext cx="0" cy="398755"/>
                </a:xfrm>
                <a:prstGeom prst="line">
                  <a:avLst/>
                </a:prstGeom>
                <a:noFill/>
                <a:ln w="25400" algn="ctr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</p:cxnSp>
            <p:sp>
              <p:nvSpPr>
                <p:cNvPr id="17" name="TextBox 33"/>
                <p:cNvSpPr txBox="1">
                  <a:spLocks noChangeArrowheads="1"/>
                </p:cNvSpPr>
                <p:nvPr/>
              </p:nvSpPr>
              <p:spPr bwMode="auto">
                <a:xfrm>
                  <a:off x="1663131" y="3104244"/>
                  <a:ext cx="546518" cy="24618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4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ko-KR" sz="1000" b="0" dirty="0" smtClean="0"/>
                    <a:t>Blank</a:t>
                  </a:r>
                  <a:endParaRPr lang="ko-KR" altLang="en-US" sz="1000" b="0" dirty="0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8" name="TextBox 34"/>
                <p:cNvSpPr txBox="1">
                  <a:spLocks noChangeArrowheads="1"/>
                </p:cNvSpPr>
                <p:nvPr/>
              </p:nvSpPr>
              <p:spPr bwMode="auto">
                <a:xfrm>
                  <a:off x="2169062" y="3680460"/>
                  <a:ext cx="1371600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4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ko-KR" sz="1400" b="0" dirty="0">
                      <a:cs typeface="Arial" panose="020B0604020202020204" pitchFamily="34" charset="0"/>
                    </a:rPr>
                    <a:t>Information </a:t>
                  </a:r>
                  <a:r>
                    <a:rPr lang="en-US" altLang="ko-KR" sz="1400" b="0" dirty="0" smtClean="0">
                      <a:cs typeface="Arial" panose="020B0604020202020204" pitchFamily="34" charset="0"/>
                    </a:rPr>
                    <a:t>“1”</a:t>
                  </a:r>
                  <a:endParaRPr lang="ko-KR" altLang="en-US" sz="1400" b="0" dirty="0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9" name="TextBox 94"/>
                <p:cNvSpPr txBox="1">
                  <a:spLocks noChangeArrowheads="1"/>
                </p:cNvSpPr>
                <p:nvPr/>
              </p:nvSpPr>
              <p:spPr bwMode="auto">
                <a:xfrm>
                  <a:off x="1524000" y="3442105"/>
                  <a:ext cx="2702512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4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ko-KR" sz="1200" b="0" dirty="0">
                      <a:cs typeface="Arial" panose="020B0604020202020204" pitchFamily="34" charset="0"/>
                    </a:rPr>
                    <a:t>0us    0.8us             2.4us              4us</a:t>
                  </a:r>
                  <a:endParaRPr lang="ko-KR" altLang="en-US" sz="1200" b="0" dirty="0"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9" name="직사각형 23"/>
              <p:cNvSpPr>
                <a:spLocks noChangeArrowheads="1"/>
              </p:cNvSpPr>
              <p:nvPr/>
            </p:nvSpPr>
            <p:spPr bwMode="auto">
              <a:xfrm>
                <a:off x="2077711" y="4870852"/>
                <a:ext cx="414940" cy="601581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latinLnBrk="0">
                  <a:spcBef>
                    <a:spcPct val="0"/>
                  </a:spcBef>
                  <a:buFontTx/>
                  <a:buNone/>
                </a:pPr>
                <a:endParaRPr kumimoji="0" lang="ko-KR" altLang="en-US" sz="1200" b="0" dirty="0">
                  <a:cs typeface="Arial" panose="020B0604020202020204" pitchFamily="34" charset="0"/>
                </a:endParaRPr>
              </a:p>
            </p:txBody>
          </p:sp>
          <p:cxnSp>
            <p:nvCxnSpPr>
              <p:cNvPr id="10" name="직선 연결선 64"/>
              <p:cNvCxnSpPr>
                <a:cxnSpLocks noChangeShapeType="1"/>
              </p:cNvCxnSpPr>
              <p:nvPr/>
            </p:nvCxnSpPr>
            <p:spPr bwMode="auto">
              <a:xfrm flipV="1">
                <a:off x="4128766" y="4710184"/>
                <a:ext cx="0" cy="761648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grpSp>
          <p:nvGrpSpPr>
            <p:cNvPr id="20" name="组合 14"/>
            <p:cNvGrpSpPr/>
            <p:nvPr/>
          </p:nvGrpSpPr>
          <p:grpSpPr>
            <a:xfrm>
              <a:off x="4918075" y="2153065"/>
              <a:ext cx="2701925" cy="1271587"/>
              <a:chOff x="5334000" y="4703529"/>
              <a:chExt cx="2701925" cy="1271587"/>
            </a:xfrm>
          </p:grpSpPr>
          <p:grpSp>
            <p:nvGrpSpPr>
              <p:cNvPr id="21" name="组合 13"/>
              <p:cNvGrpSpPr/>
              <p:nvPr/>
            </p:nvGrpSpPr>
            <p:grpSpPr>
              <a:xfrm>
                <a:off x="5334000" y="4703529"/>
                <a:ext cx="2701925" cy="1271587"/>
                <a:chOff x="5334000" y="4703529"/>
                <a:chExt cx="2701925" cy="1271587"/>
              </a:xfrm>
            </p:grpSpPr>
            <p:grpSp>
              <p:nvGrpSpPr>
                <p:cNvPr id="23" name="组合 37"/>
                <p:cNvGrpSpPr/>
                <p:nvPr/>
              </p:nvGrpSpPr>
              <p:grpSpPr>
                <a:xfrm>
                  <a:off x="5334000" y="4703529"/>
                  <a:ext cx="2701925" cy="1271587"/>
                  <a:chOff x="5334000" y="4703529"/>
                  <a:chExt cx="2701925" cy="1271587"/>
                </a:xfrm>
              </p:grpSpPr>
              <p:grpSp>
                <p:nvGrpSpPr>
                  <p:cNvPr id="25" name="组合 19"/>
                  <p:cNvGrpSpPr/>
                  <p:nvPr/>
                </p:nvGrpSpPr>
                <p:grpSpPr>
                  <a:xfrm>
                    <a:off x="5334000" y="4703529"/>
                    <a:ext cx="2701925" cy="1271587"/>
                    <a:chOff x="4725826" y="2846388"/>
                    <a:chExt cx="2701925" cy="1271587"/>
                  </a:xfrm>
                </p:grpSpPr>
                <p:grpSp>
                  <p:nvGrpSpPr>
                    <p:cNvPr id="27" name="그룹 13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725826" y="2846388"/>
                      <a:ext cx="2701925" cy="1271587"/>
                      <a:chOff x="4749800" y="2716063"/>
                      <a:chExt cx="2702512" cy="1272174"/>
                    </a:xfrm>
                  </p:grpSpPr>
                  <p:cxnSp>
                    <p:nvCxnSpPr>
                      <p:cNvPr id="29" name="직선 연결선 63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4876800" y="3486941"/>
                        <a:ext cx="2093115" cy="0"/>
                      </a:xfrm>
                      <a:prstGeom prst="line">
                        <a:avLst/>
                      </a:prstGeom>
                      <a:noFill/>
                      <a:ln w="12700" algn="ctr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30" name="직선 연결선 64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flipV="1">
                        <a:off x="5298488" y="2716063"/>
                        <a:ext cx="0" cy="762000"/>
                      </a:xfrm>
                      <a:prstGeom prst="line">
                        <a:avLst/>
                      </a:prstGeom>
                      <a:noFill/>
                      <a:ln w="12700" algn="ctr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31" name="직선 연결선 65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flipV="1">
                        <a:off x="6136688" y="2716063"/>
                        <a:ext cx="0" cy="762000"/>
                      </a:xfrm>
                      <a:prstGeom prst="line">
                        <a:avLst/>
                      </a:prstGeom>
                      <a:noFill/>
                      <a:ln w="12700" algn="ctr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</a:extLst>
                    </p:spPr>
                  </p:cxnSp>
                  <p:sp>
                    <p:nvSpPr>
                      <p:cNvPr id="32" name="자유형 6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6135414" y="2867681"/>
                        <a:ext cx="834501" cy="224943"/>
                      </a:xfrm>
                      <a:custGeom>
                        <a:avLst/>
                        <a:gdLst>
                          <a:gd name="T0" fmla="*/ 0 w 834501"/>
                          <a:gd name="T1" fmla="*/ 224943 h 224943"/>
                          <a:gd name="T2" fmla="*/ 159798 w 834501"/>
                          <a:gd name="T3" fmla="*/ 3002 h 224943"/>
                          <a:gd name="T4" fmla="*/ 435006 w 834501"/>
                          <a:gd name="T5" fmla="*/ 91778 h 224943"/>
                          <a:gd name="T6" fmla="*/ 568171 w 834501"/>
                          <a:gd name="T7" fmla="*/ 20757 h 224943"/>
                          <a:gd name="T8" fmla="*/ 834501 w 834501"/>
                          <a:gd name="T9" fmla="*/ 216066 h 224943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0" t="0" r="r" b="b"/>
                        <a:pathLst>
                          <a:path w="834501" h="224943">
                            <a:moveTo>
                              <a:pt x="0" y="224943"/>
                            </a:moveTo>
                            <a:cubicBezTo>
                              <a:pt x="43648" y="125069"/>
                              <a:pt x="87297" y="25196"/>
                              <a:pt x="159798" y="3002"/>
                            </a:cubicBezTo>
                            <a:cubicBezTo>
                              <a:pt x="232299" y="-19192"/>
                              <a:pt x="366944" y="88819"/>
                              <a:pt x="435006" y="91778"/>
                            </a:cubicBezTo>
                            <a:cubicBezTo>
                              <a:pt x="503068" y="94737"/>
                              <a:pt x="501589" y="42"/>
                              <a:pt x="568171" y="20757"/>
                            </a:cubicBezTo>
                            <a:cubicBezTo>
                              <a:pt x="634754" y="41472"/>
                              <a:pt x="788633" y="180555"/>
                              <a:pt x="834501" y="216066"/>
                            </a:cubicBezTo>
                          </a:path>
                        </a:pathLst>
                      </a:custGeom>
                      <a:noFill/>
                      <a:ln w="25400" cap="flat" cmpd="sng" algn="ctr">
                        <a:solidFill>
                          <a:srgbClr val="FF0000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cxnSp>
                    <p:nvCxnSpPr>
                      <p:cNvPr id="33" name="직선 연결선 68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flipV="1">
                        <a:off x="4876799" y="3478064"/>
                        <a:ext cx="1268767" cy="6657"/>
                      </a:xfrm>
                      <a:prstGeom prst="line">
                        <a:avLst/>
                      </a:prstGeom>
                      <a:noFill/>
                      <a:ln w="25400" algn="ctr">
                        <a:solidFill>
                          <a:srgbClr val="FF0000"/>
                        </a:solidFill>
                        <a:round/>
                        <a:headEnd type="none" w="sm" len="sm"/>
                        <a:tailEnd type="none" w="sm" len="sm"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</a:extLst>
                    </p:spPr>
                  </p:cxnSp>
                  <p:sp>
                    <p:nvSpPr>
                      <p:cNvPr id="34" name="TextBox 74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264958" y="3680460"/>
                        <a:ext cx="1371600" cy="3077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2400" b="1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16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•"/>
                          <a:defRPr sz="16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•"/>
                          <a:defRPr sz="16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•"/>
                          <a:defRPr sz="16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•"/>
                          <a:defRPr sz="16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•"/>
                          <a:defRPr sz="16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</a:defRPr>
                        </a:lvl9pPr>
                      </a:lstStyle>
                      <a:p>
                        <a:pPr eaLnBrk="1" hangingPunct="1"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ko-KR" sz="1400" b="0" dirty="0">
                            <a:cs typeface="Arial" panose="020B0604020202020204" pitchFamily="34" charset="0"/>
                          </a:rPr>
                          <a:t>Information </a:t>
                        </a:r>
                        <a:r>
                          <a:rPr lang="en-US" altLang="ko-KR" sz="1400" b="0" dirty="0" smtClean="0">
                            <a:cs typeface="Arial" panose="020B0604020202020204" pitchFamily="34" charset="0"/>
                          </a:rPr>
                          <a:t>“0”</a:t>
                        </a:r>
                        <a:endParaRPr lang="ko-KR" altLang="en-US" sz="1400" b="0" dirty="0">
                          <a:cs typeface="Arial" panose="020B0604020202020204" pitchFamily="34" charset="0"/>
                        </a:endParaRPr>
                      </a:p>
                    </p:txBody>
                  </p:sp>
                  <p:sp>
                    <p:nvSpPr>
                      <p:cNvPr id="35" name="TextBox 89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749800" y="3451002"/>
                        <a:ext cx="2702512" cy="2769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2400" b="1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16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•"/>
                          <a:defRPr sz="16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•"/>
                          <a:defRPr sz="16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•"/>
                          <a:defRPr sz="16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•"/>
                          <a:defRPr sz="16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•"/>
                          <a:defRPr sz="16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</a:defRPr>
                        </a:lvl9pPr>
                      </a:lstStyle>
                      <a:p>
                        <a:pPr eaLnBrk="1" hangingPunct="1"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ko-KR" sz="1200" b="0" dirty="0">
                            <a:cs typeface="Arial" panose="020B0604020202020204" pitchFamily="34" charset="0"/>
                          </a:rPr>
                          <a:t>0us    0.8us             2.4us              4us</a:t>
                        </a:r>
                        <a:endParaRPr lang="ko-KR" altLang="en-US" sz="1200" b="0" dirty="0">
                          <a:cs typeface="Arial" panose="020B0604020202020204" pitchFamily="34" charset="0"/>
                        </a:endParaRPr>
                      </a:p>
                    </p:txBody>
                  </p:sp>
                </p:grpSp>
                <p:sp>
                  <p:nvSpPr>
                    <p:cNvPr id="28" name="직사각형 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48750" y="2987877"/>
                      <a:ext cx="414940" cy="619693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sm" len="sm"/>
                    </a:ln>
                  </p:spPr>
                  <p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•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latinLnBrk="0">
                        <a:spcBef>
                          <a:spcPct val="0"/>
                        </a:spcBef>
                        <a:buFontTx/>
                        <a:buNone/>
                      </a:pPr>
                      <a:endParaRPr kumimoji="0" lang="ko-KR" altLang="en-US" sz="1200" b="0">
                        <a:cs typeface="Arial" panose="020B0604020202020204" pitchFamily="34" charset="0"/>
                      </a:endParaRPr>
                    </a:p>
                  </p:txBody>
                </p:sp>
              </p:grpSp>
              <p:cxnSp>
                <p:nvCxnSpPr>
                  <p:cNvPr id="26" name="직선 연결선 64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7553632" y="4710184"/>
                    <a:ext cx="0" cy="761648"/>
                  </a:xfrm>
                  <a:prstGeom prst="line">
                    <a:avLst/>
                  </a:prstGeom>
                  <a:noFill/>
                  <a:ln w="12700" algn="ctr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</p:cxnSp>
            </p:grpSp>
            <p:sp>
              <p:nvSpPr>
                <p:cNvPr id="24" name="TextBox 33"/>
                <p:cNvSpPr txBox="1">
                  <a:spLocks noChangeArrowheads="1"/>
                </p:cNvSpPr>
                <p:nvPr/>
              </p:nvSpPr>
              <p:spPr bwMode="auto">
                <a:xfrm>
                  <a:off x="5432593" y="5085012"/>
                  <a:ext cx="546399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4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ko-KR" sz="1000" b="0" dirty="0" smtClean="0"/>
                    <a:t>Blank</a:t>
                  </a:r>
                  <a:endParaRPr lang="ko-KR" altLang="en-US" sz="1000" b="0" dirty="0">
                    <a:cs typeface="Arial" panose="020B0604020202020204" pitchFamily="34" charset="0"/>
                  </a:endParaRPr>
                </a:p>
              </p:txBody>
            </p:sp>
          </p:grpSp>
          <p:cxnSp>
            <p:nvCxnSpPr>
              <p:cNvPr id="22" name="직선 연결선 18"/>
              <p:cNvCxnSpPr>
                <a:cxnSpLocks noChangeShapeType="1"/>
              </p:cNvCxnSpPr>
              <p:nvPr/>
            </p:nvCxnSpPr>
            <p:spPr bwMode="auto">
              <a:xfrm>
                <a:off x="6729462" y="5065904"/>
                <a:ext cx="0" cy="398807"/>
              </a:xfrm>
              <a:prstGeom prst="line">
                <a:avLst/>
              </a:prstGeom>
              <a:noFill/>
              <a:ln w="25400" algn="ctr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cxnSp>
          <p:nvCxnSpPr>
            <p:cNvPr id="36" name="직선 연결선 18"/>
            <p:cNvCxnSpPr>
              <a:cxnSpLocks noChangeShapeType="1"/>
            </p:cNvCxnSpPr>
            <p:nvPr/>
          </p:nvCxnSpPr>
          <p:spPr bwMode="auto">
            <a:xfrm>
              <a:off x="2008559" y="2503848"/>
              <a:ext cx="0" cy="398807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7" name="직선 연결선 18"/>
            <p:cNvCxnSpPr>
              <a:cxnSpLocks noChangeShapeType="1"/>
            </p:cNvCxnSpPr>
            <p:nvPr/>
          </p:nvCxnSpPr>
          <p:spPr bwMode="auto">
            <a:xfrm>
              <a:off x="7137707" y="2522561"/>
              <a:ext cx="0" cy="398807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8" name="直接连接符 30"/>
            <p:cNvCxnSpPr/>
            <p:nvPr/>
          </p:nvCxnSpPr>
          <p:spPr bwMode="auto">
            <a:xfrm>
              <a:off x="1602697" y="2902655"/>
              <a:ext cx="414940" cy="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78" name="Group 77"/>
          <p:cNvGrpSpPr/>
          <p:nvPr/>
        </p:nvGrpSpPr>
        <p:grpSpPr>
          <a:xfrm>
            <a:off x="1636138" y="4800600"/>
            <a:ext cx="6044665" cy="1374617"/>
            <a:chOff x="1636138" y="4800600"/>
            <a:chExt cx="6044665" cy="1374617"/>
          </a:xfrm>
        </p:grpSpPr>
        <p:sp>
          <p:nvSpPr>
            <p:cNvPr id="50" name="TextBox 34"/>
            <p:cNvSpPr txBox="1">
              <a:spLocks noChangeArrowheads="1"/>
            </p:cNvSpPr>
            <p:nvPr/>
          </p:nvSpPr>
          <p:spPr bwMode="auto">
            <a:xfrm>
              <a:off x="2133600" y="5867400"/>
              <a:ext cx="1371302" cy="3078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400" b="0" dirty="0">
                  <a:cs typeface="Arial" panose="020B0604020202020204" pitchFamily="34" charset="0"/>
                </a:rPr>
                <a:t>Information </a:t>
              </a:r>
              <a:r>
                <a:rPr lang="en-US" altLang="ko-KR" sz="1400" b="0" dirty="0" smtClean="0">
                  <a:cs typeface="Arial" panose="020B0604020202020204" pitchFamily="34" charset="0"/>
                </a:rPr>
                <a:t>“1”</a:t>
              </a:r>
              <a:endParaRPr lang="ko-KR" altLang="en-US" sz="1400" b="0" dirty="0">
                <a:cs typeface="Arial" panose="020B0604020202020204" pitchFamily="34" charset="0"/>
              </a:endParaRPr>
            </a:p>
          </p:txBody>
        </p:sp>
        <p:sp>
          <p:nvSpPr>
            <p:cNvPr id="51" name="TextBox 94"/>
            <p:cNvSpPr txBox="1">
              <a:spLocks noChangeArrowheads="1"/>
            </p:cNvSpPr>
            <p:nvPr/>
          </p:nvSpPr>
          <p:spPr bwMode="auto">
            <a:xfrm>
              <a:off x="1636138" y="5562600"/>
              <a:ext cx="2701925" cy="2770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200" b="0" dirty="0">
                  <a:cs typeface="Arial" panose="020B0604020202020204" pitchFamily="34" charset="0"/>
                </a:rPr>
                <a:t>0us   </a:t>
              </a:r>
              <a:r>
                <a:rPr lang="en-US" altLang="ko-KR" sz="1200" b="0" dirty="0" smtClean="0">
                  <a:cs typeface="Arial" panose="020B0604020202020204" pitchFamily="34" charset="0"/>
                </a:rPr>
                <a:t>0.8us       2.0us   2.8us       4us</a:t>
              </a:r>
              <a:endParaRPr lang="ko-KR" altLang="en-US" sz="1200" b="0" dirty="0">
                <a:cs typeface="Arial" panose="020B0604020202020204" pitchFamily="34" charset="0"/>
              </a:endParaRPr>
            </a:p>
          </p:txBody>
        </p:sp>
        <p:sp>
          <p:nvSpPr>
            <p:cNvPr id="64" name="자유형 66"/>
            <p:cNvSpPr>
              <a:spLocks/>
            </p:cNvSpPr>
            <p:nvPr/>
          </p:nvSpPr>
          <p:spPr bwMode="auto">
            <a:xfrm>
              <a:off x="6561826" y="4978878"/>
              <a:ext cx="609600" cy="224839"/>
            </a:xfrm>
            <a:custGeom>
              <a:avLst/>
              <a:gdLst>
                <a:gd name="T0" fmla="*/ 0 w 834501"/>
                <a:gd name="T1" fmla="*/ 224943 h 224943"/>
                <a:gd name="T2" fmla="*/ 159798 w 834501"/>
                <a:gd name="T3" fmla="*/ 3002 h 224943"/>
                <a:gd name="T4" fmla="*/ 435006 w 834501"/>
                <a:gd name="T5" fmla="*/ 91778 h 224943"/>
                <a:gd name="T6" fmla="*/ 568171 w 834501"/>
                <a:gd name="T7" fmla="*/ 20757 h 224943"/>
                <a:gd name="T8" fmla="*/ 834501 w 834501"/>
                <a:gd name="T9" fmla="*/ 216066 h 2249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34501" h="224943">
                  <a:moveTo>
                    <a:pt x="0" y="224943"/>
                  </a:moveTo>
                  <a:cubicBezTo>
                    <a:pt x="43648" y="125069"/>
                    <a:pt x="87297" y="25196"/>
                    <a:pt x="159798" y="3002"/>
                  </a:cubicBezTo>
                  <a:cubicBezTo>
                    <a:pt x="232299" y="-19192"/>
                    <a:pt x="366944" y="88819"/>
                    <a:pt x="435006" y="91778"/>
                  </a:cubicBezTo>
                  <a:cubicBezTo>
                    <a:pt x="503068" y="94737"/>
                    <a:pt x="501589" y="42"/>
                    <a:pt x="568171" y="20757"/>
                  </a:cubicBezTo>
                  <a:cubicBezTo>
                    <a:pt x="634754" y="41472"/>
                    <a:pt x="788633" y="180555"/>
                    <a:pt x="834501" y="216066"/>
                  </a:cubicBezTo>
                </a:path>
              </a:pathLst>
            </a:cu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6" name="TextBox 74"/>
            <p:cNvSpPr txBox="1">
              <a:spLocks noChangeArrowheads="1"/>
            </p:cNvSpPr>
            <p:nvPr/>
          </p:nvSpPr>
          <p:spPr bwMode="auto">
            <a:xfrm>
              <a:off x="5562600" y="5834448"/>
              <a:ext cx="1371302" cy="3076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400" b="0" dirty="0">
                  <a:cs typeface="Arial" panose="020B0604020202020204" pitchFamily="34" charset="0"/>
                </a:rPr>
                <a:t>Information </a:t>
              </a:r>
              <a:r>
                <a:rPr lang="en-US" altLang="ko-KR" sz="1400" b="0" dirty="0" smtClean="0">
                  <a:cs typeface="Arial" panose="020B0604020202020204" pitchFamily="34" charset="0"/>
                </a:rPr>
                <a:t>“0”</a:t>
              </a:r>
              <a:endParaRPr lang="ko-KR" altLang="en-US" sz="1400" b="0" dirty="0">
                <a:cs typeface="Arial" panose="020B0604020202020204" pitchFamily="34" charset="0"/>
              </a:endParaRPr>
            </a:p>
          </p:txBody>
        </p:sp>
        <p:cxnSp>
          <p:nvCxnSpPr>
            <p:cNvPr id="43" name="직선 연결선 7"/>
            <p:cNvCxnSpPr>
              <a:cxnSpLocks noChangeShapeType="1"/>
            </p:cNvCxnSpPr>
            <p:nvPr/>
          </p:nvCxnSpPr>
          <p:spPr bwMode="auto">
            <a:xfrm>
              <a:off x="5185448" y="5573607"/>
              <a:ext cx="1961480" cy="13326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4" name="직선 연결선 9"/>
            <p:cNvCxnSpPr>
              <a:cxnSpLocks noChangeShapeType="1"/>
            </p:cNvCxnSpPr>
            <p:nvPr/>
          </p:nvCxnSpPr>
          <p:spPr bwMode="auto">
            <a:xfrm flipV="1">
              <a:off x="5511571" y="4815955"/>
              <a:ext cx="0" cy="762099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5" name="직선 연결선 10"/>
            <p:cNvCxnSpPr>
              <a:cxnSpLocks noChangeShapeType="1"/>
            </p:cNvCxnSpPr>
            <p:nvPr/>
          </p:nvCxnSpPr>
          <p:spPr bwMode="auto">
            <a:xfrm flipV="1">
              <a:off x="6176048" y="4815955"/>
              <a:ext cx="0" cy="762099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49" name="TextBox 33"/>
            <p:cNvSpPr txBox="1">
              <a:spLocks noChangeArrowheads="1"/>
            </p:cNvSpPr>
            <p:nvPr/>
          </p:nvSpPr>
          <p:spPr bwMode="auto">
            <a:xfrm>
              <a:off x="5093961" y="5204186"/>
              <a:ext cx="54639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000" b="0" dirty="0" smtClean="0"/>
                <a:t>Blank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000" b="0" dirty="0" smtClean="0">
                  <a:cs typeface="Arial" panose="020B0604020202020204" pitchFamily="34" charset="0"/>
                </a:rPr>
                <a:t>GI</a:t>
              </a:r>
              <a:endParaRPr lang="ko-KR" altLang="en-US" sz="1000" b="0" dirty="0">
                <a:cs typeface="Arial" panose="020B0604020202020204" pitchFamily="34" charset="0"/>
              </a:endParaRPr>
            </a:p>
          </p:txBody>
        </p:sp>
        <p:sp>
          <p:nvSpPr>
            <p:cNvPr id="41" name="직사각형 23"/>
            <p:cNvSpPr>
              <a:spLocks noChangeArrowheads="1"/>
            </p:cNvSpPr>
            <p:nvPr/>
          </p:nvSpPr>
          <p:spPr bwMode="auto">
            <a:xfrm>
              <a:off x="5176821" y="4984030"/>
              <a:ext cx="341237" cy="601581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endParaRPr kumimoji="0" lang="ko-KR" altLang="en-US" sz="1200" b="0" dirty="0">
                <a:cs typeface="Arial" panose="020B0604020202020204" pitchFamily="34" charset="0"/>
              </a:endParaRPr>
            </a:p>
          </p:txBody>
        </p:sp>
        <p:cxnSp>
          <p:nvCxnSpPr>
            <p:cNvPr id="42" name="직선 연결선 64"/>
            <p:cNvCxnSpPr>
              <a:cxnSpLocks noChangeShapeType="1"/>
            </p:cNvCxnSpPr>
            <p:nvPr/>
          </p:nvCxnSpPr>
          <p:spPr bwMode="auto">
            <a:xfrm flipV="1">
              <a:off x="7162800" y="4823362"/>
              <a:ext cx="0" cy="76164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70" name="直接连接符 30"/>
            <p:cNvCxnSpPr/>
            <p:nvPr/>
          </p:nvCxnSpPr>
          <p:spPr bwMode="auto">
            <a:xfrm>
              <a:off x="5185448" y="5573607"/>
              <a:ext cx="341237" cy="1140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1" name="직선 연결선 10"/>
            <p:cNvCxnSpPr>
              <a:cxnSpLocks noChangeShapeType="1"/>
            </p:cNvCxnSpPr>
            <p:nvPr/>
          </p:nvCxnSpPr>
          <p:spPr bwMode="auto">
            <a:xfrm flipV="1">
              <a:off x="6574300" y="4811607"/>
              <a:ext cx="0" cy="762099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75" name="직사각형 23"/>
            <p:cNvSpPr>
              <a:spLocks noChangeArrowheads="1"/>
            </p:cNvSpPr>
            <p:nvPr/>
          </p:nvSpPr>
          <p:spPr bwMode="auto">
            <a:xfrm>
              <a:off x="6180826" y="4969645"/>
              <a:ext cx="381000" cy="601581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endParaRPr kumimoji="0" lang="ko-KR" altLang="en-US" sz="1200" b="0" dirty="0">
                <a:cs typeface="Arial" panose="020B0604020202020204" pitchFamily="34" charset="0"/>
              </a:endParaRPr>
            </a:p>
          </p:txBody>
        </p:sp>
        <p:sp>
          <p:nvSpPr>
            <p:cNvPr id="76" name="TextBox 33"/>
            <p:cNvSpPr txBox="1">
              <a:spLocks noChangeArrowheads="1"/>
            </p:cNvSpPr>
            <p:nvPr/>
          </p:nvSpPr>
          <p:spPr bwMode="auto">
            <a:xfrm>
              <a:off x="6111293" y="5195560"/>
              <a:ext cx="54639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000" b="0" dirty="0" smtClean="0"/>
                <a:t>Blank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000" b="0" dirty="0" smtClean="0">
                  <a:cs typeface="Arial" panose="020B0604020202020204" pitchFamily="34" charset="0"/>
                </a:rPr>
                <a:t>GI</a:t>
              </a:r>
              <a:endParaRPr lang="ko-KR" altLang="en-US" sz="1000" b="0" dirty="0">
                <a:cs typeface="Arial" panose="020B0604020202020204" pitchFamily="34" charset="0"/>
              </a:endParaRPr>
            </a:p>
          </p:txBody>
        </p:sp>
        <p:cxnSp>
          <p:nvCxnSpPr>
            <p:cNvPr id="79" name="직선 연결선 7"/>
            <p:cNvCxnSpPr>
              <a:cxnSpLocks noChangeShapeType="1"/>
            </p:cNvCxnSpPr>
            <p:nvPr/>
          </p:nvCxnSpPr>
          <p:spPr bwMode="auto">
            <a:xfrm>
              <a:off x="1828800" y="5562600"/>
              <a:ext cx="1961480" cy="13326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80" name="직선 연결선 9"/>
            <p:cNvCxnSpPr>
              <a:cxnSpLocks noChangeShapeType="1"/>
            </p:cNvCxnSpPr>
            <p:nvPr/>
          </p:nvCxnSpPr>
          <p:spPr bwMode="auto">
            <a:xfrm flipV="1">
              <a:off x="2154923" y="4804948"/>
              <a:ext cx="0" cy="762099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81" name="직선 연결선 10"/>
            <p:cNvCxnSpPr>
              <a:cxnSpLocks noChangeShapeType="1"/>
            </p:cNvCxnSpPr>
            <p:nvPr/>
          </p:nvCxnSpPr>
          <p:spPr bwMode="auto">
            <a:xfrm flipV="1">
              <a:off x="2819400" y="4804948"/>
              <a:ext cx="0" cy="762099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82" name="자유형 12"/>
            <p:cNvSpPr>
              <a:spLocks/>
            </p:cNvSpPr>
            <p:nvPr/>
          </p:nvSpPr>
          <p:spPr bwMode="auto">
            <a:xfrm>
              <a:off x="2160842" y="4956586"/>
              <a:ext cx="658558" cy="224972"/>
            </a:xfrm>
            <a:custGeom>
              <a:avLst/>
              <a:gdLst>
                <a:gd name="T0" fmla="*/ 0 w 834501"/>
                <a:gd name="T1" fmla="*/ 224943 h 224943"/>
                <a:gd name="T2" fmla="*/ 159798 w 834501"/>
                <a:gd name="T3" fmla="*/ 3002 h 224943"/>
                <a:gd name="T4" fmla="*/ 435006 w 834501"/>
                <a:gd name="T5" fmla="*/ 91778 h 224943"/>
                <a:gd name="T6" fmla="*/ 568171 w 834501"/>
                <a:gd name="T7" fmla="*/ 20757 h 224943"/>
                <a:gd name="T8" fmla="*/ 834501 w 834501"/>
                <a:gd name="T9" fmla="*/ 216066 h 2249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34501" h="224943">
                  <a:moveTo>
                    <a:pt x="0" y="224943"/>
                  </a:moveTo>
                  <a:cubicBezTo>
                    <a:pt x="43648" y="125069"/>
                    <a:pt x="87297" y="25196"/>
                    <a:pt x="159798" y="3002"/>
                  </a:cubicBezTo>
                  <a:cubicBezTo>
                    <a:pt x="232299" y="-19192"/>
                    <a:pt x="366944" y="88819"/>
                    <a:pt x="435006" y="91778"/>
                  </a:cubicBezTo>
                  <a:cubicBezTo>
                    <a:pt x="503068" y="94737"/>
                    <a:pt x="501589" y="42"/>
                    <a:pt x="568171" y="20757"/>
                  </a:cubicBezTo>
                  <a:cubicBezTo>
                    <a:pt x="634754" y="41472"/>
                    <a:pt x="788633" y="180555"/>
                    <a:pt x="834501" y="216066"/>
                  </a:cubicBezTo>
                </a:path>
              </a:pathLst>
            </a:cu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cxnSp>
          <p:nvCxnSpPr>
            <p:cNvPr id="83" name="직선 연결선 15"/>
            <p:cNvCxnSpPr>
              <a:cxnSpLocks noChangeShapeType="1"/>
            </p:cNvCxnSpPr>
            <p:nvPr/>
          </p:nvCxnSpPr>
          <p:spPr bwMode="auto">
            <a:xfrm>
              <a:off x="2819400" y="5562600"/>
              <a:ext cx="986752" cy="13326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84" name="직선 연결선 18"/>
            <p:cNvCxnSpPr>
              <a:cxnSpLocks noChangeShapeType="1"/>
            </p:cNvCxnSpPr>
            <p:nvPr/>
          </p:nvCxnSpPr>
          <p:spPr bwMode="auto">
            <a:xfrm>
              <a:off x="2819400" y="5172680"/>
              <a:ext cx="0" cy="398807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85" name="TextBox 33"/>
            <p:cNvSpPr txBox="1">
              <a:spLocks noChangeArrowheads="1"/>
            </p:cNvSpPr>
            <p:nvPr/>
          </p:nvSpPr>
          <p:spPr bwMode="auto">
            <a:xfrm>
              <a:off x="1737313" y="5193179"/>
              <a:ext cx="54639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000" b="0" dirty="0" smtClean="0"/>
                <a:t>Blank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000" b="0" dirty="0" smtClean="0">
                  <a:cs typeface="Arial" panose="020B0604020202020204" pitchFamily="34" charset="0"/>
                </a:rPr>
                <a:t>GI</a:t>
              </a:r>
              <a:endParaRPr lang="ko-KR" altLang="en-US" sz="1000" b="0" dirty="0">
                <a:cs typeface="Arial" panose="020B0604020202020204" pitchFamily="34" charset="0"/>
              </a:endParaRPr>
            </a:p>
          </p:txBody>
        </p:sp>
        <p:sp>
          <p:nvSpPr>
            <p:cNvPr id="86" name="직사각형 23"/>
            <p:cNvSpPr>
              <a:spLocks noChangeArrowheads="1"/>
            </p:cNvSpPr>
            <p:nvPr/>
          </p:nvSpPr>
          <p:spPr bwMode="auto">
            <a:xfrm>
              <a:off x="1828799" y="4973023"/>
              <a:ext cx="341237" cy="601581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endParaRPr kumimoji="0" lang="ko-KR" altLang="en-US" sz="1200" b="0" dirty="0">
                <a:cs typeface="Arial" panose="020B0604020202020204" pitchFamily="34" charset="0"/>
              </a:endParaRPr>
            </a:p>
          </p:txBody>
        </p:sp>
        <p:cxnSp>
          <p:nvCxnSpPr>
            <p:cNvPr id="87" name="직선 연결선 64"/>
            <p:cNvCxnSpPr>
              <a:cxnSpLocks noChangeShapeType="1"/>
            </p:cNvCxnSpPr>
            <p:nvPr/>
          </p:nvCxnSpPr>
          <p:spPr bwMode="auto">
            <a:xfrm flipV="1">
              <a:off x="3806152" y="4812355"/>
              <a:ext cx="0" cy="76164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88" name="직선 연결선 18"/>
            <p:cNvCxnSpPr>
              <a:cxnSpLocks noChangeShapeType="1"/>
            </p:cNvCxnSpPr>
            <p:nvPr/>
          </p:nvCxnSpPr>
          <p:spPr bwMode="auto">
            <a:xfrm>
              <a:off x="2160959" y="5175196"/>
              <a:ext cx="0" cy="398807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89" name="直接连接符 30"/>
            <p:cNvCxnSpPr/>
            <p:nvPr/>
          </p:nvCxnSpPr>
          <p:spPr bwMode="auto">
            <a:xfrm>
              <a:off x="1828800" y="5562600"/>
              <a:ext cx="341237" cy="1140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0" name="직선 연결선 10"/>
            <p:cNvCxnSpPr>
              <a:cxnSpLocks noChangeShapeType="1"/>
            </p:cNvCxnSpPr>
            <p:nvPr/>
          </p:nvCxnSpPr>
          <p:spPr bwMode="auto">
            <a:xfrm flipV="1">
              <a:off x="3217652" y="4800600"/>
              <a:ext cx="0" cy="762099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91" name="직사각형 23"/>
            <p:cNvSpPr>
              <a:spLocks noChangeArrowheads="1"/>
            </p:cNvSpPr>
            <p:nvPr/>
          </p:nvSpPr>
          <p:spPr bwMode="auto">
            <a:xfrm>
              <a:off x="2828027" y="4961626"/>
              <a:ext cx="381000" cy="601581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endParaRPr kumimoji="0" lang="ko-KR" altLang="en-US" sz="1200" b="0" dirty="0">
                <a:cs typeface="Arial" panose="020B0604020202020204" pitchFamily="34" charset="0"/>
              </a:endParaRPr>
            </a:p>
          </p:txBody>
        </p:sp>
        <p:sp>
          <p:nvSpPr>
            <p:cNvPr id="92" name="TextBox 33"/>
            <p:cNvSpPr txBox="1">
              <a:spLocks noChangeArrowheads="1"/>
            </p:cNvSpPr>
            <p:nvPr/>
          </p:nvSpPr>
          <p:spPr bwMode="auto">
            <a:xfrm>
              <a:off x="2754645" y="5181600"/>
              <a:ext cx="54639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000" b="0" dirty="0" smtClean="0"/>
                <a:t>Blank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000" b="0" dirty="0" smtClean="0">
                  <a:cs typeface="Arial" panose="020B0604020202020204" pitchFamily="34" charset="0"/>
                </a:rPr>
                <a:t>GI</a:t>
              </a:r>
              <a:endParaRPr lang="ko-KR" altLang="en-US" sz="1000" b="0" dirty="0">
                <a:cs typeface="Arial" panose="020B0604020202020204" pitchFamily="34" charset="0"/>
              </a:endParaRPr>
            </a:p>
          </p:txBody>
        </p:sp>
        <p:cxnSp>
          <p:nvCxnSpPr>
            <p:cNvPr id="94" name="직선 연결선 18"/>
            <p:cNvCxnSpPr>
              <a:cxnSpLocks noChangeShapeType="1"/>
            </p:cNvCxnSpPr>
            <p:nvPr/>
          </p:nvCxnSpPr>
          <p:spPr bwMode="auto">
            <a:xfrm>
              <a:off x="6569018" y="5198852"/>
              <a:ext cx="0" cy="398807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95" name="直接连接符 30"/>
            <p:cNvCxnSpPr/>
            <p:nvPr/>
          </p:nvCxnSpPr>
          <p:spPr bwMode="auto">
            <a:xfrm>
              <a:off x="6172200" y="5562600"/>
              <a:ext cx="392993" cy="1140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7" name="직선 연결선 18"/>
            <p:cNvCxnSpPr>
              <a:cxnSpLocks noChangeShapeType="1"/>
            </p:cNvCxnSpPr>
            <p:nvPr/>
          </p:nvCxnSpPr>
          <p:spPr bwMode="auto">
            <a:xfrm>
              <a:off x="7162800" y="5198852"/>
              <a:ext cx="0" cy="398807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98" name="직선 연결선 15"/>
            <p:cNvCxnSpPr>
              <a:cxnSpLocks noChangeShapeType="1"/>
            </p:cNvCxnSpPr>
            <p:nvPr/>
          </p:nvCxnSpPr>
          <p:spPr bwMode="auto">
            <a:xfrm>
              <a:off x="5486400" y="5562600"/>
              <a:ext cx="1062952" cy="13326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100" name="TextBox 94"/>
            <p:cNvSpPr txBox="1">
              <a:spLocks noChangeArrowheads="1"/>
            </p:cNvSpPr>
            <p:nvPr/>
          </p:nvSpPr>
          <p:spPr bwMode="auto">
            <a:xfrm>
              <a:off x="4978878" y="5545348"/>
              <a:ext cx="2701925" cy="2770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200" b="0" dirty="0">
                  <a:cs typeface="Arial" panose="020B0604020202020204" pitchFamily="34" charset="0"/>
                </a:rPr>
                <a:t>0us   </a:t>
              </a:r>
              <a:r>
                <a:rPr lang="en-US" altLang="ko-KR" sz="1200" b="0" dirty="0" smtClean="0">
                  <a:cs typeface="Arial" panose="020B0604020202020204" pitchFamily="34" charset="0"/>
                </a:rPr>
                <a:t>0.8us       2.0us   2.8us       4us</a:t>
              </a:r>
              <a:endParaRPr lang="ko-KR" altLang="en-US" sz="1200" b="0" dirty="0">
                <a:cs typeface="Arial" panose="020B0604020202020204" pitchFamily="34" charset="0"/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2277374" y="5138470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ON</a:t>
              </a:r>
              <a:endParaRPr lang="en-US" dirty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3285226" y="5148530"/>
              <a:ext cx="4651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OFF</a:t>
              </a:r>
              <a:endParaRPr lang="en-US" dirty="0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5638800" y="5181600"/>
              <a:ext cx="4651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OFF</a:t>
              </a:r>
              <a:endParaRPr lang="en-US" dirty="0"/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6629400" y="5181600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ON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Analysis on Inter and Intra Symbol Interference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sz="2400" b="1" dirty="0" smtClean="0">
                <a:solidFill>
                  <a:srgbClr val="FF0000"/>
                </a:solidFill>
              </a:rPr>
              <a:t>WFC I</a:t>
            </a:r>
            <a:r>
              <a:rPr lang="en-US" altLang="zh-CN" dirty="0" smtClean="0"/>
              <a:t> : </a:t>
            </a:r>
            <a:r>
              <a:rPr lang="en-US" altLang="zh-CN" b="1" dirty="0" smtClean="0"/>
              <a:t>No CP</a:t>
            </a:r>
          </a:p>
          <a:p>
            <a:pPr lvl="1"/>
            <a:r>
              <a:rPr lang="en-US" dirty="0" smtClean="0"/>
              <a:t>For the simplification of the analysis, it is assumed to have 5 samples per ON portion, and 5 samples per OFF portion.</a:t>
            </a:r>
          </a:p>
          <a:p>
            <a:pPr lvl="1"/>
            <a:r>
              <a:rPr lang="en-US" dirty="0" smtClean="0"/>
              <a:t>Analysis is done over 4 symbols (4 bit WUR data)</a:t>
            </a:r>
          </a:p>
          <a:p>
            <a:pPr lvl="1"/>
            <a:r>
              <a:rPr lang="en-US" dirty="0" smtClean="0"/>
              <a:t>Delay spread is assumed to be across two samples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5 samples are not mixed with another portion or symbol in a different energy </a:t>
            </a:r>
            <a:r>
              <a:rPr lang="en-US" dirty="0" smtClean="0">
                <a:sym typeface="Wingdings" pitchFamily="2" charset="2"/>
              </a:rPr>
              <a:t> weight 1, weight 0 otherwise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  <p:grpSp>
        <p:nvGrpSpPr>
          <p:cNvPr id="91" name="Group 90"/>
          <p:cNvGrpSpPr/>
          <p:nvPr/>
        </p:nvGrpSpPr>
        <p:grpSpPr>
          <a:xfrm>
            <a:off x="1295400" y="3733800"/>
            <a:ext cx="6400800" cy="1143000"/>
            <a:chOff x="1295400" y="3733800"/>
            <a:chExt cx="6400800" cy="1143000"/>
          </a:xfrm>
        </p:grpSpPr>
        <p:sp>
          <p:nvSpPr>
            <p:cNvPr id="109" name="TextBox 108"/>
            <p:cNvSpPr txBox="1"/>
            <p:nvPr/>
          </p:nvSpPr>
          <p:spPr>
            <a:xfrm>
              <a:off x="2031522" y="3733800"/>
              <a:ext cx="39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2us</a:t>
              </a:r>
              <a:endParaRPr lang="en-US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2785282" y="3733800"/>
              <a:ext cx="39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4us</a:t>
              </a:r>
              <a:endParaRPr lang="en-US" dirty="0"/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3564534" y="3751052"/>
              <a:ext cx="39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6us</a:t>
              </a:r>
              <a:endParaRPr lang="en-US" dirty="0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4293078" y="3749618"/>
              <a:ext cx="39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8us</a:t>
              </a:r>
              <a:endParaRPr lang="en-US" dirty="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5029200" y="3768304"/>
              <a:ext cx="4748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10us</a:t>
              </a:r>
              <a:endParaRPr lang="en-US" dirty="0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5850148" y="3768793"/>
              <a:ext cx="4748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12us</a:t>
              </a:r>
              <a:endParaRPr lang="en-US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6603908" y="3770227"/>
              <a:ext cx="4748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14us</a:t>
              </a:r>
              <a:endParaRPr lang="en-US" dirty="0"/>
            </a:p>
          </p:txBody>
        </p:sp>
        <p:grpSp>
          <p:nvGrpSpPr>
            <p:cNvPr id="132" name="Group 131"/>
            <p:cNvGrpSpPr/>
            <p:nvPr/>
          </p:nvGrpSpPr>
          <p:grpSpPr>
            <a:xfrm>
              <a:off x="1295400" y="3962400"/>
              <a:ext cx="6400800" cy="914400"/>
              <a:chOff x="1295400" y="3962400"/>
              <a:chExt cx="6400800" cy="914400"/>
            </a:xfrm>
          </p:grpSpPr>
          <p:sp>
            <p:nvSpPr>
              <p:cNvPr id="49" name="Oval 48"/>
              <p:cNvSpPr/>
              <p:nvPr/>
            </p:nvSpPr>
            <p:spPr bwMode="auto">
              <a:xfrm>
                <a:off x="1482304" y="4097548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0" name="Oval 49"/>
              <p:cNvSpPr/>
              <p:nvPr/>
            </p:nvSpPr>
            <p:spPr bwMode="auto">
              <a:xfrm>
                <a:off x="1626078" y="4097548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1" name="Oval 50"/>
              <p:cNvSpPr/>
              <p:nvPr/>
            </p:nvSpPr>
            <p:spPr bwMode="auto">
              <a:xfrm>
                <a:off x="1778478" y="4097548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2" name="Oval 51"/>
              <p:cNvSpPr/>
              <p:nvPr/>
            </p:nvSpPr>
            <p:spPr bwMode="auto">
              <a:xfrm>
                <a:off x="1930878" y="4097548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3" name="Oval 52"/>
              <p:cNvSpPr/>
              <p:nvPr/>
            </p:nvSpPr>
            <p:spPr bwMode="auto">
              <a:xfrm>
                <a:off x="2083278" y="4097548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5" name="Oval 54"/>
              <p:cNvSpPr/>
              <p:nvPr/>
            </p:nvSpPr>
            <p:spPr bwMode="auto">
              <a:xfrm>
                <a:off x="2252930" y="4097548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6" name="Oval 55"/>
              <p:cNvSpPr/>
              <p:nvPr/>
            </p:nvSpPr>
            <p:spPr bwMode="auto">
              <a:xfrm>
                <a:off x="2396704" y="4097548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7" name="Oval 56"/>
              <p:cNvSpPr/>
              <p:nvPr/>
            </p:nvSpPr>
            <p:spPr bwMode="auto">
              <a:xfrm>
                <a:off x="2549104" y="4097548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8" name="Oval 57"/>
              <p:cNvSpPr/>
              <p:nvPr/>
            </p:nvSpPr>
            <p:spPr bwMode="auto">
              <a:xfrm>
                <a:off x="2701504" y="4097548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9" name="Oval 58"/>
              <p:cNvSpPr/>
              <p:nvPr/>
            </p:nvSpPr>
            <p:spPr bwMode="auto">
              <a:xfrm>
                <a:off x="2853904" y="4097548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0" name="Oval 59"/>
              <p:cNvSpPr/>
              <p:nvPr/>
            </p:nvSpPr>
            <p:spPr bwMode="auto">
              <a:xfrm>
                <a:off x="3014930" y="4097548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1" name="Oval 60"/>
              <p:cNvSpPr/>
              <p:nvPr/>
            </p:nvSpPr>
            <p:spPr bwMode="auto">
              <a:xfrm>
                <a:off x="3158704" y="4097548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2" name="Oval 61"/>
              <p:cNvSpPr/>
              <p:nvPr/>
            </p:nvSpPr>
            <p:spPr bwMode="auto">
              <a:xfrm>
                <a:off x="3311104" y="4097548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3" name="Oval 62"/>
              <p:cNvSpPr/>
              <p:nvPr/>
            </p:nvSpPr>
            <p:spPr bwMode="auto">
              <a:xfrm>
                <a:off x="3463504" y="4097548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4" name="Oval 63"/>
              <p:cNvSpPr/>
              <p:nvPr/>
            </p:nvSpPr>
            <p:spPr bwMode="auto">
              <a:xfrm>
                <a:off x="3615904" y="4097548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5" name="Oval 64"/>
              <p:cNvSpPr/>
              <p:nvPr/>
            </p:nvSpPr>
            <p:spPr bwMode="auto">
              <a:xfrm>
                <a:off x="3776930" y="4097548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6" name="Oval 65"/>
              <p:cNvSpPr/>
              <p:nvPr/>
            </p:nvSpPr>
            <p:spPr bwMode="auto">
              <a:xfrm>
                <a:off x="3920704" y="4097548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7" name="Oval 66"/>
              <p:cNvSpPr/>
              <p:nvPr/>
            </p:nvSpPr>
            <p:spPr bwMode="auto">
              <a:xfrm>
                <a:off x="4073104" y="4097548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8" name="Oval 67"/>
              <p:cNvSpPr/>
              <p:nvPr/>
            </p:nvSpPr>
            <p:spPr bwMode="auto">
              <a:xfrm>
                <a:off x="4225504" y="4097548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9" name="Oval 68"/>
              <p:cNvSpPr/>
              <p:nvPr/>
            </p:nvSpPr>
            <p:spPr bwMode="auto">
              <a:xfrm>
                <a:off x="4377904" y="4097548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0" name="Oval 69"/>
              <p:cNvSpPr/>
              <p:nvPr/>
            </p:nvSpPr>
            <p:spPr bwMode="auto">
              <a:xfrm>
                <a:off x="4538930" y="4097548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1" name="Oval 70"/>
              <p:cNvSpPr/>
              <p:nvPr/>
            </p:nvSpPr>
            <p:spPr bwMode="auto">
              <a:xfrm>
                <a:off x="4682704" y="4097548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2" name="Oval 71"/>
              <p:cNvSpPr/>
              <p:nvPr/>
            </p:nvSpPr>
            <p:spPr bwMode="auto">
              <a:xfrm>
                <a:off x="4835104" y="4097548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3" name="Oval 72"/>
              <p:cNvSpPr/>
              <p:nvPr/>
            </p:nvSpPr>
            <p:spPr bwMode="auto">
              <a:xfrm>
                <a:off x="4987504" y="4097548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4" name="Oval 73"/>
              <p:cNvSpPr/>
              <p:nvPr/>
            </p:nvSpPr>
            <p:spPr bwMode="auto">
              <a:xfrm>
                <a:off x="5139904" y="4097548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5" name="Oval 74"/>
              <p:cNvSpPr/>
              <p:nvPr/>
            </p:nvSpPr>
            <p:spPr bwMode="auto">
              <a:xfrm>
                <a:off x="5300930" y="4097548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6" name="Oval 75"/>
              <p:cNvSpPr/>
              <p:nvPr/>
            </p:nvSpPr>
            <p:spPr bwMode="auto">
              <a:xfrm>
                <a:off x="5444704" y="4097548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7" name="Oval 76"/>
              <p:cNvSpPr/>
              <p:nvPr/>
            </p:nvSpPr>
            <p:spPr bwMode="auto">
              <a:xfrm>
                <a:off x="5597104" y="4097548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8" name="Oval 77"/>
              <p:cNvSpPr/>
              <p:nvPr/>
            </p:nvSpPr>
            <p:spPr bwMode="auto">
              <a:xfrm>
                <a:off x="5749504" y="4097548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9" name="Oval 78"/>
              <p:cNvSpPr/>
              <p:nvPr/>
            </p:nvSpPr>
            <p:spPr bwMode="auto">
              <a:xfrm>
                <a:off x="5901904" y="4097548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0" name="Oval 79"/>
              <p:cNvSpPr/>
              <p:nvPr/>
            </p:nvSpPr>
            <p:spPr bwMode="auto">
              <a:xfrm>
                <a:off x="6062930" y="4097548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1" name="Oval 80"/>
              <p:cNvSpPr/>
              <p:nvPr/>
            </p:nvSpPr>
            <p:spPr bwMode="auto">
              <a:xfrm>
                <a:off x="6206704" y="4097548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2" name="Oval 81"/>
              <p:cNvSpPr/>
              <p:nvPr/>
            </p:nvSpPr>
            <p:spPr bwMode="auto">
              <a:xfrm>
                <a:off x="6359104" y="4097548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3" name="Oval 82"/>
              <p:cNvSpPr/>
              <p:nvPr/>
            </p:nvSpPr>
            <p:spPr bwMode="auto">
              <a:xfrm>
                <a:off x="6511504" y="4097548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4" name="Oval 83"/>
              <p:cNvSpPr/>
              <p:nvPr/>
            </p:nvSpPr>
            <p:spPr bwMode="auto">
              <a:xfrm>
                <a:off x="6663904" y="4097548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5" name="Oval 84"/>
              <p:cNvSpPr/>
              <p:nvPr/>
            </p:nvSpPr>
            <p:spPr bwMode="auto">
              <a:xfrm>
                <a:off x="6824930" y="4097548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6" name="Oval 85"/>
              <p:cNvSpPr/>
              <p:nvPr/>
            </p:nvSpPr>
            <p:spPr bwMode="auto">
              <a:xfrm>
                <a:off x="6968704" y="4097548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7" name="Oval 86"/>
              <p:cNvSpPr/>
              <p:nvPr/>
            </p:nvSpPr>
            <p:spPr bwMode="auto">
              <a:xfrm>
                <a:off x="7121104" y="4097548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8" name="Oval 87"/>
              <p:cNvSpPr/>
              <p:nvPr/>
            </p:nvSpPr>
            <p:spPr bwMode="auto">
              <a:xfrm>
                <a:off x="7273504" y="4097548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9" name="Oval 88"/>
              <p:cNvSpPr/>
              <p:nvPr/>
            </p:nvSpPr>
            <p:spPr bwMode="auto">
              <a:xfrm>
                <a:off x="7425904" y="4097548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0" name="Oval 89"/>
              <p:cNvSpPr/>
              <p:nvPr/>
            </p:nvSpPr>
            <p:spPr bwMode="auto">
              <a:xfrm>
                <a:off x="1338530" y="4106174"/>
                <a:ext cx="76200" cy="76200"/>
              </a:xfrm>
              <a:prstGeom prst="ellipse">
                <a:avLst/>
              </a:prstGeom>
              <a:solidFill>
                <a:srgbClr val="FF0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92" name="Straight Connector 91"/>
              <p:cNvCxnSpPr/>
              <p:nvPr/>
            </p:nvCxnSpPr>
            <p:spPr bwMode="auto">
              <a:xfrm>
                <a:off x="2218426" y="3971026"/>
                <a:ext cx="0" cy="3048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93" name="Straight Connector 92"/>
              <p:cNvCxnSpPr/>
              <p:nvPr/>
            </p:nvCxnSpPr>
            <p:spPr bwMode="auto">
              <a:xfrm>
                <a:off x="2971800" y="3962400"/>
                <a:ext cx="0" cy="3048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94" name="Straight Connector 93"/>
              <p:cNvCxnSpPr/>
              <p:nvPr/>
            </p:nvCxnSpPr>
            <p:spPr bwMode="auto">
              <a:xfrm>
                <a:off x="3742426" y="3979652"/>
                <a:ext cx="0" cy="3048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95" name="Straight Connector 94"/>
              <p:cNvCxnSpPr/>
              <p:nvPr/>
            </p:nvCxnSpPr>
            <p:spPr bwMode="auto">
              <a:xfrm>
                <a:off x="4504426" y="3979652"/>
                <a:ext cx="0" cy="3048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96" name="Straight Connector 95"/>
              <p:cNvCxnSpPr/>
              <p:nvPr/>
            </p:nvCxnSpPr>
            <p:spPr bwMode="auto">
              <a:xfrm>
                <a:off x="5257800" y="3979652"/>
                <a:ext cx="0" cy="3048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97" name="Straight Connector 96"/>
              <p:cNvCxnSpPr/>
              <p:nvPr/>
            </p:nvCxnSpPr>
            <p:spPr bwMode="auto">
              <a:xfrm>
                <a:off x="6029860" y="3988278"/>
                <a:ext cx="0" cy="3048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98" name="Straight Connector 97"/>
              <p:cNvCxnSpPr/>
              <p:nvPr/>
            </p:nvCxnSpPr>
            <p:spPr bwMode="auto">
              <a:xfrm>
                <a:off x="6790426" y="3988278"/>
                <a:ext cx="0" cy="3048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99" name="Oval 98"/>
              <p:cNvSpPr/>
              <p:nvPr/>
            </p:nvSpPr>
            <p:spPr bwMode="auto">
              <a:xfrm>
                <a:off x="1295400" y="4021348"/>
                <a:ext cx="304800" cy="228600"/>
              </a:xfrm>
              <a:prstGeom prst="ellipse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0" name="Oval 99"/>
              <p:cNvSpPr/>
              <p:nvPr/>
            </p:nvSpPr>
            <p:spPr bwMode="auto">
              <a:xfrm>
                <a:off x="1431982" y="4029974"/>
                <a:ext cx="304800" cy="228600"/>
              </a:xfrm>
              <a:prstGeom prst="ellipse">
                <a:avLst/>
              </a:prstGeom>
              <a:noFill/>
              <a:ln w="25400" cap="flat" cmpd="sng" algn="ctr">
                <a:solidFill>
                  <a:srgbClr val="000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1" name="Oval 100"/>
              <p:cNvSpPr/>
              <p:nvPr/>
            </p:nvSpPr>
            <p:spPr bwMode="auto">
              <a:xfrm>
                <a:off x="1584382" y="4029974"/>
                <a:ext cx="304800" cy="228600"/>
              </a:xfrm>
              <a:prstGeom prst="ellipse">
                <a:avLst/>
              </a:prstGeom>
              <a:noFill/>
              <a:ln w="25400" cap="flat" cmpd="sng" algn="ctr">
                <a:solidFill>
                  <a:srgbClr val="000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2" name="Oval 101"/>
              <p:cNvSpPr/>
              <p:nvPr/>
            </p:nvSpPr>
            <p:spPr bwMode="auto">
              <a:xfrm>
                <a:off x="1728156" y="4029974"/>
                <a:ext cx="304800" cy="228600"/>
              </a:xfrm>
              <a:prstGeom prst="ellipse">
                <a:avLst/>
              </a:prstGeom>
              <a:noFill/>
              <a:ln w="25400" cap="flat" cmpd="sng" algn="ctr">
                <a:solidFill>
                  <a:srgbClr val="000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3" name="Oval 102"/>
              <p:cNvSpPr/>
              <p:nvPr/>
            </p:nvSpPr>
            <p:spPr bwMode="auto">
              <a:xfrm>
                <a:off x="1897808" y="4029974"/>
                <a:ext cx="304800" cy="228600"/>
              </a:xfrm>
              <a:prstGeom prst="ellipse">
                <a:avLst/>
              </a:prstGeom>
              <a:noFill/>
              <a:ln w="25400" cap="flat" cmpd="sng" algn="ctr">
                <a:solidFill>
                  <a:srgbClr val="000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4" name="Oval 103"/>
              <p:cNvSpPr/>
              <p:nvPr/>
            </p:nvSpPr>
            <p:spPr bwMode="auto">
              <a:xfrm>
                <a:off x="2057400" y="4038600"/>
                <a:ext cx="304800" cy="228600"/>
              </a:xfrm>
              <a:prstGeom prst="ellipse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5" name="Oval 104"/>
              <p:cNvSpPr/>
              <p:nvPr/>
            </p:nvSpPr>
            <p:spPr bwMode="auto">
              <a:xfrm>
                <a:off x="2209800" y="4029974"/>
                <a:ext cx="304800" cy="228600"/>
              </a:xfrm>
              <a:prstGeom prst="ellipse">
                <a:avLst/>
              </a:prstGeom>
              <a:noFill/>
              <a:ln w="25400" cap="flat" cmpd="sng" algn="ctr">
                <a:solidFill>
                  <a:srgbClr val="000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6" name="Oval 105"/>
              <p:cNvSpPr/>
              <p:nvPr/>
            </p:nvSpPr>
            <p:spPr bwMode="auto">
              <a:xfrm>
                <a:off x="2362200" y="4029974"/>
                <a:ext cx="304800" cy="228600"/>
              </a:xfrm>
              <a:prstGeom prst="ellipse">
                <a:avLst/>
              </a:prstGeom>
              <a:noFill/>
              <a:ln w="25400" cap="flat" cmpd="sng" algn="ctr">
                <a:solidFill>
                  <a:srgbClr val="000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7" name="Oval 106"/>
              <p:cNvSpPr/>
              <p:nvPr/>
            </p:nvSpPr>
            <p:spPr bwMode="auto">
              <a:xfrm>
                <a:off x="2514600" y="4029974"/>
                <a:ext cx="304800" cy="228600"/>
              </a:xfrm>
              <a:prstGeom prst="ellipse">
                <a:avLst/>
              </a:prstGeom>
              <a:noFill/>
              <a:ln w="25400" cap="flat" cmpd="sng" algn="ctr">
                <a:solidFill>
                  <a:srgbClr val="000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8" name="Oval 107"/>
              <p:cNvSpPr/>
              <p:nvPr/>
            </p:nvSpPr>
            <p:spPr bwMode="auto">
              <a:xfrm>
                <a:off x="2667000" y="4029974"/>
                <a:ext cx="304800" cy="228600"/>
              </a:xfrm>
              <a:prstGeom prst="ellipse">
                <a:avLst/>
              </a:prstGeom>
              <a:noFill/>
              <a:ln w="25400" cap="flat" cmpd="sng" algn="ctr">
                <a:solidFill>
                  <a:srgbClr val="000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1613048" y="4343400"/>
                <a:ext cx="444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ON </a:t>
                </a:r>
                <a:endParaRPr lang="en-US" dirty="0"/>
              </a:p>
            </p:txBody>
          </p:sp>
          <p:sp>
            <p:nvSpPr>
              <p:cNvPr id="117" name="TextBox 116"/>
              <p:cNvSpPr txBox="1"/>
              <p:nvPr/>
            </p:nvSpPr>
            <p:spPr>
              <a:xfrm>
                <a:off x="2315736" y="4343400"/>
                <a:ext cx="50366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OFF </a:t>
                </a:r>
                <a:endParaRPr lang="en-US" dirty="0"/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1617452" y="4599801"/>
                <a:ext cx="50366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OFF </a:t>
                </a:r>
                <a:endParaRPr lang="en-US" dirty="0"/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2320140" y="4599801"/>
                <a:ext cx="444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ON </a:t>
                </a:r>
                <a:endParaRPr lang="en-US" dirty="0"/>
              </a:p>
            </p:txBody>
          </p:sp>
          <p:sp>
            <p:nvSpPr>
              <p:cNvPr id="120" name="TextBox 119"/>
              <p:cNvSpPr txBox="1"/>
              <p:nvPr/>
            </p:nvSpPr>
            <p:spPr>
              <a:xfrm>
                <a:off x="2971800" y="4343400"/>
                <a:ext cx="8659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ON (OFF) </a:t>
                </a:r>
                <a:endParaRPr lang="en-US" dirty="0"/>
              </a:p>
            </p:txBody>
          </p:sp>
          <p:sp>
            <p:nvSpPr>
              <p:cNvPr id="121" name="TextBox 120"/>
              <p:cNvSpPr txBox="1"/>
              <p:nvPr/>
            </p:nvSpPr>
            <p:spPr>
              <a:xfrm>
                <a:off x="3674488" y="4343400"/>
                <a:ext cx="90441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 OFF (ON) </a:t>
                </a:r>
                <a:endParaRPr lang="en-US" dirty="0"/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2976204" y="4599801"/>
                <a:ext cx="82747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OFF (ON)</a:t>
                </a:r>
                <a:endParaRPr lang="en-US" dirty="0"/>
              </a:p>
            </p:txBody>
          </p:sp>
          <p:sp>
            <p:nvSpPr>
              <p:cNvPr id="123" name="TextBox 122"/>
              <p:cNvSpPr txBox="1"/>
              <p:nvPr/>
            </p:nvSpPr>
            <p:spPr>
              <a:xfrm>
                <a:off x="3678892" y="4599801"/>
                <a:ext cx="90441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  ON (OFF)</a:t>
                </a:r>
                <a:endParaRPr lang="en-US" dirty="0"/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4493119" y="4343400"/>
                <a:ext cx="8659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ON (OFF) </a:t>
                </a:r>
                <a:endParaRPr lang="en-US" dirty="0"/>
              </a:p>
            </p:txBody>
          </p:sp>
          <p:sp>
            <p:nvSpPr>
              <p:cNvPr id="125" name="TextBox 124"/>
              <p:cNvSpPr txBox="1"/>
              <p:nvPr/>
            </p:nvSpPr>
            <p:spPr>
              <a:xfrm>
                <a:off x="5195807" y="4343400"/>
                <a:ext cx="90441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 OFF (ON) </a:t>
                </a:r>
                <a:endParaRPr lang="en-US" dirty="0"/>
              </a:p>
            </p:txBody>
          </p:sp>
          <p:sp>
            <p:nvSpPr>
              <p:cNvPr id="126" name="TextBox 125"/>
              <p:cNvSpPr txBox="1"/>
              <p:nvPr/>
            </p:nvSpPr>
            <p:spPr>
              <a:xfrm>
                <a:off x="4497523" y="4599801"/>
                <a:ext cx="82747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OFF (ON)</a:t>
                </a:r>
                <a:endParaRPr lang="en-US" dirty="0"/>
              </a:p>
            </p:txBody>
          </p:sp>
          <p:sp>
            <p:nvSpPr>
              <p:cNvPr id="127" name="TextBox 126"/>
              <p:cNvSpPr txBox="1"/>
              <p:nvPr/>
            </p:nvSpPr>
            <p:spPr>
              <a:xfrm>
                <a:off x="5200211" y="4599801"/>
                <a:ext cx="90441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  ON (OFF)</a:t>
                </a:r>
                <a:endParaRPr lang="en-US" dirty="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6084693" y="4343400"/>
                <a:ext cx="8659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ON (OFF) </a:t>
                </a:r>
                <a:endParaRPr lang="en-US" dirty="0"/>
              </a:p>
            </p:txBody>
          </p:sp>
          <p:sp>
            <p:nvSpPr>
              <p:cNvPr id="129" name="TextBox 128"/>
              <p:cNvSpPr txBox="1"/>
              <p:nvPr/>
            </p:nvSpPr>
            <p:spPr>
              <a:xfrm>
                <a:off x="6787381" y="4343400"/>
                <a:ext cx="90441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 OFF (ON) </a:t>
                </a:r>
                <a:endParaRPr lang="en-US" dirty="0"/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6089097" y="4599801"/>
                <a:ext cx="82747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OFF (ON)</a:t>
                </a:r>
                <a:endParaRPr lang="en-US" dirty="0"/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791785" y="4599801"/>
                <a:ext cx="90441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  ON (OFF)</a:t>
                </a:r>
                <a:endParaRPr lang="en-US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762000" y="1214735"/>
          <a:ext cx="3566160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3232"/>
                <a:gridCol w="713232"/>
                <a:gridCol w="713232"/>
                <a:gridCol w="713232"/>
                <a:gridCol w="713232"/>
              </a:tblGrid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Sum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of weights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en-US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en-US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3</a:t>
                      </a:r>
                      <a:endParaRPr lang="en-US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en-US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  <p:sp>
        <p:nvSpPr>
          <p:cNvPr id="8" name="TextBox 7"/>
          <p:cNvSpPr txBox="1"/>
          <p:nvPr/>
        </p:nvSpPr>
        <p:spPr>
          <a:xfrm>
            <a:off x="762000" y="4719935"/>
            <a:ext cx="1078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0 : OFF – ON</a:t>
            </a:r>
          </a:p>
          <a:p>
            <a:r>
              <a:rPr lang="en-US" b="1" dirty="0" smtClean="0"/>
              <a:t>1: ON - OFF</a:t>
            </a:r>
            <a:endParaRPr lang="en-US" b="1" dirty="0"/>
          </a:p>
        </p:txBody>
      </p:sp>
      <p:graphicFrame>
        <p:nvGraphicFramePr>
          <p:cNvPr id="9" name="Content Placeholder 6"/>
          <p:cNvGraphicFramePr>
            <a:graphicFrameLocks/>
          </p:cNvGraphicFramePr>
          <p:nvPr/>
        </p:nvGraphicFramePr>
        <p:xfrm>
          <a:off x="4572000" y="1214735"/>
          <a:ext cx="3566160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3232"/>
                <a:gridCol w="713232"/>
                <a:gridCol w="713232"/>
                <a:gridCol w="713232"/>
                <a:gridCol w="713232"/>
              </a:tblGrid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Sum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of weights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en-US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3</a:t>
                      </a:r>
                      <a:endParaRPr lang="en-US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en-US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en-US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2286000" y="5257800"/>
          <a:ext cx="6030913" cy="838200"/>
        </p:xfrm>
        <a:graphic>
          <a:graphicData uri="http://schemas.openxmlformats.org/presentationml/2006/ole">
            <p:oleObj spid="_x0000_s1026" name="Equation" r:id="rId3" imgW="283176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762000"/>
            <a:ext cx="7772400" cy="25146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sz="2400" b="1" dirty="0" smtClean="0">
                <a:solidFill>
                  <a:srgbClr val="FF0000"/>
                </a:solidFill>
              </a:rPr>
              <a:t>WFC II</a:t>
            </a:r>
            <a:r>
              <a:rPr lang="en-US" altLang="zh-CN" dirty="0" smtClean="0"/>
              <a:t> : </a:t>
            </a:r>
            <a:r>
              <a:rPr lang="en-US" altLang="zh-CN" b="1" dirty="0" smtClean="0"/>
              <a:t>Blank GI pre-pended to a Symbol</a:t>
            </a:r>
          </a:p>
          <a:p>
            <a:pPr lvl="1"/>
            <a:r>
              <a:rPr lang="en-US" dirty="0" smtClean="0"/>
              <a:t>For the simplification of the analysis, it is assumed to have 2 samples per Blank GI, 4 samples per ON portion, and 4 samples per OFF portion.</a:t>
            </a:r>
          </a:p>
          <a:p>
            <a:pPr lvl="1"/>
            <a:r>
              <a:rPr lang="en-US" dirty="0" smtClean="0"/>
              <a:t>Analysis is done over 4 symbols (4 bit WUR data)</a:t>
            </a:r>
          </a:p>
          <a:p>
            <a:pPr lvl="1"/>
            <a:r>
              <a:rPr lang="en-US" dirty="0" smtClean="0"/>
              <a:t>Delay spread is assumed to be across two samples </a:t>
            </a:r>
          </a:p>
          <a:p>
            <a:pPr lvl="1"/>
            <a:r>
              <a:rPr lang="en-US" dirty="0" smtClean="0"/>
              <a:t>4 samples are not mixed with another portion or symbol </a:t>
            </a:r>
            <a:r>
              <a:rPr lang="en-US" dirty="0" smtClean="0">
                <a:sym typeface="Wingdings" pitchFamily="2" charset="2"/>
              </a:rPr>
              <a:t> weight 1, weight 0 otherwise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  <p:grpSp>
        <p:nvGrpSpPr>
          <p:cNvPr id="113" name="Group 112"/>
          <p:cNvGrpSpPr/>
          <p:nvPr/>
        </p:nvGrpSpPr>
        <p:grpSpPr>
          <a:xfrm>
            <a:off x="1482304" y="3505200"/>
            <a:ext cx="6019800" cy="1371600"/>
            <a:chOff x="1482304" y="3505200"/>
            <a:chExt cx="6019800" cy="1371600"/>
          </a:xfrm>
        </p:grpSpPr>
        <p:sp>
          <p:nvSpPr>
            <p:cNvPr id="8" name="Oval 7"/>
            <p:cNvSpPr/>
            <p:nvPr/>
          </p:nvSpPr>
          <p:spPr bwMode="auto">
            <a:xfrm>
              <a:off x="1482304" y="4097548"/>
              <a:ext cx="76200" cy="7620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1626078" y="4097548"/>
              <a:ext cx="76200" cy="7620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1778478" y="40975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1930878" y="40975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2083278" y="40975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2252930" y="40975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2396704" y="40975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2549104" y="40975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2701504" y="40975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2853904" y="40975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3014930" y="4097548"/>
              <a:ext cx="76200" cy="7620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3158704" y="4097548"/>
              <a:ext cx="76200" cy="7620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>
              <a:off x="3311104" y="40975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>
              <a:off x="3463504" y="40975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Oval 21"/>
            <p:cNvSpPr/>
            <p:nvPr/>
          </p:nvSpPr>
          <p:spPr bwMode="auto">
            <a:xfrm>
              <a:off x="3615904" y="40975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Oval 22"/>
            <p:cNvSpPr/>
            <p:nvPr/>
          </p:nvSpPr>
          <p:spPr bwMode="auto">
            <a:xfrm>
              <a:off x="3776930" y="40975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Oval 23"/>
            <p:cNvSpPr/>
            <p:nvPr/>
          </p:nvSpPr>
          <p:spPr bwMode="auto">
            <a:xfrm>
              <a:off x="3920704" y="40975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Oval 24"/>
            <p:cNvSpPr/>
            <p:nvPr/>
          </p:nvSpPr>
          <p:spPr bwMode="auto">
            <a:xfrm>
              <a:off x="4073104" y="40975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4225504" y="40975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" name="Oval 26"/>
            <p:cNvSpPr/>
            <p:nvPr/>
          </p:nvSpPr>
          <p:spPr bwMode="auto">
            <a:xfrm>
              <a:off x="4377904" y="40975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Oval 27"/>
            <p:cNvSpPr/>
            <p:nvPr/>
          </p:nvSpPr>
          <p:spPr bwMode="auto">
            <a:xfrm>
              <a:off x="4538930" y="4097548"/>
              <a:ext cx="76200" cy="7620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Oval 28"/>
            <p:cNvSpPr/>
            <p:nvPr/>
          </p:nvSpPr>
          <p:spPr bwMode="auto">
            <a:xfrm>
              <a:off x="4682704" y="4097548"/>
              <a:ext cx="76200" cy="7620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Oval 29"/>
            <p:cNvSpPr/>
            <p:nvPr/>
          </p:nvSpPr>
          <p:spPr bwMode="auto">
            <a:xfrm>
              <a:off x="4835104" y="40975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Oval 30"/>
            <p:cNvSpPr/>
            <p:nvPr/>
          </p:nvSpPr>
          <p:spPr bwMode="auto">
            <a:xfrm>
              <a:off x="4987504" y="40975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" name="Oval 31"/>
            <p:cNvSpPr/>
            <p:nvPr/>
          </p:nvSpPr>
          <p:spPr bwMode="auto">
            <a:xfrm>
              <a:off x="5139904" y="40975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Oval 32"/>
            <p:cNvSpPr/>
            <p:nvPr/>
          </p:nvSpPr>
          <p:spPr bwMode="auto">
            <a:xfrm>
              <a:off x="5300930" y="40975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4" name="Oval 33"/>
            <p:cNvSpPr/>
            <p:nvPr/>
          </p:nvSpPr>
          <p:spPr bwMode="auto">
            <a:xfrm>
              <a:off x="5444704" y="40975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Oval 34"/>
            <p:cNvSpPr/>
            <p:nvPr/>
          </p:nvSpPr>
          <p:spPr bwMode="auto">
            <a:xfrm>
              <a:off x="5597104" y="40975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" name="Oval 35"/>
            <p:cNvSpPr/>
            <p:nvPr/>
          </p:nvSpPr>
          <p:spPr bwMode="auto">
            <a:xfrm>
              <a:off x="5749504" y="40975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7" name="Oval 36"/>
            <p:cNvSpPr/>
            <p:nvPr/>
          </p:nvSpPr>
          <p:spPr bwMode="auto">
            <a:xfrm>
              <a:off x="5901904" y="40975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8" name="Oval 37"/>
            <p:cNvSpPr/>
            <p:nvPr/>
          </p:nvSpPr>
          <p:spPr bwMode="auto">
            <a:xfrm>
              <a:off x="6062930" y="4097548"/>
              <a:ext cx="76200" cy="7620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" name="Oval 38"/>
            <p:cNvSpPr/>
            <p:nvPr/>
          </p:nvSpPr>
          <p:spPr bwMode="auto">
            <a:xfrm>
              <a:off x="6206704" y="4097548"/>
              <a:ext cx="76200" cy="7620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0" name="Oval 39"/>
            <p:cNvSpPr/>
            <p:nvPr/>
          </p:nvSpPr>
          <p:spPr bwMode="auto">
            <a:xfrm>
              <a:off x="6359104" y="40975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" name="Oval 40"/>
            <p:cNvSpPr/>
            <p:nvPr/>
          </p:nvSpPr>
          <p:spPr bwMode="auto">
            <a:xfrm>
              <a:off x="6511504" y="40975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2" name="Oval 41"/>
            <p:cNvSpPr/>
            <p:nvPr/>
          </p:nvSpPr>
          <p:spPr bwMode="auto">
            <a:xfrm>
              <a:off x="6663904" y="40975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3" name="Oval 42"/>
            <p:cNvSpPr/>
            <p:nvPr/>
          </p:nvSpPr>
          <p:spPr bwMode="auto">
            <a:xfrm>
              <a:off x="6824930" y="40975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4" name="Oval 43"/>
            <p:cNvSpPr/>
            <p:nvPr/>
          </p:nvSpPr>
          <p:spPr bwMode="auto">
            <a:xfrm>
              <a:off x="6968704" y="40975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5" name="Oval 44"/>
            <p:cNvSpPr/>
            <p:nvPr/>
          </p:nvSpPr>
          <p:spPr bwMode="auto">
            <a:xfrm>
              <a:off x="7121104" y="40975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6" name="Oval 45"/>
            <p:cNvSpPr/>
            <p:nvPr/>
          </p:nvSpPr>
          <p:spPr bwMode="auto">
            <a:xfrm>
              <a:off x="7273504" y="40975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" name="Oval 46"/>
            <p:cNvSpPr/>
            <p:nvPr/>
          </p:nvSpPr>
          <p:spPr bwMode="auto">
            <a:xfrm>
              <a:off x="7425904" y="40975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0" name="Straight Connector 49"/>
            <p:cNvCxnSpPr/>
            <p:nvPr/>
          </p:nvCxnSpPr>
          <p:spPr bwMode="auto">
            <a:xfrm>
              <a:off x="2971800" y="3962400"/>
              <a:ext cx="0" cy="304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>
              <a:off x="4504426" y="3979652"/>
              <a:ext cx="0" cy="304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 bwMode="auto">
            <a:xfrm>
              <a:off x="6029860" y="3988278"/>
              <a:ext cx="0" cy="304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6" name="Oval 55"/>
            <p:cNvSpPr/>
            <p:nvPr/>
          </p:nvSpPr>
          <p:spPr bwMode="auto">
            <a:xfrm>
              <a:off x="1591574" y="4021348"/>
              <a:ext cx="304800" cy="228600"/>
            </a:xfrm>
            <a:prstGeom prst="ellips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7" name="Oval 56"/>
            <p:cNvSpPr/>
            <p:nvPr/>
          </p:nvSpPr>
          <p:spPr bwMode="auto">
            <a:xfrm>
              <a:off x="1743974" y="4021348"/>
              <a:ext cx="304800" cy="228600"/>
            </a:xfrm>
            <a:prstGeom prst="ellipse">
              <a:avLst/>
            </a:prstGeom>
            <a:noFill/>
            <a:ln w="25400" cap="flat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613048" y="4343400"/>
              <a:ext cx="44435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ON </a:t>
              </a:r>
              <a:endParaRPr lang="en-US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2391936" y="4343400"/>
              <a:ext cx="50366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OFF </a:t>
              </a:r>
              <a:endParaRPr lang="en-US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617452" y="4599801"/>
              <a:ext cx="6832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OFF (1)</a:t>
              </a:r>
              <a:endParaRPr lang="en-US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2451248" y="4599801"/>
              <a:ext cx="44435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ON </a:t>
              </a:r>
              <a:endParaRPr lang="en-US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175520" y="4343400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ON</a:t>
              </a:r>
              <a:endParaRPr lang="en-US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3839736" y="4343400"/>
              <a:ext cx="50366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 OFF</a:t>
              </a:r>
              <a:endParaRPr lang="en-US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92408" y="4599801"/>
              <a:ext cx="6832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OFF (1)</a:t>
              </a:r>
              <a:endParaRPr lang="en-US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860576" y="4599801"/>
              <a:ext cx="4828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  ON</a:t>
              </a:r>
              <a:endParaRPr lang="en-US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4699520" y="4343400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ON</a:t>
              </a:r>
              <a:endParaRPr lang="en-US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5363736" y="4343400"/>
              <a:ext cx="50366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 OFF</a:t>
              </a:r>
              <a:endParaRPr lang="en-US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4640208" y="4599801"/>
              <a:ext cx="6832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OFF (1)</a:t>
              </a:r>
              <a:endParaRPr lang="en-US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5384576" y="4599801"/>
              <a:ext cx="4828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  ON</a:t>
              </a:r>
              <a:endParaRPr lang="en-US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6223520" y="4343400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ON</a:t>
              </a:r>
              <a:endParaRPr lang="en-US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6887736" y="4343400"/>
              <a:ext cx="50366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 OFF</a:t>
              </a:r>
              <a:endParaRPr lang="en-US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6240408" y="4599801"/>
              <a:ext cx="6832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OFF (1)</a:t>
              </a:r>
              <a:endParaRPr lang="en-US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6908576" y="4599801"/>
              <a:ext cx="4828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  ON</a:t>
              </a:r>
              <a:endParaRPr lang="en-US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2785282" y="3716548"/>
              <a:ext cx="39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4us</a:t>
              </a:r>
              <a:endParaRPr lang="en-US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4293078" y="3732366"/>
              <a:ext cx="39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8us</a:t>
              </a:r>
              <a:endParaRPr lang="en-US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5850148" y="3751541"/>
              <a:ext cx="4748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12us</a:t>
              </a:r>
              <a:endParaRPr lang="en-US" dirty="0"/>
            </a:p>
          </p:txBody>
        </p:sp>
        <p:sp>
          <p:nvSpPr>
            <p:cNvPr id="89" name="Oval 88"/>
            <p:cNvSpPr/>
            <p:nvPr/>
          </p:nvSpPr>
          <p:spPr bwMode="auto">
            <a:xfrm>
              <a:off x="1896374" y="4021348"/>
              <a:ext cx="304800" cy="228600"/>
            </a:xfrm>
            <a:prstGeom prst="ellipse">
              <a:avLst/>
            </a:prstGeom>
            <a:noFill/>
            <a:ln w="25400" cap="flat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2048774" y="4021348"/>
              <a:ext cx="304800" cy="228600"/>
            </a:xfrm>
            <a:prstGeom prst="ellipse">
              <a:avLst/>
            </a:prstGeom>
            <a:noFill/>
            <a:ln w="25400" cap="flat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2209800" y="4021348"/>
              <a:ext cx="304800" cy="228600"/>
            </a:xfrm>
            <a:prstGeom prst="ellips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2353574" y="4029974"/>
              <a:ext cx="304800" cy="228600"/>
            </a:xfrm>
            <a:prstGeom prst="ellipse">
              <a:avLst/>
            </a:prstGeom>
            <a:noFill/>
            <a:ln w="25400" cap="flat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3" name="Oval 92"/>
            <p:cNvSpPr/>
            <p:nvPr/>
          </p:nvSpPr>
          <p:spPr bwMode="auto">
            <a:xfrm>
              <a:off x="2505974" y="4029974"/>
              <a:ext cx="304800" cy="228600"/>
            </a:xfrm>
            <a:prstGeom prst="ellipse">
              <a:avLst/>
            </a:prstGeom>
            <a:noFill/>
            <a:ln w="25400" cap="flat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2667000" y="4038600"/>
              <a:ext cx="304800" cy="228600"/>
            </a:xfrm>
            <a:prstGeom prst="ellipse">
              <a:avLst/>
            </a:prstGeom>
            <a:noFill/>
            <a:ln w="25400" cap="flat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5" name="Oval 94"/>
            <p:cNvSpPr/>
            <p:nvPr/>
          </p:nvSpPr>
          <p:spPr bwMode="auto">
            <a:xfrm>
              <a:off x="2835218" y="4029974"/>
              <a:ext cx="304800" cy="228600"/>
            </a:xfrm>
            <a:prstGeom prst="ellips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6" name="Oval 95"/>
            <p:cNvSpPr/>
            <p:nvPr/>
          </p:nvSpPr>
          <p:spPr bwMode="auto">
            <a:xfrm>
              <a:off x="2971800" y="4029974"/>
              <a:ext cx="304800" cy="228600"/>
            </a:xfrm>
            <a:prstGeom prst="ellips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99" name="Straight Arrow Connector 98"/>
            <p:cNvCxnSpPr>
              <a:stCxn id="95" idx="0"/>
            </p:cNvCxnSpPr>
            <p:nvPr/>
          </p:nvCxnSpPr>
          <p:spPr bwMode="auto">
            <a:xfrm flipV="1">
              <a:off x="2987618" y="3733800"/>
              <a:ext cx="441382" cy="2961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01" name="Straight Arrow Connector 100"/>
            <p:cNvCxnSpPr>
              <a:stCxn id="96" idx="0"/>
            </p:cNvCxnSpPr>
            <p:nvPr/>
          </p:nvCxnSpPr>
          <p:spPr bwMode="auto">
            <a:xfrm flipV="1">
              <a:off x="3124200" y="3733800"/>
              <a:ext cx="304800" cy="2961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02" name="TextBox 101"/>
            <p:cNvSpPr txBox="1"/>
            <p:nvPr/>
          </p:nvSpPr>
          <p:spPr>
            <a:xfrm>
              <a:off x="3200400" y="3505200"/>
              <a:ext cx="17139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solidFill>
                    <a:srgbClr val="0070C0"/>
                  </a:solidFill>
                </a:rPr>
                <a:t>Removed by GI removal</a:t>
              </a:r>
              <a:endParaRPr lang="en-US" b="1" i="1" dirty="0">
                <a:solidFill>
                  <a:srgbClr val="0070C0"/>
                </a:solidFill>
              </a:endParaRPr>
            </a:p>
          </p:txBody>
        </p:sp>
        <p:sp>
          <p:nvSpPr>
            <p:cNvPr id="103" name="Oval 102"/>
            <p:cNvSpPr/>
            <p:nvPr/>
          </p:nvSpPr>
          <p:spPr bwMode="auto">
            <a:xfrm>
              <a:off x="3115574" y="4029974"/>
              <a:ext cx="304800" cy="228600"/>
            </a:xfrm>
            <a:prstGeom prst="ellips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3267974" y="4038600"/>
              <a:ext cx="304800" cy="228600"/>
            </a:xfrm>
            <a:prstGeom prst="ellipse">
              <a:avLst/>
            </a:prstGeom>
            <a:noFill/>
            <a:ln w="25400" cap="flat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3420374" y="4038600"/>
              <a:ext cx="304800" cy="228600"/>
            </a:xfrm>
            <a:prstGeom prst="ellipse">
              <a:avLst/>
            </a:prstGeom>
            <a:noFill/>
            <a:ln w="25400" cap="flat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3581400" y="4038600"/>
              <a:ext cx="304800" cy="228600"/>
            </a:xfrm>
            <a:prstGeom prst="ellipse">
              <a:avLst/>
            </a:prstGeom>
            <a:noFill/>
            <a:ln w="25400" cap="flat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7" name="Oval 106"/>
            <p:cNvSpPr/>
            <p:nvPr/>
          </p:nvSpPr>
          <p:spPr bwMode="auto">
            <a:xfrm>
              <a:off x="3733800" y="4038600"/>
              <a:ext cx="304800" cy="228600"/>
            </a:xfrm>
            <a:prstGeom prst="ellips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3886200" y="4038600"/>
              <a:ext cx="304800" cy="228600"/>
            </a:xfrm>
            <a:prstGeom prst="ellipse">
              <a:avLst/>
            </a:prstGeom>
            <a:noFill/>
            <a:ln w="25400" cap="flat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9" name="Oval 108"/>
            <p:cNvSpPr/>
            <p:nvPr/>
          </p:nvSpPr>
          <p:spPr bwMode="auto">
            <a:xfrm>
              <a:off x="4038600" y="4038600"/>
              <a:ext cx="304800" cy="228600"/>
            </a:xfrm>
            <a:prstGeom prst="ellipse">
              <a:avLst/>
            </a:prstGeom>
            <a:noFill/>
            <a:ln w="25400" cap="flat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0" name="Oval 109"/>
            <p:cNvSpPr/>
            <p:nvPr/>
          </p:nvSpPr>
          <p:spPr bwMode="auto">
            <a:xfrm>
              <a:off x="4191000" y="4038600"/>
              <a:ext cx="304800" cy="228600"/>
            </a:xfrm>
            <a:prstGeom prst="ellipse">
              <a:avLst/>
            </a:prstGeom>
            <a:noFill/>
            <a:ln w="25400" cap="flat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endParaRPr>
            </a:p>
          </p:txBody>
        </p:sp>
      </p:grp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970088" y="5181600"/>
          <a:ext cx="5138737" cy="838200"/>
        </p:xfrm>
        <a:graphic>
          <a:graphicData uri="http://schemas.openxmlformats.org/presentationml/2006/ole">
            <p:oleObj spid="_x0000_s2050" name="Equation" r:id="rId3" imgW="24127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52578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sz="2400" b="1" dirty="0" smtClean="0">
                <a:solidFill>
                  <a:srgbClr val="FF0000"/>
                </a:solidFill>
              </a:rPr>
              <a:t>WFC III</a:t>
            </a:r>
            <a:r>
              <a:rPr lang="en-US" altLang="zh-CN" dirty="0" smtClean="0"/>
              <a:t> : </a:t>
            </a:r>
            <a:r>
              <a:rPr lang="en-US" altLang="zh-CN" b="1" dirty="0" smtClean="0"/>
              <a:t>Blank GI pre-pended to each ON/OFF portion</a:t>
            </a:r>
          </a:p>
          <a:p>
            <a:pPr lvl="1"/>
            <a:r>
              <a:rPr lang="en-US" dirty="0" smtClean="0"/>
              <a:t>For the simplification of the analysis, it is assumed to have 2 samples per Blank GI, 3 samples per ON portion, and 3 samples per OFF portion.</a:t>
            </a:r>
          </a:p>
          <a:p>
            <a:pPr lvl="1"/>
            <a:r>
              <a:rPr lang="en-US" dirty="0" smtClean="0"/>
              <a:t>Analysis is done over 4 symbols (4 bit WUR data)</a:t>
            </a:r>
          </a:p>
          <a:p>
            <a:pPr lvl="1"/>
            <a:r>
              <a:rPr lang="en-US" dirty="0" smtClean="0"/>
              <a:t>Delay spread is assumed to be across two samples </a:t>
            </a:r>
          </a:p>
          <a:p>
            <a:pPr lvl="1"/>
            <a:r>
              <a:rPr lang="en-US" dirty="0" smtClean="0"/>
              <a:t>3 samples are not mixed with another portion or symbol </a:t>
            </a:r>
            <a:r>
              <a:rPr lang="en-US" dirty="0" smtClean="0">
                <a:sym typeface="Wingdings" pitchFamily="2" charset="2"/>
              </a:rPr>
              <a:t> weight 1, weight 0 otherwise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  <p:grpSp>
        <p:nvGrpSpPr>
          <p:cNvPr id="95" name="Group 94"/>
          <p:cNvGrpSpPr/>
          <p:nvPr/>
        </p:nvGrpSpPr>
        <p:grpSpPr>
          <a:xfrm>
            <a:off x="1482304" y="3581400"/>
            <a:ext cx="6127104" cy="1371600"/>
            <a:chOff x="1482304" y="3581400"/>
            <a:chExt cx="6127104" cy="1371600"/>
          </a:xfrm>
        </p:grpSpPr>
        <p:sp>
          <p:nvSpPr>
            <p:cNvPr id="8" name="Oval 7"/>
            <p:cNvSpPr/>
            <p:nvPr/>
          </p:nvSpPr>
          <p:spPr bwMode="auto">
            <a:xfrm>
              <a:off x="1482304" y="4173748"/>
              <a:ext cx="76200" cy="7620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1626078" y="4173748"/>
              <a:ext cx="76200" cy="7620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1778478" y="41737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1930878" y="41737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2083278" y="41737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2252930" y="4173748"/>
              <a:ext cx="76200" cy="7620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2396704" y="4173748"/>
              <a:ext cx="76200" cy="7620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2549104" y="41737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2701504" y="41737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2853904" y="41737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3014930" y="4173748"/>
              <a:ext cx="76200" cy="7620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3158704" y="4173748"/>
              <a:ext cx="76200" cy="7620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>
              <a:off x="3311104" y="41737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>
              <a:off x="3463504" y="41737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Oval 21"/>
            <p:cNvSpPr/>
            <p:nvPr/>
          </p:nvSpPr>
          <p:spPr bwMode="auto">
            <a:xfrm>
              <a:off x="3615904" y="41737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Oval 22"/>
            <p:cNvSpPr/>
            <p:nvPr/>
          </p:nvSpPr>
          <p:spPr bwMode="auto">
            <a:xfrm>
              <a:off x="3776930" y="4173748"/>
              <a:ext cx="76200" cy="7620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Oval 23"/>
            <p:cNvSpPr/>
            <p:nvPr/>
          </p:nvSpPr>
          <p:spPr bwMode="auto">
            <a:xfrm>
              <a:off x="3920704" y="4173748"/>
              <a:ext cx="76200" cy="7620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Oval 24"/>
            <p:cNvSpPr/>
            <p:nvPr/>
          </p:nvSpPr>
          <p:spPr bwMode="auto">
            <a:xfrm>
              <a:off x="4073104" y="41737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4225504" y="41737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" name="Oval 26"/>
            <p:cNvSpPr/>
            <p:nvPr/>
          </p:nvSpPr>
          <p:spPr bwMode="auto">
            <a:xfrm>
              <a:off x="4377904" y="41737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Oval 27"/>
            <p:cNvSpPr/>
            <p:nvPr/>
          </p:nvSpPr>
          <p:spPr bwMode="auto">
            <a:xfrm>
              <a:off x="4538930" y="4173748"/>
              <a:ext cx="76200" cy="7620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Oval 28"/>
            <p:cNvSpPr/>
            <p:nvPr/>
          </p:nvSpPr>
          <p:spPr bwMode="auto">
            <a:xfrm>
              <a:off x="4682704" y="4173748"/>
              <a:ext cx="76200" cy="7620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Oval 29"/>
            <p:cNvSpPr/>
            <p:nvPr/>
          </p:nvSpPr>
          <p:spPr bwMode="auto">
            <a:xfrm>
              <a:off x="4835104" y="41737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Oval 30"/>
            <p:cNvSpPr/>
            <p:nvPr/>
          </p:nvSpPr>
          <p:spPr bwMode="auto">
            <a:xfrm>
              <a:off x="4987504" y="41737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" name="Oval 31"/>
            <p:cNvSpPr/>
            <p:nvPr/>
          </p:nvSpPr>
          <p:spPr bwMode="auto">
            <a:xfrm>
              <a:off x="5139904" y="41737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Oval 32"/>
            <p:cNvSpPr/>
            <p:nvPr/>
          </p:nvSpPr>
          <p:spPr bwMode="auto">
            <a:xfrm>
              <a:off x="5300930" y="4173748"/>
              <a:ext cx="76200" cy="7620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4" name="Oval 33"/>
            <p:cNvSpPr/>
            <p:nvPr/>
          </p:nvSpPr>
          <p:spPr bwMode="auto">
            <a:xfrm>
              <a:off x="5444704" y="4173748"/>
              <a:ext cx="76200" cy="7620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Oval 34"/>
            <p:cNvSpPr/>
            <p:nvPr/>
          </p:nvSpPr>
          <p:spPr bwMode="auto">
            <a:xfrm>
              <a:off x="5597104" y="41737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" name="Oval 35"/>
            <p:cNvSpPr/>
            <p:nvPr/>
          </p:nvSpPr>
          <p:spPr bwMode="auto">
            <a:xfrm>
              <a:off x="5749504" y="41737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7" name="Oval 36"/>
            <p:cNvSpPr/>
            <p:nvPr/>
          </p:nvSpPr>
          <p:spPr bwMode="auto">
            <a:xfrm>
              <a:off x="5901904" y="41737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8" name="Oval 37"/>
            <p:cNvSpPr/>
            <p:nvPr/>
          </p:nvSpPr>
          <p:spPr bwMode="auto">
            <a:xfrm>
              <a:off x="6062930" y="4173748"/>
              <a:ext cx="76200" cy="7620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" name="Oval 38"/>
            <p:cNvSpPr/>
            <p:nvPr/>
          </p:nvSpPr>
          <p:spPr bwMode="auto">
            <a:xfrm>
              <a:off x="6206704" y="4173748"/>
              <a:ext cx="76200" cy="7620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0" name="Oval 39"/>
            <p:cNvSpPr/>
            <p:nvPr/>
          </p:nvSpPr>
          <p:spPr bwMode="auto">
            <a:xfrm>
              <a:off x="6359104" y="41737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" name="Oval 40"/>
            <p:cNvSpPr/>
            <p:nvPr/>
          </p:nvSpPr>
          <p:spPr bwMode="auto">
            <a:xfrm>
              <a:off x="6511504" y="41737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2" name="Oval 41"/>
            <p:cNvSpPr/>
            <p:nvPr/>
          </p:nvSpPr>
          <p:spPr bwMode="auto">
            <a:xfrm>
              <a:off x="6663904" y="41737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3" name="Oval 42"/>
            <p:cNvSpPr/>
            <p:nvPr/>
          </p:nvSpPr>
          <p:spPr bwMode="auto">
            <a:xfrm>
              <a:off x="6824930" y="4173748"/>
              <a:ext cx="76200" cy="7620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4" name="Oval 43"/>
            <p:cNvSpPr/>
            <p:nvPr/>
          </p:nvSpPr>
          <p:spPr bwMode="auto">
            <a:xfrm>
              <a:off x="6968704" y="4173748"/>
              <a:ext cx="76200" cy="7620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5" name="Oval 44"/>
            <p:cNvSpPr/>
            <p:nvPr/>
          </p:nvSpPr>
          <p:spPr bwMode="auto">
            <a:xfrm>
              <a:off x="7121104" y="41737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6" name="Oval 45"/>
            <p:cNvSpPr/>
            <p:nvPr/>
          </p:nvSpPr>
          <p:spPr bwMode="auto">
            <a:xfrm>
              <a:off x="7273504" y="41737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" name="Oval 46"/>
            <p:cNvSpPr/>
            <p:nvPr/>
          </p:nvSpPr>
          <p:spPr bwMode="auto">
            <a:xfrm>
              <a:off x="7425904" y="41737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8" name="Straight Connector 47"/>
            <p:cNvCxnSpPr/>
            <p:nvPr/>
          </p:nvCxnSpPr>
          <p:spPr bwMode="auto">
            <a:xfrm>
              <a:off x="2971800" y="4038600"/>
              <a:ext cx="0" cy="304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>
              <a:off x="4504426" y="4055852"/>
              <a:ext cx="0" cy="304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>
              <a:off x="6029860" y="4064478"/>
              <a:ext cx="0" cy="304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1" name="Oval 50"/>
            <p:cNvSpPr/>
            <p:nvPr/>
          </p:nvSpPr>
          <p:spPr bwMode="auto">
            <a:xfrm>
              <a:off x="1591574" y="4097548"/>
              <a:ext cx="304800" cy="228600"/>
            </a:xfrm>
            <a:prstGeom prst="ellips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2" name="Oval 51"/>
            <p:cNvSpPr/>
            <p:nvPr/>
          </p:nvSpPr>
          <p:spPr bwMode="auto">
            <a:xfrm>
              <a:off x="1743974" y="4097548"/>
              <a:ext cx="304800" cy="228600"/>
            </a:xfrm>
            <a:prstGeom prst="ellipse">
              <a:avLst/>
            </a:prstGeom>
            <a:noFill/>
            <a:ln w="25400" cap="flat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613048" y="4419600"/>
              <a:ext cx="44435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ON </a:t>
              </a:r>
              <a:endParaRPr lang="en-US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391936" y="4419600"/>
              <a:ext cx="6832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OFF (1)</a:t>
              </a:r>
              <a:endParaRPr lang="en-US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617452" y="4676001"/>
              <a:ext cx="6832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OFF (1)</a:t>
              </a:r>
              <a:endParaRPr lang="en-US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451248" y="4676001"/>
              <a:ext cx="44435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ON </a:t>
              </a:r>
              <a:endParaRPr lang="en-US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175520" y="4419600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ON</a:t>
              </a:r>
              <a:endParaRPr lang="en-US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839736" y="4419600"/>
              <a:ext cx="7216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 OFF (1)</a:t>
              </a:r>
              <a:endParaRPr 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192408" y="4676001"/>
              <a:ext cx="6832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OFF (1)</a:t>
              </a:r>
              <a:endParaRPr lang="en-US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860576" y="4676001"/>
              <a:ext cx="4828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  ON</a:t>
              </a:r>
              <a:endParaRPr lang="en-US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4699520" y="4419600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ON</a:t>
              </a:r>
              <a:endParaRPr lang="en-US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363736" y="4419600"/>
              <a:ext cx="7216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 OFF (1)</a:t>
              </a:r>
              <a:endParaRPr lang="en-US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640208" y="4676001"/>
              <a:ext cx="6832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OFF (1)</a:t>
              </a:r>
              <a:endParaRPr lang="en-US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384576" y="4676001"/>
              <a:ext cx="4828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  ON</a:t>
              </a:r>
              <a:endParaRPr lang="en-US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223520" y="4419600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ON</a:t>
              </a:r>
              <a:endParaRPr lang="en-US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887736" y="4419600"/>
              <a:ext cx="7216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 OFF (1)</a:t>
              </a:r>
              <a:endParaRPr lang="en-US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6240408" y="4676001"/>
              <a:ext cx="6832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OFF (1)</a:t>
              </a:r>
              <a:endParaRPr lang="en-US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6908576" y="4676001"/>
              <a:ext cx="4828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  ON</a:t>
              </a:r>
              <a:endParaRPr lang="en-US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2785282" y="3792748"/>
              <a:ext cx="39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4us</a:t>
              </a:r>
              <a:endParaRPr lang="en-US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293078" y="3808566"/>
              <a:ext cx="39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8us</a:t>
              </a:r>
              <a:endParaRPr lang="en-US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850148" y="3827741"/>
              <a:ext cx="4748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12us</a:t>
              </a:r>
              <a:endParaRPr lang="en-US" dirty="0"/>
            </a:p>
          </p:txBody>
        </p:sp>
        <p:sp>
          <p:nvSpPr>
            <p:cNvPr id="72" name="Oval 71"/>
            <p:cNvSpPr/>
            <p:nvPr/>
          </p:nvSpPr>
          <p:spPr bwMode="auto">
            <a:xfrm>
              <a:off x="1896374" y="4097548"/>
              <a:ext cx="304800" cy="228600"/>
            </a:xfrm>
            <a:prstGeom prst="ellipse">
              <a:avLst/>
            </a:prstGeom>
            <a:noFill/>
            <a:ln w="25400" cap="flat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3" name="Oval 72"/>
            <p:cNvSpPr/>
            <p:nvPr/>
          </p:nvSpPr>
          <p:spPr bwMode="auto">
            <a:xfrm>
              <a:off x="2048774" y="4097548"/>
              <a:ext cx="304800" cy="228600"/>
            </a:xfrm>
            <a:prstGeom prst="ellips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2209800" y="4097548"/>
              <a:ext cx="304800" cy="228600"/>
            </a:xfrm>
            <a:prstGeom prst="ellips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5" name="Oval 74"/>
            <p:cNvSpPr/>
            <p:nvPr/>
          </p:nvSpPr>
          <p:spPr bwMode="auto">
            <a:xfrm>
              <a:off x="2353574" y="4106174"/>
              <a:ext cx="304800" cy="228600"/>
            </a:xfrm>
            <a:prstGeom prst="ellipse">
              <a:avLst/>
            </a:prstGeom>
            <a:noFill/>
            <a:ln w="25400" cap="flat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2505974" y="4106174"/>
              <a:ext cx="304800" cy="228600"/>
            </a:xfrm>
            <a:prstGeom prst="ellipse">
              <a:avLst/>
            </a:prstGeom>
            <a:noFill/>
            <a:ln w="25400" cap="flat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2667000" y="4114800"/>
              <a:ext cx="304800" cy="228600"/>
            </a:xfrm>
            <a:prstGeom prst="ellipse">
              <a:avLst/>
            </a:prstGeom>
            <a:noFill/>
            <a:ln w="25400" cap="flat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2835218" y="4106174"/>
              <a:ext cx="304800" cy="228600"/>
            </a:xfrm>
            <a:prstGeom prst="ellips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2971800" y="4106174"/>
              <a:ext cx="304800" cy="228600"/>
            </a:xfrm>
            <a:prstGeom prst="ellips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80" name="Straight Arrow Connector 79"/>
            <p:cNvCxnSpPr>
              <a:stCxn id="78" idx="0"/>
            </p:cNvCxnSpPr>
            <p:nvPr/>
          </p:nvCxnSpPr>
          <p:spPr bwMode="auto">
            <a:xfrm flipV="1">
              <a:off x="2987618" y="3810000"/>
              <a:ext cx="441382" cy="2961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1" name="Straight Arrow Connector 80"/>
            <p:cNvCxnSpPr>
              <a:stCxn id="79" idx="0"/>
            </p:cNvCxnSpPr>
            <p:nvPr/>
          </p:nvCxnSpPr>
          <p:spPr bwMode="auto">
            <a:xfrm flipV="1">
              <a:off x="3124200" y="3810000"/>
              <a:ext cx="304800" cy="2961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82" name="TextBox 81"/>
            <p:cNvSpPr txBox="1"/>
            <p:nvPr/>
          </p:nvSpPr>
          <p:spPr>
            <a:xfrm>
              <a:off x="3200400" y="3581400"/>
              <a:ext cx="17139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solidFill>
                    <a:srgbClr val="0070C0"/>
                  </a:solidFill>
                </a:rPr>
                <a:t>Removed by GI removal</a:t>
              </a:r>
              <a:endParaRPr lang="en-US" b="1" i="1" dirty="0">
                <a:solidFill>
                  <a:srgbClr val="0070C0"/>
                </a:solidFill>
              </a:endParaRPr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3115574" y="4106174"/>
              <a:ext cx="304800" cy="228600"/>
            </a:xfrm>
            <a:prstGeom prst="ellips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3267974" y="4114800"/>
              <a:ext cx="304800" cy="228600"/>
            </a:xfrm>
            <a:prstGeom prst="ellipse">
              <a:avLst/>
            </a:prstGeom>
            <a:noFill/>
            <a:ln w="25400" cap="flat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5" name="Oval 84"/>
            <p:cNvSpPr/>
            <p:nvPr/>
          </p:nvSpPr>
          <p:spPr bwMode="auto">
            <a:xfrm>
              <a:off x="3420374" y="4114800"/>
              <a:ext cx="304800" cy="228600"/>
            </a:xfrm>
            <a:prstGeom prst="ellipse">
              <a:avLst/>
            </a:prstGeom>
            <a:noFill/>
            <a:ln w="25400" cap="flat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6" name="Oval 85"/>
            <p:cNvSpPr/>
            <p:nvPr/>
          </p:nvSpPr>
          <p:spPr bwMode="auto">
            <a:xfrm>
              <a:off x="3581400" y="4114800"/>
              <a:ext cx="304800" cy="228600"/>
            </a:xfrm>
            <a:prstGeom prst="ellips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3733800" y="4114800"/>
              <a:ext cx="304800" cy="228600"/>
            </a:xfrm>
            <a:prstGeom prst="ellips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8" name="Oval 87"/>
            <p:cNvSpPr/>
            <p:nvPr/>
          </p:nvSpPr>
          <p:spPr bwMode="auto">
            <a:xfrm>
              <a:off x="3886200" y="4114800"/>
              <a:ext cx="304800" cy="228600"/>
            </a:xfrm>
            <a:prstGeom prst="ellipse">
              <a:avLst/>
            </a:prstGeom>
            <a:noFill/>
            <a:ln w="25400" cap="flat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9" name="Oval 88"/>
            <p:cNvSpPr/>
            <p:nvPr/>
          </p:nvSpPr>
          <p:spPr bwMode="auto">
            <a:xfrm>
              <a:off x="4038600" y="4114800"/>
              <a:ext cx="304800" cy="228600"/>
            </a:xfrm>
            <a:prstGeom prst="ellipse">
              <a:avLst/>
            </a:prstGeom>
            <a:noFill/>
            <a:ln w="25400" cap="flat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4191000" y="4114800"/>
              <a:ext cx="304800" cy="228600"/>
            </a:xfrm>
            <a:prstGeom prst="ellipse">
              <a:avLst/>
            </a:prstGeom>
            <a:noFill/>
            <a:ln w="25400" cap="flat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92" name="Straight Arrow Connector 91"/>
            <p:cNvCxnSpPr>
              <a:stCxn id="73" idx="0"/>
              <a:endCxn id="82" idx="1"/>
            </p:cNvCxnSpPr>
            <p:nvPr/>
          </p:nvCxnSpPr>
          <p:spPr bwMode="auto">
            <a:xfrm flipV="1">
              <a:off x="2201174" y="3719900"/>
              <a:ext cx="999226" cy="37764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94" name="Straight Arrow Connector 93"/>
            <p:cNvCxnSpPr>
              <a:stCxn id="74" idx="0"/>
            </p:cNvCxnSpPr>
            <p:nvPr/>
          </p:nvCxnSpPr>
          <p:spPr bwMode="auto">
            <a:xfrm flipV="1">
              <a:off x="2362200" y="3733800"/>
              <a:ext cx="762000" cy="36374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96" name="Straight Arrow Connector 95"/>
            <p:cNvCxnSpPr>
              <a:stCxn id="86" idx="0"/>
            </p:cNvCxnSpPr>
            <p:nvPr/>
          </p:nvCxnSpPr>
          <p:spPr bwMode="auto">
            <a:xfrm flipV="1">
              <a:off x="3733800" y="3810000"/>
              <a:ext cx="0" cy="3048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98" name="Straight Arrow Connector 97"/>
            <p:cNvCxnSpPr>
              <a:stCxn id="87" idx="0"/>
            </p:cNvCxnSpPr>
            <p:nvPr/>
          </p:nvCxnSpPr>
          <p:spPr bwMode="auto">
            <a:xfrm flipH="1" flipV="1">
              <a:off x="3733800" y="3810000"/>
              <a:ext cx="152400" cy="3048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131888" y="5181600"/>
          <a:ext cx="6815137" cy="838200"/>
        </p:xfrm>
        <a:graphic>
          <a:graphicData uri="http://schemas.openxmlformats.org/presentationml/2006/ole">
            <p:oleObj spid="_x0000_s3074" name="Equation" r:id="rId3" imgW="32004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914400"/>
          </a:xfrm>
        </p:spPr>
        <p:txBody>
          <a:bodyPr/>
          <a:lstStyle/>
          <a:p>
            <a:r>
              <a:rPr lang="en-US" dirty="0" smtClean="0"/>
              <a:t>Trivial for the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343400"/>
          </a:xfrm>
        </p:spPr>
        <p:txBody>
          <a:bodyPr/>
          <a:lstStyle/>
          <a:p>
            <a:r>
              <a:rPr lang="en-US" sz="2000" b="0" dirty="0" smtClean="0"/>
              <a:t>The expected value of the sum of weights indicates the performance of compensating the ISI, Inter Portion Interference as well as Intra Symbol Interference</a:t>
            </a:r>
          </a:p>
          <a:p>
            <a:pPr lvl="1"/>
            <a:r>
              <a:rPr lang="en-US" sz="1600" dirty="0" smtClean="0"/>
              <a:t>WFC III  &gt; WFC II &gt; WFC I</a:t>
            </a:r>
          </a:p>
          <a:p>
            <a:pPr lvl="1"/>
            <a:r>
              <a:rPr lang="en-US" sz="1600" b="0" dirty="0" smtClean="0"/>
              <a:t>The gain of the expected value is always 3 dB between WFC III and WFC II regardless of the number of symbols</a:t>
            </a:r>
          </a:p>
          <a:p>
            <a:pPr lvl="1"/>
            <a:r>
              <a:rPr lang="en-US" sz="1600" dirty="0" smtClean="0"/>
              <a:t>The gain of the expected value between WFC II and WFC I depends on the number of symbols, that is, the larger the size of symbols, the bigger gain on the expected value is observed</a:t>
            </a:r>
            <a:endParaRPr lang="en-US" sz="1600" b="0" dirty="0" smtClean="0"/>
          </a:p>
          <a:p>
            <a:r>
              <a:rPr lang="en-US" sz="2000" b="0" dirty="0" smtClean="0"/>
              <a:t>Time diversity to compensate the deep fades of the channel is not considered in the analysis</a:t>
            </a:r>
          </a:p>
          <a:p>
            <a:pPr lvl="1"/>
            <a:r>
              <a:rPr lang="en-US" sz="1600" dirty="0" smtClean="0"/>
              <a:t>WFC I &gt; WFC II &gt; WFC III for time diversity</a:t>
            </a:r>
          </a:p>
          <a:p>
            <a:r>
              <a:rPr lang="en-US" sz="2000" b="0" dirty="0" smtClean="0"/>
              <a:t>Spectrum in the freq domain gets increased for the shorter pulse in time domain</a:t>
            </a:r>
          </a:p>
          <a:p>
            <a:pPr lvl="1"/>
            <a:r>
              <a:rPr lang="en-US" sz="1600" dirty="0" smtClean="0"/>
              <a:t>WFC III &gt; WFC II &gt; WFC I for the size of the side lobes in freq domain</a:t>
            </a:r>
            <a:endParaRPr lang="en-US" sz="1600" b="0" dirty="0" smtClean="0"/>
          </a:p>
          <a:p>
            <a:pPr lvl="1"/>
            <a:endParaRPr lang="en-US" sz="1600" b="0" dirty="0" smtClean="0"/>
          </a:p>
          <a:p>
            <a:pPr lvl="1"/>
            <a:endParaRPr lang="en-US" b="0" dirty="0" smtClean="0"/>
          </a:p>
          <a:p>
            <a:pPr lvl="1"/>
            <a:endParaRPr lang="en-US" sz="16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9</a:t>
            </a:fld>
            <a:endParaRPr lang="en-US" altLang="ko-K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140673</TotalTime>
  <Words>1381</Words>
  <Application>Microsoft Office PowerPoint</Application>
  <PresentationFormat>On-screen Show (4:3)</PresentationFormat>
  <Paragraphs>339</Paragraphs>
  <Slides>14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802-11-Submission</vt:lpstr>
      <vt:lpstr>Equation</vt:lpstr>
      <vt:lpstr>Analysis on the Impact of Blank GI to ISI</vt:lpstr>
      <vt:lpstr>Background</vt:lpstr>
      <vt:lpstr>Three Waveform Coding Designs</vt:lpstr>
      <vt:lpstr>Slide 4</vt:lpstr>
      <vt:lpstr>Analysis on Inter and Intra Symbol Interference</vt:lpstr>
      <vt:lpstr>Slide 6</vt:lpstr>
      <vt:lpstr>Slide 7</vt:lpstr>
      <vt:lpstr>Slide 8</vt:lpstr>
      <vt:lpstr>Trivial for the Analysis</vt:lpstr>
      <vt:lpstr>Performance of different RX Filter Taps w/ or w/o Blank GI</vt:lpstr>
      <vt:lpstr>Performance over Chan D</vt:lpstr>
      <vt:lpstr>RF impairments Baseband model</vt:lpstr>
      <vt:lpstr>Conclusion</vt:lpstr>
      <vt:lpstr>Reference</vt:lpstr>
    </vt:vector>
  </TitlesOfParts>
  <Company>LG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j00903761</cp:lastModifiedBy>
  <cp:revision>2818</cp:revision>
  <cp:lastPrinted>2016-07-18T07:45:05Z</cp:lastPrinted>
  <dcterms:created xsi:type="dcterms:W3CDTF">2007-05-21T21:00:37Z</dcterms:created>
  <dcterms:modified xsi:type="dcterms:W3CDTF">2017-07-05T17:46:53Z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1499276364</vt:lpwstr>
  </property>
</Properties>
</file>