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13"/>
  </p:notesMasterIdLst>
  <p:handoutMasterIdLst>
    <p:handoutMasterId r:id="rId14"/>
  </p:handoutMasterIdLst>
  <p:sldIdLst>
    <p:sldId id="427" r:id="rId2"/>
    <p:sldId id="428" r:id="rId3"/>
    <p:sldId id="441" r:id="rId4"/>
    <p:sldId id="434" r:id="rId5"/>
    <p:sldId id="442" r:id="rId6"/>
    <p:sldId id="430" r:id="rId7"/>
    <p:sldId id="433" r:id="rId8"/>
    <p:sldId id="435" r:id="rId9"/>
    <p:sldId id="436" r:id="rId10"/>
    <p:sldId id="440" r:id="rId11"/>
    <p:sldId id="443" r:id="rId12"/>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0000"/>
    <a:srgbClr val="FF33CC"/>
    <a:srgbClr val="CC0000"/>
    <a:srgbClr val="00CC66"/>
    <a:srgbClr val="003399"/>
    <a:srgbClr val="FF0066"/>
    <a:srgbClr val="FF9900"/>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9361" autoAdjust="0"/>
  </p:normalViewPr>
  <p:slideViewPr>
    <p:cSldViewPr showGuides="1">
      <p:cViewPr varScale="1">
        <p:scale>
          <a:sx n="66" d="100"/>
          <a:sy n="66" d="100"/>
        </p:scale>
        <p:origin x="-797"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898" y="-58"/>
      </p:cViewPr>
      <p:guideLst>
        <p:guide orient="horz" pos="2141"/>
        <p:guide pos="311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dirty="0"/>
          </a:p>
        </p:txBody>
      </p:sp>
    </p:spTree>
    <p:extLst>
      <p:ext uri="{BB962C8B-B14F-4D97-AF65-F5344CB8AC3E}">
        <p14:creationId xmlns:p14="http://schemas.microsoft.com/office/powerpoint/2010/main" xmlns=""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dirty="0"/>
          </a:p>
        </p:txBody>
      </p:sp>
    </p:spTree>
    <p:extLst>
      <p:ext uri="{BB962C8B-B14F-4D97-AF65-F5344CB8AC3E}">
        <p14:creationId xmlns:p14="http://schemas.microsoft.com/office/powerpoint/2010/main" xmlns=""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dirty="0"/>
              <a:t>Slide </a:t>
            </a:r>
            <a:fld id="{3C79C44E-CBF0-426C-AB90-0FC5B434406F}" type="slidenum">
              <a:rPr lang="en-GB" altLang="zh-CN"/>
              <a:pPr>
                <a:defRPr/>
              </a:pPr>
              <a:t>‹#›</a:t>
            </a:fld>
            <a:endParaRPr lang="en-GB" altLang="zh-CN" dirty="0"/>
          </a:p>
        </p:txBody>
      </p:sp>
    </p:spTree>
    <p:extLst>
      <p:ext uri="{BB962C8B-B14F-4D97-AF65-F5344CB8AC3E}">
        <p14:creationId xmlns:p14="http://schemas.microsoft.com/office/powerpoint/2010/main" xmlns="" val="160695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a:pPr/>
              <a:t>‹#›</a:t>
            </a:fld>
            <a:endParaRPr lang="en-US" dirty="0"/>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149786" y="238939"/>
            <a:ext cx="3283015"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a:t>
            </a:r>
            <a:r>
              <a:rPr lang="en-US" altLang="zh-CN" b="1" dirty="0" smtClean="0">
                <a:latin typeface="Times New Roman" panose="02020603050405020304" pitchFamily="18" charset="0"/>
              </a:rPr>
              <a:t>802.11-17/0968r0</a:t>
            </a:r>
            <a:endParaRPr lang="en-US" altLang="zh-CN" b="1" dirty="0" smtClean="0">
              <a:latin typeface="Times New Roman" panose="02020603050405020304" pitchFamily="18" charset="0"/>
            </a:endParaRP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127232"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altLang="zh-CN" b="1" dirty="0" smtClean="0">
                <a:latin typeface="Times New Roman" pitchFamily="18" charset="0"/>
                <a:ea typeface="Arial Unicode MS" pitchFamily="34" charset="-122"/>
                <a:cs typeface="Arial Unicode MS" pitchFamily="34" charset="-122"/>
              </a:rPr>
              <a:t>July</a:t>
            </a:r>
            <a:r>
              <a:rPr lang="en-US" altLang="zh-CN" b="1" baseline="0" dirty="0" smtClean="0">
                <a:latin typeface="Times New Roman" pitchFamily="18" charset="0"/>
                <a:ea typeface="Arial Unicode MS" pitchFamily="34" charset="-122"/>
                <a:cs typeface="Arial Unicode MS" pitchFamily="34" charset="-122"/>
              </a:rPr>
              <a:t> </a:t>
            </a:r>
            <a:r>
              <a:rPr lang="en-US" altLang="zh-CN" b="1" dirty="0" smtClean="0">
                <a:latin typeface="Times New Roman" pitchFamily="18" charset="0"/>
                <a:ea typeface="Arial Unicode MS" pitchFamily="34" charset="-122"/>
                <a:cs typeface="Arial Unicode MS" pitchFamily="34" charset="-122"/>
              </a:rPr>
              <a:t>2017</a:t>
            </a:r>
            <a:endParaRPr lang="en-GB" altLang="zh-CN" b="1" dirty="0"/>
          </a:p>
        </p:txBody>
      </p:sp>
      <p:sp>
        <p:nvSpPr>
          <p:cNvPr id="11" name="Rectangle 7"/>
          <p:cNvSpPr>
            <a:spLocks noChangeArrowheads="1"/>
          </p:cNvSpPr>
          <p:nvPr userDrawn="1"/>
        </p:nvSpPr>
        <p:spPr bwMode="auto">
          <a:xfrm>
            <a:off x="7058740" y="6525344"/>
            <a:ext cx="1519262" cy="184666"/>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err="1" smtClean="0">
                <a:latin typeface="Times New Roman" panose="02020603050405020304" pitchFamily="18" charset="0"/>
              </a:rPr>
              <a:t>Kaiying</a:t>
            </a:r>
            <a:r>
              <a:rPr lang="en-US" altLang="zh-CN" sz="1200" b="0" dirty="0" smtClean="0">
                <a:latin typeface="Times New Roman" panose="02020603050405020304" pitchFamily="18" charset="0"/>
              </a:rPr>
              <a:t> </a:t>
            </a:r>
            <a:r>
              <a:rPr lang="en-US" altLang="zh-CN" sz="1200" b="0" dirty="0" err="1" smtClean="0">
                <a:latin typeface="Times New Roman" panose="02020603050405020304" pitchFamily="18" charset="0"/>
              </a:rPr>
              <a:t>Lv</a:t>
            </a:r>
            <a:r>
              <a:rPr lang="en-US" altLang="zh-CN" sz="1200" b="0" dirty="0" smtClean="0">
                <a:latin typeface="Times New Roman" panose="02020603050405020304" pitchFamily="18" charset="0"/>
              </a:rPr>
              <a:t>,</a:t>
            </a:r>
            <a:r>
              <a:rPr lang="en-US" altLang="zh-CN" sz="1200" b="0" baseline="0" dirty="0" smtClean="0">
                <a:latin typeface="Times New Roman" panose="02020603050405020304" pitchFamily="18" charset="0"/>
              </a:rPr>
              <a:t> </a:t>
            </a:r>
            <a:r>
              <a:rPr lang="en-US" altLang="zh-CN" sz="1200" b="0" dirty="0" smtClean="0">
                <a:latin typeface="Times New Roman" panose="02020603050405020304" pitchFamily="18" charset="0"/>
              </a:rPr>
              <a:t>ZTE</a:t>
            </a:r>
          </a:p>
        </p:txBody>
      </p:sp>
    </p:spTree>
  </p:cSld>
  <p:clrMap bg1="lt1" tx1="dk1" bg2="lt2" tx2="dk2" accent1="accent1" accent2="accent2" accent3="accent3" accent4="accent4" accent5="accent5" accent6="accent6" hlink="hlink" folHlink="folHlink"/>
  <p:sldLayoutIdLst>
    <p:sldLayoutId id="2147485400" r:id="rId1"/>
    <p:sldLayoutId id="214748541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sz="2800" dirty="0" smtClean="0"/>
              <a:t>Further Consideration for </a:t>
            </a:r>
            <a:r>
              <a:rPr lang="en-US" altLang="zh-CN" sz="2800" dirty="0" smtClean="0"/>
              <a:t>WUR </a:t>
            </a:r>
            <a:r>
              <a:rPr lang="en-US" altLang="zh-CN" sz="2800" dirty="0" smtClean="0"/>
              <a:t>Acknowledgement Indication</a:t>
            </a:r>
            <a:endParaRPr lang="sq-AL" altLang="zh-CN" sz="2800" dirty="0" smtClean="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smtClean="0"/>
              <a:pPr/>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a:t>
            </a:r>
            <a:r>
              <a:rPr kumimoji="0" lang="en-US" sz="2000" b="0" i="0" u="none" strike="noStrike" kern="0" cap="none" spc="0" normalizeH="0" baseline="0" noProof="0" dirty="0" smtClean="0">
                <a:ln>
                  <a:noFill/>
                </a:ln>
                <a:solidFill>
                  <a:schemeClr val="tx1"/>
                </a:solidFill>
                <a:effectLst/>
                <a:uLnTx/>
                <a:uFillTx/>
                <a:latin typeface="+mn-lt"/>
                <a:ea typeface="+mn-ea"/>
                <a:cs typeface="+mn-cs"/>
              </a:rPr>
              <a:t>2017-07-05</a:t>
            </a:r>
            <a:endParaRPr kumimoji="0" lang="en-US" sz="20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790604" y="3146436"/>
          <a:ext cx="7924800" cy="1854200"/>
        </p:xfrm>
        <a:graphic>
          <a:graphicData uri="http://schemas.openxmlformats.org/drawingml/2006/table">
            <a:tbl>
              <a:tblPr firstRow="1" bandRow="1">
                <a:tableStyleId>{5C22544A-7EE6-4342-B048-85BDC9FD1C3A}</a:tableStyleId>
              </a:tblPr>
              <a:tblGrid>
                <a:gridCol w="1981200"/>
                <a:gridCol w="1112912"/>
                <a:gridCol w="2935228"/>
                <a:gridCol w="189546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err="1" smtClean="0">
                          <a:solidFill>
                            <a:schemeClr val="tx1"/>
                          </a:solidFill>
                        </a:rPr>
                        <a:t>Kaiying</a:t>
                      </a:r>
                      <a:r>
                        <a:rPr lang="en-US" sz="1400" baseline="0" dirty="0" smtClean="0">
                          <a:solidFill>
                            <a:schemeClr val="tx1"/>
                          </a:solidFill>
                        </a:rPr>
                        <a:t> </a:t>
                      </a:r>
                      <a:r>
                        <a:rPr lang="en-US" sz="1400" baseline="0" dirty="0" err="1" smtClean="0">
                          <a:solidFill>
                            <a:schemeClr val="tx1"/>
                          </a:solidFill>
                        </a:rPr>
                        <a:t>Lv</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 Corp.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lang="en-US" sz="1400" kern="1200" dirty="0" smtClean="0">
                          <a:solidFill>
                            <a:schemeClr val="tx1"/>
                          </a:solidFill>
                          <a:latin typeface="+mn-lt"/>
                          <a:ea typeface="+mn-ea"/>
                          <a:cs typeface="+mn-cs"/>
                        </a:rPr>
                        <a:t>No.9</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XiFeng</a:t>
                      </a:r>
                      <a:r>
                        <a:rPr lang="en-US" sz="1400" kern="1200" baseline="0" dirty="0" smtClean="0">
                          <a:solidFill>
                            <a:schemeClr val="tx1"/>
                          </a:solidFill>
                          <a:latin typeface="+mn-lt"/>
                          <a:ea typeface="+mn-ea"/>
                          <a:cs typeface="+mn-cs"/>
                        </a:rPr>
                        <a:t> Road, </a:t>
                      </a:r>
                      <a:r>
                        <a:rPr lang="en-US" sz="1400" kern="1200" baseline="0" dirty="0" err="1" smtClean="0">
                          <a:solidFill>
                            <a:schemeClr val="tx1"/>
                          </a:solidFill>
                          <a:latin typeface="+mn-lt"/>
                          <a:ea typeface="+mn-ea"/>
                          <a:cs typeface="+mn-cs"/>
                        </a:rPr>
                        <a:t>Xi’An</a:t>
                      </a:r>
                      <a:r>
                        <a:rPr lang="en-US" sz="1400" kern="1200" baseline="0" dirty="0" smtClean="0">
                          <a:solidFill>
                            <a:schemeClr val="tx1"/>
                          </a:solidFill>
                          <a:latin typeface="+mn-lt"/>
                          <a:ea typeface="+mn-ea"/>
                          <a:cs typeface="+mn-cs"/>
                        </a:rPr>
                        <a:t>, China</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lv.kaiying@zte.com.cn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Move to add the following to 11ba SFD:</a:t>
            </a:r>
            <a:endParaRPr lang="en-US" altLang="ko-KR" dirty="0" smtClean="0">
              <a:ea typeface="굴림" panose="020B0600000101010101" pitchFamily="50" charset="-127"/>
            </a:endParaRPr>
          </a:p>
          <a:p>
            <a:pPr lvl="1">
              <a:spcAft>
                <a:spcPts val="1200"/>
              </a:spcAft>
            </a:pPr>
            <a:r>
              <a:rPr lang="en-US" altLang="zh-CN" dirty="0" smtClean="0"/>
              <a:t>An indication shall be carried in the wake-up packet to indicate whether a  frame will be sent to trigger the acknowledgement.</a:t>
            </a:r>
          </a:p>
          <a:p>
            <a:pPr lvl="1">
              <a:spcAft>
                <a:spcPts val="1200"/>
              </a:spcAft>
            </a:pPr>
            <a:r>
              <a:rPr lang="en-US" altLang="zh-CN" dirty="0" smtClean="0"/>
              <a:t>Y:</a:t>
            </a:r>
          </a:p>
          <a:p>
            <a:pPr lvl="1">
              <a:spcAft>
                <a:spcPts val="1200"/>
              </a:spcAft>
            </a:pPr>
            <a:r>
              <a:rPr lang="en-US" altLang="zh-CN" dirty="0" smtClean="0"/>
              <a:t>N:</a:t>
            </a:r>
          </a:p>
          <a:p>
            <a:pPr lvl="1">
              <a:spcAft>
                <a:spcPts val="1200"/>
              </a:spcAft>
            </a:pPr>
            <a:r>
              <a:rPr lang="en-US" altLang="zh-CN" dirty="0" smtClean="0"/>
              <a:t>A:</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10</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Motion #1</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11-17/0575r1 “spec framework”, Po-</a:t>
            </a:r>
            <a:r>
              <a:rPr lang="en-US" altLang="zh-CN" dirty="0" err="1" smtClean="0"/>
              <a:t>kai</a:t>
            </a:r>
            <a:r>
              <a:rPr lang="en-US" altLang="zh-CN" dirty="0" smtClean="0"/>
              <a:t> Huang</a:t>
            </a:r>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11</a:t>
            </a:fld>
            <a:endParaRPr lang="en-US" dirty="0"/>
          </a:p>
        </p:txBody>
      </p:sp>
      <p:sp>
        <p:nvSpPr>
          <p:cNvPr id="4" name="标题 3"/>
          <p:cNvSpPr>
            <a:spLocks noGrp="1"/>
          </p:cNvSpPr>
          <p:nvPr>
            <p:ph type="title"/>
          </p:nvPr>
        </p:nvSpPr>
        <p:spPr>
          <a:xfrm>
            <a:off x="971600" y="764704"/>
            <a:ext cx="7772400" cy="1066800"/>
          </a:xfrm>
        </p:spPr>
        <p:txBody>
          <a:bodyPr/>
          <a:lstStyle/>
          <a:p>
            <a:r>
              <a:rPr lang="en-GB" altLang="zh-CN" dirty="0" smtClean="0"/>
              <a:t>References</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1066800"/>
          </a:xfrm>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357158" y="1714488"/>
            <a:ext cx="8572528" cy="4429156"/>
          </a:xfrm>
        </p:spPr>
        <p:txBody>
          <a:bodyPr>
            <a:normAutofit/>
          </a:bodyPr>
          <a:lstStyle/>
          <a:p>
            <a:r>
              <a:rPr lang="en-GB" altLang="zh-CN" dirty="0" smtClean="0"/>
              <a:t>11-17/695 “WUR acknowledgement Indication” has been discussed during May, 2017 F2F meeting</a:t>
            </a:r>
          </a:p>
          <a:p>
            <a:r>
              <a:rPr lang="en-GB" altLang="zh-CN" dirty="0" smtClean="0"/>
              <a:t>Some comments suggest to reuse the current 802.11 scheme for the primary connectivity radio of an WUR device to  acknowledge the wake-up packet</a:t>
            </a:r>
            <a:endParaRPr lang="en-GB" altLang="zh-CN" dirty="0" smtClean="0"/>
          </a:p>
          <a:p>
            <a:r>
              <a:rPr lang="en-GB" altLang="zh-CN" dirty="0" smtClean="0"/>
              <a:t>Considering the power management operation in 802.11, different ways to send acknowledgement to the wake-up packet are discussed</a:t>
            </a:r>
          </a:p>
          <a:p>
            <a:r>
              <a:rPr lang="en-GB" altLang="zh-CN" dirty="0" smtClean="0"/>
              <a:t>In this proposal, further consideration on WUR </a:t>
            </a:r>
            <a:r>
              <a:rPr lang="en-GB" altLang="zh-CN" dirty="0" smtClean="0"/>
              <a:t>acknowledgement Indication </a:t>
            </a:r>
            <a:r>
              <a:rPr lang="en-GB" altLang="zh-CN" dirty="0" smtClean="0"/>
              <a:t>is discussed</a:t>
            </a:r>
            <a:endParaRPr lang="zh-CN" altLang="en-US" dirty="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28622"/>
          </a:xfrm>
        </p:spPr>
        <p:txBody>
          <a:bodyPr/>
          <a:lstStyle/>
          <a:p>
            <a:r>
              <a:rPr lang="en-US" altLang="zh-CN" dirty="0" err="1" smtClean="0"/>
              <a:t>Backgroud</a:t>
            </a:r>
            <a:endParaRPr lang="zh-CN" altLang="en-US" dirty="0"/>
          </a:p>
        </p:txBody>
      </p:sp>
      <p:sp>
        <p:nvSpPr>
          <p:cNvPr id="3" name="内容占位符 2"/>
          <p:cNvSpPr>
            <a:spLocks noGrp="1"/>
          </p:cNvSpPr>
          <p:nvPr>
            <p:ph idx="1"/>
          </p:nvPr>
        </p:nvSpPr>
        <p:spPr>
          <a:xfrm>
            <a:off x="285720" y="1357298"/>
            <a:ext cx="8572528" cy="4929222"/>
          </a:xfrm>
        </p:spPr>
        <p:txBody>
          <a:bodyPr>
            <a:normAutofit fontScale="92500" lnSpcReduction="10000"/>
          </a:bodyPr>
          <a:lstStyle/>
          <a:p>
            <a:r>
              <a:rPr lang="en-GB" altLang="zh-CN" dirty="0" smtClean="0"/>
              <a:t>In </a:t>
            </a:r>
            <a:r>
              <a:rPr lang="en-GB" altLang="zh-CN" dirty="0" smtClean="0"/>
              <a:t>current spec framework for 11ba[1], the rules are defined as follows:</a:t>
            </a:r>
          </a:p>
          <a:p>
            <a:pPr lvl="1"/>
            <a:r>
              <a:rPr lang="en-GB" altLang="zh-CN" sz="1900" dirty="0" smtClean="0"/>
              <a:t>The AP can send a Trigger Frame in 11ax to solicit response frames from one or more </a:t>
            </a:r>
            <a:r>
              <a:rPr lang="en-GB" altLang="zh-CN" sz="1900" dirty="0" err="1" smtClean="0"/>
              <a:t>STAs</a:t>
            </a:r>
            <a:r>
              <a:rPr lang="en-GB" altLang="zh-CN" sz="1900" dirty="0" smtClean="0"/>
              <a:t> after sending a wake-up packet to the STA(s).</a:t>
            </a:r>
          </a:p>
          <a:p>
            <a:pPr lvl="1"/>
            <a:r>
              <a:rPr lang="en-GB" altLang="zh-CN" sz="1900" dirty="0" smtClean="0"/>
              <a:t>After AP sends a </a:t>
            </a:r>
            <a:r>
              <a:rPr lang="en-GB" altLang="zh-CN" sz="1900" dirty="0" err="1" smtClean="0"/>
              <a:t>unicast</a:t>
            </a:r>
            <a:r>
              <a:rPr lang="en-GB" altLang="zh-CN" sz="1900" dirty="0" smtClean="0"/>
              <a:t> wake-up packet to a STA, AP waits for a timeout interval</a:t>
            </a:r>
            <a:endParaRPr lang="zh-CN" altLang="zh-CN" sz="1900" dirty="0" smtClean="0"/>
          </a:p>
          <a:p>
            <a:pPr lvl="2"/>
            <a:r>
              <a:rPr lang="en-GB" altLang="zh-CN" sz="1900" dirty="0" smtClean="0"/>
              <a:t>If AP receives any transmission from the STA </a:t>
            </a:r>
            <a:r>
              <a:rPr lang="en-GB" altLang="zh-CN" sz="1900" dirty="0" smtClean="0"/>
              <a:t>through primary connectivity radio after the preparation </a:t>
            </a:r>
            <a:r>
              <a:rPr lang="en-GB" altLang="zh-CN" sz="1900" dirty="0" smtClean="0"/>
              <a:t>period, then the </a:t>
            </a:r>
            <a:r>
              <a:rPr lang="en-GB" altLang="zh-CN" sz="1900" dirty="0" smtClean="0"/>
              <a:t>wake-up packet transmission </a:t>
            </a:r>
            <a:r>
              <a:rPr lang="en-GB" altLang="zh-CN" sz="1900" dirty="0" smtClean="0"/>
              <a:t>is successful</a:t>
            </a:r>
            <a:endParaRPr lang="zh-CN" altLang="zh-CN" sz="1900" dirty="0" smtClean="0"/>
          </a:p>
          <a:p>
            <a:pPr lvl="2"/>
            <a:r>
              <a:rPr lang="en-GB" altLang="zh-CN" sz="1900" dirty="0" smtClean="0"/>
              <a:t>Otherwise, the wake-up packet transmission fails, and AP may retransmit the wake-up packet to the STA</a:t>
            </a:r>
            <a:endParaRPr lang="zh-CN" altLang="zh-CN" sz="1900" dirty="0" smtClean="0"/>
          </a:p>
          <a:p>
            <a:pPr lvl="1"/>
            <a:r>
              <a:rPr lang="en-GB" altLang="zh-CN" sz="1900" dirty="0" smtClean="0"/>
              <a:t>802.11ba spec shall define a mechanism to wake up multiple WUR mode </a:t>
            </a:r>
            <a:r>
              <a:rPr lang="en-GB" altLang="zh-CN" sz="1900" dirty="0" err="1" smtClean="0"/>
              <a:t>STAs</a:t>
            </a:r>
            <a:r>
              <a:rPr lang="en-GB" altLang="zh-CN" sz="1900" dirty="0" smtClean="0"/>
              <a:t> (e.g., multi-user wake-up frame</a:t>
            </a:r>
            <a:r>
              <a:rPr lang="en-GB" altLang="zh-CN" sz="1900" dirty="0" smtClean="0"/>
              <a:t>)</a:t>
            </a:r>
          </a:p>
          <a:p>
            <a:pPr lvl="2"/>
            <a:r>
              <a:rPr lang="en-GB" altLang="zh-CN" sz="1900" dirty="0" smtClean="0">
                <a:solidFill>
                  <a:srgbClr val="FF0000"/>
                </a:solidFill>
              </a:rPr>
              <a:t>Solicited/ triggered by the AP to </a:t>
            </a:r>
            <a:r>
              <a:rPr lang="en-GB" altLang="zh-CN" sz="1900" dirty="0" smtClean="0">
                <a:solidFill>
                  <a:srgbClr val="FF0000"/>
                </a:solidFill>
              </a:rPr>
              <a:t>respond to the wake-up packet through primary connectivity radio</a:t>
            </a:r>
            <a:r>
              <a:rPr lang="en-GB" altLang="zh-CN" sz="1900" dirty="0" smtClean="0">
                <a:solidFill>
                  <a:srgbClr val="FF0000"/>
                </a:solidFill>
              </a:rPr>
              <a:t> ?</a:t>
            </a:r>
          </a:p>
          <a:p>
            <a:pPr lvl="2"/>
            <a:r>
              <a:rPr lang="en-GB" altLang="zh-CN" sz="1900" dirty="0" err="1" smtClean="0">
                <a:solidFill>
                  <a:srgbClr val="FF0000"/>
                </a:solidFill>
              </a:rPr>
              <a:t>Unsolicitedly</a:t>
            </a:r>
            <a:r>
              <a:rPr lang="en-GB" altLang="zh-CN" sz="1900" dirty="0" smtClean="0">
                <a:solidFill>
                  <a:srgbClr val="FF0000"/>
                </a:solidFill>
              </a:rPr>
              <a:t> respond to the wake-up packet through primary connectivity radio </a:t>
            </a:r>
            <a:r>
              <a:rPr lang="en-GB" altLang="zh-CN" sz="1900" dirty="0" smtClean="0">
                <a:solidFill>
                  <a:srgbClr val="FF0000"/>
                </a:solidFill>
              </a:rPr>
              <a:t>by contending the medium using EDCA and transmitting any frame to the </a:t>
            </a:r>
            <a:r>
              <a:rPr lang="en-GB" altLang="zh-CN" sz="1900" dirty="0" smtClean="0">
                <a:solidFill>
                  <a:srgbClr val="FF0000"/>
                </a:solidFill>
              </a:rPr>
              <a:t>AP?</a:t>
            </a:r>
            <a:endParaRPr lang="en-GB" altLang="zh-CN" sz="1900" dirty="0" smtClean="0">
              <a:solidFill>
                <a:srgbClr val="FF0000"/>
              </a:solidFill>
            </a:endParaRPr>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2" y="1428736"/>
            <a:ext cx="8208268" cy="5072098"/>
          </a:xfrm>
        </p:spPr>
        <p:txBody>
          <a:bodyPr>
            <a:normAutofit fontScale="85000" lnSpcReduction="20000"/>
          </a:bodyPr>
          <a:lstStyle/>
          <a:p>
            <a:r>
              <a:rPr lang="en-US" altLang="zh-CN" dirty="0" smtClean="0"/>
              <a:t>The efficiency of wake up procedure needs to be considered</a:t>
            </a:r>
          </a:p>
          <a:p>
            <a:pPr lvl="1"/>
            <a:r>
              <a:rPr lang="en-US" altLang="zh-CN" dirty="0" smtClean="0"/>
              <a:t>When only one or just a few WUR STAs is (are) signaled to wake up, less channel contention might happen due to random </a:t>
            </a:r>
            <a:r>
              <a:rPr lang="en-US" altLang="zh-CN" dirty="0" err="1" smtClean="0"/>
              <a:t>backoff</a:t>
            </a:r>
            <a:r>
              <a:rPr lang="en-US" altLang="zh-CN" dirty="0" smtClean="0"/>
              <a:t> and different wakeup time </a:t>
            </a:r>
          </a:p>
          <a:p>
            <a:pPr lvl="2"/>
            <a:r>
              <a:rPr lang="en-US" altLang="zh-CN" dirty="0" smtClean="0"/>
              <a:t>channel access for acknowledgement using EDCA is supposed be more efficient</a:t>
            </a:r>
          </a:p>
          <a:p>
            <a:pPr lvl="1"/>
            <a:r>
              <a:rPr lang="en-US" altLang="zh-CN" dirty="0" smtClean="0"/>
              <a:t>When more WUR STAs are signaled to wake up at the same time, the channel contention might become worse</a:t>
            </a:r>
          </a:p>
          <a:p>
            <a:pPr lvl="2"/>
            <a:r>
              <a:rPr lang="en-US" altLang="zh-CN" dirty="0" smtClean="0">
                <a:solidFill>
                  <a:srgbClr val="FF0000"/>
                </a:solidFill>
              </a:rPr>
              <a:t>triggered-based or scheduled </a:t>
            </a:r>
            <a:r>
              <a:rPr lang="en-US" altLang="zh-CN" dirty="0" smtClean="0"/>
              <a:t>acknowledgement </a:t>
            </a:r>
            <a:r>
              <a:rPr lang="en-US" altLang="zh-CN" dirty="0" smtClean="0"/>
              <a:t>from WUR STAs would be more </a:t>
            </a:r>
            <a:r>
              <a:rPr lang="en-US" altLang="zh-CN" dirty="0" smtClean="0"/>
              <a:t>efficient</a:t>
            </a:r>
            <a:endParaRPr lang="en-US" altLang="zh-CN" dirty="0" smtClean="0"/>
          </a:p>
          <a:p>
            <a:r>
              <a:rPr lang="en-US" altLang="zh-CN" dirty="0" smtClean="0"/>
              <a:t>It is more efficient for AP to manage the access control mechanism that WUR STAs use to acknowledge the wakeup signal </a:t>
            </a:r>
          </a:p>
          <a:p>
            <a:pPr lvl="1"/>
            <a:r>
              <a:rPr lang="en-US" altLang="zh-CN" dirty="0" smtClean="0"/>
              <a:t>AP knows the medium condition better</a:t>
            </a:r>
          </a:p>
          <a:p>
            <a:pPr lvl="1"/>
            <a:r>
              <a:rPr lang="en-US" altLang="zh-CN" dirty="0" smtClean="0"/>
              <a:t>AP should have more control over the medium to utilize the resource better</a:t>
            </a:r>
          </a:p>
          <a:p>
            <a:pPr lvl="1"/>
            <a:endParaRPr lang="en-US" altLang="zh-CN" dirty="0" smtClean="0"/>
          </a:p>
          <a:p>
            <a:pPr marL="342900" lvl="1" indent="-342900">
              <a:buChar char="•"/>
            </a:pPr>
            <a:r>
              <a:rPr lang="en-US" altLang="zh-CN" sz="2400" b="1" dirty="0" smtClean="0">
                <a:ea typeface="+mn-ea"/>
                <a:cs typeface="+mn-cs"/>
              </a:rPr>
              <a:t>It is more power efficient for WUR STAs to acknowledge the wake up packet successfully with less effort with information of contention situation</a:t>
            </a:r>
          </a:p>
          <a:p>
            <a:pPr lvl="1"/>
            <a:r>
              <a:rPr lang="en-US" altLang="zh-CN" sz="2100" dirty="0" smtClean="0"/>
              <a:t>High efficient contention if less waked-up STAs </a:t>
            </a:r>
          </a:p>
          <a:p>
            <a:pPr lvl="1"/>
            <a:r>
              <a:rPr lang="en-US" altLang="zh-CN" sz="2100" dirty="0" smtClean="0"/>
              <a:t>Less contention collision if </a:t>
            </a:r>
            <a:r>
              <a:rPr lang="en-US" altLang="zh-CN" sz="2100" dirty="0" smtClean="0"/>
              <a:t>triggered </a:t>
            </a:r>
            <a:r>
              <a:rPr lang="en-US" altLang="zh-CN" sz="2100" dirty="0" smtClean="0"/>
              <a:t>by AP when many WUR mode STAs </a:t>
            </a:r>
            <a:r>
              <a:rPr lang="en-US" altLang="zh-CN" sz="2100" dirty="0" smtClean="0"/>
              <a:t>in different wake-up channels </a:t>
            </a:r>
            <a:r>
              <a:rPr lang="en-US" altLang="zh-CN" sz="2100" dirty="0" smtClean="0"/>
              <a:t>are </a:t>
            </a:r>
            <a:r>
              <a:rPr lang="en-US" altLang="zh-CN" sz="2100" dirty="0" smtClean="0"/>
              <a:t>waked up </a:t>
            </a:r>
            <a:r>
              <a:rPr lang="en-US" altLang="zh-CN" sz="2100" dirty="0" smtClean="0"/>
              <a:t>simultaneously and/or on slightly </a:t>
            </a:r>
            <a:r>
              <a:rPr lang="en-US" altLang="zh-CN" sz="2100" dirty="0" smtClean="0"/>
              <a:t>different time </a:t>
            </a:r>
          </a:p>
          <a:p>
            <a:pPr lvl="1"/>
            <a:endParaRPr lang="en-US" altLang="zh-CN" sz="2100" dirty="0" smtClean="0"/>
          </a:p>
          <a:p>
            <a:pPr lvl="1"/>
            <a:endParaRPr lang="en-US" altLang="zh-CN" sz="2100" dirty="0" smtClean="0"/>
          </a:p>
          <a:p>
            <a:pPr lvl="1">
              <a:buNone/>
            </a:pPr>
            <a:endParaRPr lang="en-US" altLang="zh-CN" sz="2100" dirty="0" smtClean="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4</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Motivation</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2" y="1285860"/>
            <a:ext cx="8208268" cy="5214974"/>
          </a:xfrm>
        </p:spPr>
        <p:txBody>
          <a:bodyPr>
            <a:normAutofit fontScale="85000" lnSpcReduction="20000"/>
          </a:bodyPr>
          <a:lstStyle/>
          <a:p>
            <a:r>
              <a:rPr lang="en-US" altLang="zh-CN" dirty="0" smtClean="0"/>
              <a:t>WUR </a:t>
            </a:r>
            <a:r>
              <a:rPr lang="en-US" altLang="zh-CN" dirty="0" smtClean="0"/>
              <a:t>mode power management operation should be considered when discussing the way for an WUR mode STA to acknowledge the Wake-up signal</a:t>
            </a:r>
            <a:endParaRPr lang="en-US" altLang="zh-CN" dirty="0" smtClean="0"/>
          </a:p>
          <a:p>
            <a:pPr lvl="1"/>
            <a:r>
              <a:rPr lang="en-US" altLang="zh-CN" dirty="0" smtClean="0"/>
              <a:t>An WUR mode STA transits </a:t>
            </a:r>
            <a:r>
              <a:rPr lang="en-US" altLang="zh-CN" dirty="0" smtClean="0"/>
              <a:t>from doze state to awake </a:t>
            </a:r>
            <a:r>
              <a:rPr lang="en-US" altLang="zh-CN" dirty="0" smtClean="0"/>
              <a:t>state when receiving a wake-up signal</a:t>
            </a:r>
          </a:p>
          <a:p>
            <a:pPr lvl="1"/>
            <a:r>
              <a:rPr lang="en-US" altLang="zh-CN" dirty="0" smtClean="0"/>
              <a:t>In awake state, based on current PM and U-APSD</a:t>
            </a:r>
            <a:r>
              <a:rPr lang="en-US" altLang="zh-CN" dirty="0" smtClean="0"/>
              <a:t> </a:t>
            </a:r>
            <a:r>
              <a:rPr lang="en-US" altLang="zh-CN" dirty="0" smtClean="0"/>
              <a:t>operation, an WUR </a:t>
            </a:r>
            <a:r>
              <a:rPr lang="en-US" altLang="zh-CN" dirty="0" smtClean="0"/>
              <a:t>mode STA </a:t>
            </a:r>
            <a:r>
              <a:rPr lang="en-US" altLang="zh-CN" dirty="0" smtClean="0"/>
              <a:t>can only send a PS-Poll or </a:t>
            </a:r>
            <a:r>
              <a:rPr lang="en-US" altLang="zh-CN" dirty="0" err="1" smtClean="0"/>
              <a:t>QoS</a:t>
            </a:r>
            <a:r>
              <a:rPr lang="en-US" altLang="zh-CN" dirty="0" smtClean="0"/>
              <a:t> Null/</a:t>
            </a:r>
            <a:r>
              <a:rPr lang="en-US" altLang="zh-CN" dirty="0" err="1" smtClean="0"/>
              <a:t>QoS</a:t>
            </a:r>
            <a:r>
              <a:rPr lang="en-US" altLang="zh-CN" dirty="0" smtClean="0"/>
              <a:t> data (if U-APSD supported) to indicate that it is awake before receiving any data from the AP</a:t>
            </a:r>
          </a:p>
          <a:p>
            <a:pPr lvl="1"/>
            <a:r>
              <a:rPr lang="en-US" altLang="zh-CN" dirty="0" smtClean="0">
                <a:solidFill>
                  <a:srgbClr val="FF0000"/>
                </a:solidFill>
              </a:rPr>
              <a:t>Should we add one more way to allow the AP to schedule the acknowledgement from the WUR STAs in awake state to reduce the channel access collision?</a:t>
            </a:r>
            <a:endParaRPr lang="en-US" altLang="zh-CN" dirty="0" smtClean="0">
              <a:solidFill>
                <a:srgbClr val="FF0000"/>
              </a:solidFill>
            </a:endParaRPr>
          </a:p>
          <a:p>
            <a:pPr lvl="2"/>
            <a:endParaRPr lang="en-US" altLang="zh-CN" dirty="0" smtClean="0"/>
          </a:p>
          <a:p>
            <a:r>
              <a:rPr lang="en-US" altLang="zh-CN" dirty="0" smtClean="0"/>
              <a:t>Wake-up packet should indicate which way to send acknowledgement to the wake-up packet for </a:t>
            </a:r>
            <a:r>
              <a:rPr lang="en-US" altLang="zh-CN" dirty="0" smtClean="0"/>
              <a:t>the WUR mode STA in awake state </a:t>
            </a:r>
          </a:p>
          <a:p>
            <a:pPr lvl="1"/>
            <a:r>
              <a:rPr lang="en-US" altLang="zh-CN" dirty="0" smtClean="0"/>
              <a:t>AP can indicate that it will send a </a:t>
            </a:r>
            <a:r>
              <a:rPr lang="en-US" altLang="zh-CN" dirty="0" err="1" smtClean="0"/>
              <a:t>QoS</a:t>
            </a:r>
            <a:r>
              <a:rPr lang="en-US" altLang="zh-CN" dirty="0" smtClean="0"/>
              <a:t> Null/</a:t>
            </a:r>
            <a:r>
              <a:rPr lang="en-US" altLang="zh-CN" dirty="0" err="1" smtClean="0"/>
              <a:t>QoS</a:t>
            </a:r>
            <a:r>
              <a:rPr lang="en-US" altLang="zh-CN" dirty="0" smtClean="0"/>
              <a:t> data/trigger to the WUR STA after waiting for a preparation period</a:t>
            </a:r>
          </a:p>
          <a:p>
            <a:pPr lvl="2">
              <a:buFont typeface="Wingdings" pitchFamily="2" charset="2"/>
              <a:buChar char="ü"/>
            </a:pPr>
            <a:r>
              <a:rPr lang="en-US" altLang="zh-CN" dirty="0" smtClean="0"/>
              <a:t>When the AP  wakes up multiple WUR mode STAs, it is better for AP to control the medium access</a:t>
            </a:r>
            <a:endParaRPr lang="en-US" altLang="zh-CN" dirty="0" smtClean="0"/>
          </a:p>
          <a:p>
            <a:pPr lvl="1"/>
            <a:r>
              <a:rPr lang="en-US" altLang="zh-CN" dirty="0" smtClean="0"/>
              <a:t>AP can also indicate that it will not send any trigger to the WUR STA so that the WUR STA shall use the default AC to contend the medium. The default AC can be AC-VO </a:t>
            </a:r>
          </a:p>
          <a:p>
            <a:pPr lvl="2">
              <a:buFont typeface="Wingdings" pitchFamily="2" charset="2"/>
              <a:buChar char="ü"/>
            </a:pPr>
            <a:r>
              <a:rPr lang="en-US" altLang="zh-CN" dirty="0" smtClean="0"/>
              <a:t>When the AP  wakes up </a:t>
            </a:r>
            <a:r>
              <a:rPr lang="en-US" altLang="zh-CN" dirty="0" smtClean="0"/>
              <a:t>single or a few </a:t>
            </a:r>
            <a:r>
              <a:rPr lang="en-US" altLang="zh-CN" dirty="0" smtClean="0"/>
              <a:t>WUR mode STAs, </a:t>
            </a:r>
            <a:r>
              <a:rPr lang="en-US" altLang="zh-CN" dirty="0" smtClean="0"/>
              <a:t> the WUR mode STA can contend the medium using EDCA with higher priority. </a:t>
            </a:r>
            <a:r>
              <a:rPr lang="en-US" altLang="zh-CN" dirty="0" err="1" smtClean="0"/>
              <a:t>Eg</a:t>
            </a:r>
            <a:r>
              <a:rPr lang="en-US" altLang="zh-CN" dirty="0" smtClean="0"/>
              <a:t>. AC-VO</a:t>
            </a:r>
            <a:endParaRPr lang="en-US" altLang="zh-CN" dirty="0" smtClean="0"/>
          </a:p>
          <a:p>
            <a:pPr lvl="1"/>
            <a:endParaRPr lang="en-US" altLang="zh-CN" dirty="0" smtClean="0"/>
          </a:p>
          <a:p>
            <a:pPr lvl="1">
              <a:buNone/>
            </a:pPr>
            <a:endParaRPr lang="en-US" altLang="zh-CN" dirty="0" smtClean="0"/>
          </a:p>
          <a:p>
            <a:pPr lvl="1"/>
            <a:endParaRPr lang="en-US" altLang="zh-CN" sz="2100" dirty="0" smtClean="0"/>
          </a:p>
          <a:p>
            <a:pPr lvl="1">
              <a:buNone/>
            </a:pPr>
            <a:endParaRPr lang="en-US" altLang="zh-CN" sz="2100" dirty="0" smtClean="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5</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Analysis</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628" y="1643050"/>
            <a:ext cx="8572528" cy="4857784"/>
          </a:xfrm>
        </p:spPr>
        <p:txBody>
          <a:bodyPr>
            <a:normAutofit lnSpcReduction="10000"/>
          </a:bodyPr>
          <a:lstStyle/>
          <a:p>
            <a:pPr>
              <a:spcAft>
                <a:spcPts val="300"/>
              </a:spcAft>
            </a:pPr>
            <a:r>
              <a:rPr lang="en-US" altLang="zh-CN" dirty="0" smtClean="0"/>
              <a:t>After receiving the wake-up packet, the WUR mode STAs transit from WUR doze state to WUR awake state</a:t>
            </a:r>
            <a:endParaRPr lang="en-US" altLang="zh-CN" dirty="0" smtClean="0"/>
          </a:p>
          <a:p>
            <a:pPr>
              <a:spcAft>
                <a:spcPts val="300"/>
              </a:spcAft>
            </a:pPr>
            <a:r>
              <a:rPr lang="en-US" altLang="zh-CN" dirty="0" smtClean="0"/>
              <a:t>An </a:t>
            </a:r>
            <a:r>
              <a:rPr lang="en-US" altLang="zh-CN" dirty="0" smtClean="0"/>
              <a:t>indication is carried in the wake-up packet to indicate whether </a:t>
            </a:r>
            <a:r>
              <a:rPr lang="en-US" altLang="zh-CN" dirty="0" smtClean="0"/>
              <a:t>or not a </a:t>
            </a:r>
            <a:r>
              <a:rPr lang="en-US" altLang="zh-CN" dirty="0" smtClean="0"/>
              <a:t>trigger will be sent to trigger the acknowledgement </a:t>
            </a:r>
          </a:p>
          <a:p>
            <a:pPr lvl="1"/>
            <a:r>
              <a:rPr lang="en-US" altLang="zh-CN" dirty="0" smtClean="0"/>
              <a:t>When AP indicates that a trigger will be sent after the wake-up packet</a:t>
            </a:r>
          </a:p>
          <a:p>
            <a:pPr lvl="2"/>
            <a:r>
              <a:rPr lang="en-US" altLang="zh-CN" dirty="0" smtClean="0"/>
              <a:t>The WUR mode STAs </a:t>
            </a:r>
            <a:r>
              <a:rPr lang="en-US" altLang="zh-CN" dirty="0" smtClean="0"/>
              <a:t>transiting to WUR </a:t>
            </a:r>
            <a:r>
              <a:rPr lang="en-US" altLang="zh-CN" dirty="0" smtClean="0"/>
              <a:t>awake state </a:t>
            </a:r>
            <a:r>
              <a:rPr lang="en-US" altLang="zh-CN" dirty="0" smtClean="0"/>
              <a:t>shall </a:t>
            </a:r>
            <a:r>
              <a:rPr lang="en-US" altLang="zh-CN" dirty="0" smtClean="0"/>
              <a:t>wait within a predefined time interval for being triggered without actively contending the medium.</a:t>
            </a:r>
            <a:endParaRPr lang="en-US" altLang="zh-CN" dirty="0" smtClean="0">
              <a:solidFill>
                <a:srgbClr val="FF0000"/>
              </a:solidFill>
            </a:endParaRPr>
          </a:p>
          <a:p>
            <a:pPr lvl="2"/>
            <a:r>
              <a:rPr lang="en-US" altLang="zh-CN" dirty="0" smtClean="0"/>
              <a:t>If the WUR mode STAs </a:t>
            </a:r>
            <a:r>
              <a:rPr lang="en-US" altLang="zh-CN" dirty="0" smtClean="0"/>
              <a:t>in WUR awake state fails </a:t>
            </a:r>
            <a:r>
              <a:rPr lang="en-US" altLang="zh-CN" dirty="0" smtClean="0"/>
              <a:t>to receive the trigger frame after the predefined time interval, then the WUR mode STAs </a:t>
            </a:r>
            <a:r>
              <a:rPr lang="en-US" altLang="zh-CN" dirty="0" smtClean="0"/>
              <a:t>could </a:t>
            </a:r>
            <a:r>
              <a:rPr lang="en-US" altLang="zh-CN" dirty="0" smtClean="0"/>
              <a:t>start the channel access using </a:t>
            </a:r>
            <a:r>
              <a:rPr lang="en-US" altLang="zh-CN" dirty="0" smtClean="0"/>
              <a:t>EDCA using AC_BE.  </a:t>
            </a:r>
            <a:endParaRPr lang="en-US" altLang="zh-CN" dirty="0" smtClean="0"/>
          </a:p>
          <a:p>
            <a:pPr lvl="1"/>
            <a:r>
              <a:rPr lang="en-US" altLang="zh-CN" dirty="0" smtClean="0"/>
              <a:t>When AP indicates that no trigger will be sent after the wake-up packet</a:t>
            </a:r>
          </a:p>
          <a:p>
            <a:pPr lvl="2"/>
            <a:r>
              <a:rPr lang="en-US" altLang="zh-CN" dirty="0" smtClean="0"/>
              <a:t>The WUR mode STAs </a:t>
            </a:r>
            <a:r>
              <a:rPr lang="en-US" altLang="zh-CN" dirty="0" smtClean="0"/>
              <a:t>transiting to WUR awake state </a:t>
            </a:r>
            <a:r>
              <a:rPr lang="en-US" altLang="zh-CN" dirty="0" smtClean="0"/>
              <a:t>can start the channel access using </a:t>
            </a:r>
            <a:r>
              <a:rPr lang="en-US" altLang="zh-CN" dirty="0" smtClean="0"/>
              <a:t>EDCA using AC_VO.</a:t>
            </a:r>
            <a:endParaRPr lang="en-US" altLang="zh-CN" dirty="0" smtClean="0"/>
          </a:p>
          <a:p>
            <a:pPr lvl="1">
              <a:buNone/>
            </a:pPr>
            <a:endParaRPr lang="en-US" altLang="zh-CN" sz="2100" dirty="0" smtClean="0"/>
          </a:p>
          <a:p>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6</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The ways of acknowledgement for Wake-up packet are discussed. </a:t>
            </a:r>
          </a:p>
          <a:p>
            <a:r>
              <a:rPr lang="en-US" altLang="zh-CN" dirty="0" smtClean="0"/>
              <a:t>We suggest that AP indicate the way of acknowledgement for Wake-up packet in order to have better utilization of the resource.</a:t>
            </a:r>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7</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Conclusion</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a:t>
            </a:r>
            <a:r>
              <a:rPr lang="en-US" altLang="zh-CN" dirty="0" smtClean="0"/>
              <a:t>support adding the following to 11ba </a:t>
            </a:r>
            <a:r>
              <a:rPr lang="en-US" altLang="zh-CN" dirty="0" smtClean="0"/>
              <a:t>SFD?</a:t>
            </a:r>
          </a:p>
          <a:p>
            <a:pPr>
              <a:spcAft>
                <a:spcPts val="1200"/>
              </a:spcAft>
              <a:buNone/>
            </a:pPr>
            <a:r>
              <a:rPr lang="en-US" altLang="zh-CN" dirty="0" smtClean="0"/>
              <a:t> </a:t>
            </a:r>
            <a:r>
              <a:rPr lang="en-US" altLang="zh-CN" dirty="0" smtClean="0"/>
              <a:t>    A</a:t>
            </a:r>
            <a:r>
              <a:rPr lang="en-US" altLang="zh-CN" dirty="0" smtClean="0"/>
              <a:t>n </a:t>
            </a:r>
            <a:r>
              <a:rPr lang="en-US" altLang="zh-CN" dirty="0" smtClean="0"/>
              <a:t>indication </a:t>
            </a:r>
            <a:r>
              <a:rPr lang="en-US" altLang="zh-CN" dirty="0" smtClean="0"/>
              <a:t>may</a:t>
            </a:r>
            <a:r>
              <a:rPr lang="en-US" altLang="zh-CN" dirty="0" smtClean="0"/>
              <a:t> </a:t>
            </a:r>
            <a:r>
              <a:rPr lang="en-US" altLang="zh-CN" dirty="0" smtClean="0"/>
              <a:t>be carried in the wake-up packet to indicate whether a Trigger frame will be sent to trigger the acknowledgement?</a:t>
            </a:r>
          </a:p>
          <a:p>
            <a:pPr lvl="1">
              <a:spcAft>
                <a:spcPts val="1200"/>
              </a:spcAft>
            </a:pPr>
            <a:r>
              <a:rPr lang="en-US" altLang="zh-CN" dirty="0" smtClean="0"/>
              <a:t>Y</a:t>
            </a:r>
            <a:r>
              <a:rPr lang="en-US" altLang="zh-CN" dirty="0" smtClean="0"/>
              <a:t>:</a:t>
            </a:r>
            <a:endParaRPr lang="en-US" altLang="zh-CN" dirty="0" smtClean="0">
              <a:solidFill>
                <a:schemeClr val="accent2">
                  <a:lumMod val="20000"/>
                  <a:lumOff val="80000"/>
                </a:schemeClr>
              </a:solidFill>
            </a:endParaRPr>
          </a:p>
          <a:p>
            <a:pPr lvl="1">
              <a:spcAft>
                <a:spcPts val="1200"/>
              </a:spcAft>
            </a:pPr>
            <a:r>
              <a:rPr lang="en-US" altLang="zh-CN" dirty="0" smtClean="0"/>
              <a:t>N</a:t>
            </a:r>
            <a:r>
              <a:rPr lang="en-US" altLang="zh-CN" dirty="0" smtClean="0"/>
              <a:t>:</a:t>
            </a:r>
            <a:endParaRPr lang="en-US" altLang="zh-CN" dirty="0" smtClean="0">
              <a:solidFill>
                <a:schemeClr val="accent2">
                  <a:lumMod val="20000"/>
                  <a:lumOff val="80000"/>
                </a:schemeClr>
              </a:solidFill>
            </a:endParaRPr>
          </a:p>
          <a:p>
            <a:pPr lvl="1">
              <a:spcAft>
                <a:spcPts val="1200"/>
              </a:spcAft>
            </a:pPr>
            <a:r>
              <a:rPr lang="en-US" altLang="zh-CN" dirty="0" smtClean="0"/>
              <a:t>A</a:t>
            </a:r>
            <a:r>
              <a:rPr lang="en-US" altLang="zh-CN" dirty="0" smtClean="0"/>
              <a:t>:</a:t>
            </a:r>
            <a:endParaRPr lang="en-US" altLang="zh-CN" dirty="0" smtClean="0">
              <a:solidFill>
                <a:schemeClr val="accent2">
                  <a:lumMod val="20000"/>
                  <a:lumOff val="80000"/>
                </a:schemeClr>
              </a:solidFill>
            </a:endParaRP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8</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1</a:t>
            </a:r>
            <a:endParaRPr lang="zh-CN"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support adding the following to 11ba SFD </a:t>
            </a:r>
            <a:r>
              <a:rPr lang="en-US" altLang="zh-CN" dirty="0" smtClean="0"/>
              <a:t>?</a:t>
            </a:r>
          </a:p>
          <a:p>
            <a:pPr>
              <a:spcAft>
                <a:spcPts val="1200"/>
              </a:spcAft>
              <a:buNone/>
            </a:pPr>
            <a:r>
              <a:rPr lang="en-US" altLang="zh-CN" dirty="0" smtClean="0"/>
              <a:t>     When the </a:t>
            </a:r>
            <a:r>
              <a:rPr lang="en-US" altLang="zh-CN" dirty="0" smtClean="0"/>
              <a:t>wake-up packet </a:t>
            </a:r>
            <a:r>
              <a:rPr lang="en-US" altLang="zh-CN" dirty="0" smtClean="0"/>
              <a:t>indicates not to send </a:t>
            </a:r>
            <a:r>
              <a:rPr lang="en-US" altLang="zh-CN" dirty="0" smtClean="0"/>
              <a:t>a Trigger </a:t>
            </a:r>
            <a:r>
              <a:rPr lang="en-US" altLang="zh-CN" dirty="0" smtClean="0"/>
              <a:t>for the acknowledgement, the WUR mode STAs can contend the medium using AC_VO</a:t>
            </a:r>
            <a:endParaRPr lang="en-US" altLang="zh-CN" dirty="0" smtClean="0"/>
          </a:p>
          <a:p>
            <a:pPr lvl="1">
              <a:spcAft>
                <a:spcPts val="1200"/>
              </a:spcAft>
            </a:pPr>
            <a:r>
              <a:rPr lang="en-US" altLang="zh-CN" dirty="0" smtClean="0"/>
              <a:t>Y:</a:t>
            </a:r>
          </a:p>
          <a:p>
            <a:pPr lvl="1">
              <a:spcAft>
                <a:spcPts val="1200"/>
              </a:spcAft>
            </a:pPr>
            <a:r>
              <a:rPr lang="en-US" altLang="zh-CN" dirty="0" smtClean="0"/>
              <a:t>N:</a:t>
            </a:r>
          </a:p>
          <a:p>
            <a:pPr lvl="1">
              <a:spcAft>
                <a:spcPts val="1200"/>
              </a:spcAft>
            </a:pPr>
            <a:r>
              <a:rPr lang="en-US" altLang="zh-CN" dirty="0" smtClean="0"/>
              <a:t>A:</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9</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2</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100501</TotalTime>
  <Words>1024</Words>
  <Application>Microsoft Office PowerPoint</Application>
  <PresentationFormat>全屏显示(4:3)</PresentationFormat>
  <Paragraphs>108</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Default Design</vt:lpstr>
      <vt:lpstr>Further Consideration for WUR Acknowledgement Indication</vt:lpstr>
      <vt:lpstr>Introduction</vt:lpstr>
      <vt:lpstr>Backgroud</vt:lpstr>
      <vt:lpstr>Motivation</vt:lpstr>
      <vt:lpstr>Analysis</vt:lpstr>
      <vt:lpstr>Proposal</vt:lpstr>
      <vt:lpstr>Conclusion</vt:lpstr>
      <vt:lpstr>Straw Poll 1</vt:lpstr>
      <vt:lpstr>Straw Poll 2</vt:lpstr>
      <vt:lpstr>Motion #1</vt:lpstr>
      <vt:lpstr>References</vt:lpstr>
    </vt:vector>
  </TitlesOfParts>
  <Company>xyz</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Windows 用户</cp:lastModifiedBy>
  <cp:revision>3797</cp:revision>
  <dcterms:created xsi:type="dcterms:W3CDTF">2006-02-24T01:46:22Z</dcterms:created>
  <dcterms:modified xsi:type="dcterms:W3CDTF">2017-07-10T13:31:22Z</dcterms:modified>
</cp:coreProperties>
</file>