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427" r:id="rId2"/>
    <p:sldId id="428" r:id="rId3"/>
    <p:sldId id="456" r:id="rId4"/>
    <p:sldId id="451" r:id="rId5"/>
    <p:sldId id="433" r:id="rId6"/>
    <p:sldId id="445" r:id="rId7"/>
    <p:sldId id="446" r:id="rId8"/>
    <p:sldId id="457" r:id="rId9"/>
  </p:sldIdLst>
  <p:sldSz cx="9144000" cy="6858000" type="screen4x3"/>
  <p:notesSz cx="9874250" cy="6797675"/>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0000"/>
    <a:srgbClr val="FF33CC"/>
    <a:srgbClr val="CC0000"/>
    <a:srgbClr val="00CC66"/>
    <a:srgbClr val="003399"/>
    <a:srgbClr val="FF0066"/>
    <a:srgbClr val="FF9900"/>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4" autoAdjust="0"/>
    <p:restoredTop sz="99381" autoAdjust="0"/>
  </p:normalViewPr>
  <p:slideViewPr>
    <p:cSldViewPr showGuides="1">
      <p:cViewPr>
        <p:scale>
          <a:sx n="88" d="100"/>
          <a:sy n="88" d="100"/>
        </p:scale>
        <p:origin x="-149" y="226"/>
      </p:cViewPr>
      <p:guideLst>
        <p:guide orient="horz" pos="2142"/>
        <p:guide pos="291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75" d="100"/>
          <a:sy n="75" d="100"/>
        </p:scale>
        <p:origin x="-1986" y="-426"/>
      </p:cViewPr>
      <p:guideLst>
        <p:guide orient="horz" pos="2123"/>
        <p:guide pos="314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4279900" cy="339725"/>
          </a:xfrm>
          <a:prstGeom prst="rect">
            <a:avLst/>
          </a:prstGeom>
          <a:noFill/>
          <a:ln w="9525">
            <a:noFill/>
            <a:miter lim="800000"/>
          </a:ln>
          <a:effectLst/>
        </p:spPr>
        <p:txBody>
          <a:bodyPr vert="horz" wrap="square" lIns="91138" tIns="45569" rIns="91138" bIns="45569" numCol="1" anchor="t" anchorCtr="0" compatLnSpc="1"/>
          <a:lstStyle>
            <a:lvl1pP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45059" name="Rectangle 3"/>
          <p:cNvSpPr>
            <a:spLocks noGrp="1" noChangeArrowheads="1"/>
          </p:cNvSpPr>
          <p:nvPr>
            <p:ph type="dt" sz="quarter" idx="1"/>
          </p:nvPr>
        </p:nvSpPr>
        <p:spPr bwMode="auto">
          <a:xfrm>
            <a:off x="5594350" y="0"/>
            <a:ext cx="4279900" cy="339725"/>
          </a:xfrm>
          <a:prstGeom prst="rect">
            <a:avLst/>
          </a:prstGeom>
          <a:noFill/>
          <a:ln w="9525">
            <a:noFill/>
            <a:miter lim="800000"/>
          </a:ln>
          <a:effectLst/>
        </p:spPr>
        <p:txBody>
          <a:bodyPr vert="horz" wrap="square" lIns="91138" tIns="45569" rIns="91138" bIns="45569" numCol="1" anchor="t" anchorCtr="0" compatLnSpc="1"/>
          <a:lstStyle>
            <a:lvl1pPr algn="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45060" name="Rectangle 4"/>
          <p:cNvSpPr>
            <a:spLocks noGrp="1" noChangeArrowheads="1"/>
          </p:cNvSpPr>
          <p:nvPr>
            <p:ph type="ftr" sz="quarter" idx="2"/>
          </p:nvPr>
        </p:nvSpPr>
        <p:spPr bwMode="auto">
          <a:xfrm>
            <a:off x="0" y="6457950"/>
            <a:ext cx="4279900" cy="339725"/>
          </a:xfrm>
          <a:prstGeom prst="rect">
            <a:avLst/>
          </a:prstGeom>
          <a:noFill/>
          <a:ln w="9525">
            <a:noFill/>
            <a:miter lim="800000"/>
          </a:ln>
          <a:effectLst/>
        </p:spPr>
        <p:txBody>
          <a:bodyPr vert="horz" wrap="square" lIns="91138" tIns="45569" rIns="91138" bIns="45569" numCol="1" anchor="b" anchorCtr="0" compatLnSpc="1"/>
          <a:lstStyle>
            <a:lvl1pP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45061" name="Rectangle 5"/>
          <p:cNvSpPr>
            <a:spLocks noGrp="1" noChangeArrowheads="1"/>
          </p:cNvSpPr>
          <p:nvPr>
            <p:ph type="sldNum" sz="quarter" idx="3"/>
          </p:nvPr>
        </p:nvSpPr>
        <p:spPr bwMode="auto">
          <a:xfrm>
            <a:off x="5594350" y="6457950"/>
            <a:ext cx="4279900" cy="339725"/>
          </a:xfrm>
          <a:prstGeom prst="rect">
            <a:avLst/>
          </a:prstGeom>
          <a:noFill/>
          <a:ln w="9525">
            <a:noFill/>
            <a:miter lim="800000"/>
          </a:ln>
          <a:effectLst/>
        </p:spPr>
        <p:txBody>
          <a:bodyPr vert="horz" wrap="square" lIns="91138" tIns="45569" rIns="91138" bIns="45569" numCol="1" anchor="b" anchorCtr="0" compatLnSpc="1"/>
          <a:lstStyle>
            <a:lvl1pPr algn="r" defTabSz="911225" eaLnBrk="1" hangingPunct="1">
              <a:defRPr kumimoji="1" sz="1200" smtClean="0">
                <a:latin typeface="Times New Roman" panose="02020603050405020304" pitchFamily="18" charset="0"/>
              </a:defRPr>
            </a:lvl1pPr>
          </a:lstStyle>
          <a:p>
            <a:pPr>
              <a:defRPr/>
            </a:pPr>
            <a:fld id="{1A11AEF5-5302-43AC-812B-FA467EA0339D}" type="slidenum">
              <a:rPr lang="en-US" altLang="zh-CN"/>
              <a:pPr>
                <a:defRPr/>
              </a:pPr>
              <a:t>‹#›</a:t>
            </a:fld>
            <a:endParaRPr lang="en-US" altLang="zh-CN"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4279900" cy="339725"/>
          </a:xfrm>
          <a:prstGeom prst="rect">
            <a:avLst/>
          </a:prstGeom>
          <a:noFill/>
          <a:ln w="9525">
            <a:noFill/>
            <a:miter lim="800000"/>
          </a:ln>
          <a:effectLst/>
        </p:spPr>
        <p:txBody>
          <a:bodyPr vert="horz" wrap="square" lIns="91138" tIns="45569" rIns="91138" bIns="45569" numCol="1" anchor="t" anchorCtr="0" compatLnSpc="1"/>
          <a:lstStyle>
            <a:lvl1pP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82947" name="Rectangle 3"/>
          <p:cNvSpPr>
            <a:spLocks noGrp="1" noChangeArrowheads="1"/>
          </p:cNvSpPr>
          <p:nvPr>
            <p:ph type="dt" idx="1"/>
          </p:nvPr>
        </p:nvSpPr>
        <p:spPr bwMode="auto">
          <a:xfrm>
            <a:off x="5592763" y="0"/>
            <a:ext cx="4279900" cy="339725"/>
          </a:xfrm>
          <a:prstGeom prst="rect">
            <a:avLst/>
          </a:prstGeom>
          <a:noFill/>
          <a:ln w="9525">
            <a:noFill/>
            <a:miter lim="800000"/>
          </a:ln>
          <a:effectLst/>
        </p:spPr>
        <p:txBody>
          <a:bodyPr vert="horz" wrap="square" lIns="91138" tIns="45569" rIns="91138" bIns="45569" numCol="1" anchor="t" anchorCtr="0" compatLnSpc="1"/>
          <a:lstStyle>
            <a:lvl1pPr algn="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25604" name="Rectangle 4"/>
          <p:cNvSpPr>
            <a:spLocks noGrp="1" noRot="1" noChangeAspect="1" noChangeArrowheads="1" noTextEdit="1"/>
          </p:cNvSpPr>
          <p:nvPr>
            <p:ph type="sldImg" idx="2"/>
          </p:nvPr>
        </p:nvSpPr>
        <p:spPr bwMode="auto">
          <a:xfrm>
            <a:off x="3236913" y="509588"/>
            <a:ext cx="3397250" cy="2549525"/>
          </a:xfrm>
          <a:prstGeom prst="rect">
            <a:avLst/>
          </a:prstGeom>
          <a:noFill/>
          <a:ln w="9525">
            <a:solidFill>
              <a:srgbClr val="000000"/>
            </a:solidFill>
            <a:miter lim="800000"/>
          </a:ln>
          <a:extLst>
            <a:ext uri="{909E8E84-426E-40DD-AFC4-6F175D3DCCD1}">
              <a14:hiddenFill xmlns:a14="http://schemas.microsoft.com/office/drawing/2010/main" xmlns="">
                <a:solidFill>
                  <a:srgbClr val="FFFFFF"/>
                </a:solidFill>
              </a14:hiddenFill>
            </a:ext>
          </a:extLst>
        </p:spPr>
      </p:sp>
      <p:sp>
        <p:nvSpPr>
          <p:cNvPr id="82949" name="Rectangle 5"/>
          <p:cNvSpPr>
            <a:spLocks noGrp="1" noChangeArrowheads="1"/>
          </p:cNvSpPr>
          <p:nvPr>
            <p:ph type="body" sz="quarter" idx="3"/>
          </p:nvPr>
        </p:nvSpPr>
        <p:spPr bwMode="auto">
          <a:xfrm>
            <a:off x="987425" y="3228975"/>
            <a:ext cx="7899400" cy="3059113"/>
          </a:xfrm>
          <a:prstGeom prst="rect">
            <a:avLst/>
          </a:prstGeom>
          <a:noFill/>
          <a:ln w="9525">
            <a:noFill/>
            <a:miter lim="800000"/>
          </a:ln>
          <a:effectLst/>
        </p:spPr>
        <p:txBody>
          <a:bodyPr vert="horz" wrap="square" lIns="91138" tIns="45569" rIns="91138" bIns="45569" numCol="1" anchor="t" anchorCtr="0" compatLnSpc="1"/>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2950" name="Rectangle 6"/>
          <p:cNvSpPr>
            <a:spLocks noGrp="1" noChangeArrowheads="1"/>
          </p:cNvSpPr>
          <p:nvPr>
            <p:ph type="ftr" sz="quarter" idx="4"/>
          </p:nvPr>
        </p:nvSpPr>
        <p:spPr bwMode="auto">
          <a:xfrm>
            <a:off x="0" y="6456363"/>
            <a:ext cx="4279900" cy="339725"/>
          </a:xfrm>
          <a:prstGeom prst="rect">
            <a:avLst/>
          </a:prstGeom>
          <a:noFill/>
          <a:ln w="9525">
            <a:noFill/>
            <a:miter lim="800000"/>
          </a:ln>
          <a:effectLst/>
        </p:spPr>
        <p:txBody>
          <a:bodyPr vert="horz" wrap="square" lIns="91138" tIns="45569" rIns="91138" bIns="45569" numCol="1" anchor="b" anchorCtr="0" compatLnSpc="1"/>
          <a:lstStyle>
            <a:lvl1pPr defTabSz="911225" eaLnBrk="1" hangingPunct="1">
              <a:defRPr kumimoji="1" sz="1200">
                <a:latin typeface="Times New Roman" panose="02020603050405020304" pitchFamily="18" charset="0"/>
                <a:ea typeface="宋体" panose="02010600030101010101" pitchFamily="2" charset="-122"/>
              </a:defRPr>
            </a:lvl1pPr>
          </a:lstStyle>
          <a:p>
            <a:pPr>
              <a:defRPr/>
            </a:pPr>
            <a:endParaRPr lang="en-US" altLang="zh-CN" dirty="0"/>
          </a:p>
        </p:txBody>
      </p:sp>
      <p:sp>
        <p:nvSpPr>
          <p:cNvPr id="82951" name="Rectangle 7"/>
          <p:cNvSpPr>
            <a:spLocks noGrp="1" noChangeArrowheads="1"/>
          </p:cNvSpPr>
          <p:nvPr>
            <p:ph type="sldNum" sz="quarter" idx="5"/>
          </p:nvPr>
        </p:nvSpPr>
        <p:spPr bwMode="auto">
          <a:xfrm>
            <a:off x="5592763" y="6456363"/>
            <a:ext cx="4279900" cy="339725"/>
          </a:xfrm>
          <a:prstGeom prst="rect">
            <a:avLst/>
          </a:prstGeom>
          <a:noFill/>
          <a:ln w="9525">
            <a:noFill/>
            <a:miter lim="800000"/>
          </a:ln>
          <a:effectLst/>
        </p:spPr>
        <p:txBody>
          <a:bodyPr vert="horz" wrap="square" lIns="91138" tIns="45569" rIns="91138" bIns="45569" numCol="1" anchor="b" anchorCtr="0" compatLnSpc="1"/>
          <a:lstStyle>
            <a:lvl1pPr algn="r" defTabSz="911225" eaLnBrk="1" hangingPunct="1">
              <a:defRPr kumimoji="1" sz="1200" smtClean="0">
                <a:latin typeface="Times New Roman" panose="02020603050405020304" pitchFamily="18" charset="0"/>
              </a:defRPr>
            </a:lvl1pPr>
          </a:lstStyle>
          <a:p>
            <a:pPr>
              <a:defRPr/>
            </a:pPr>
            <a:fld id="{DFF9581A-ADD3-4F92-8296-94E0A60DA5B2}" type="slidenum">
              <a:rPr lang="en-US" altLang="zh-CN"/>
              <a:pPr>
                <a:defRPr/>
              </a:pPr>
              <a:t>‹#›</a:t>
            </a:fld>
            <a:endParaRPr lang="en-US" altLang="zh-CN"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宋体" panose="02010600030101010101" pitchFamily="2"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ln>
            <a:miter lim="800000"/>
          </a:ln>
        </p:spPr>
        <p:txBody>
          <a:bodyPr/>
          <a:lstStyle/>
          <a:p>
            <a:pPr>
              <a:defRPr/>
            </a:pPr>
            <a:r>
              <a:rPr lang="en-US" dirty="0"/>
              <a:t>doc.: IEEE 802.11-yy/XXXXr0</a:t>
            </a:r>
          </a:p>
        </p:txBody>
      </p:sp>
      <p:sp>
        <p:nvSpPr>
          <p:cNvPr id="17411" name="Rectangle 3"/>
          <p:cNvSpPr>
            <a:spLocks noGrp="1" noChangeArrowheads="1"/>
          </p:cNvSpPr>
          <p:nvPr>
            <p:ph type="dt" sz="quarter" idx="1"/>
          </p:nvPr>
        </p:nvSpPr>
        <p:spPr>
          <a:ln>
            <a:miter lim="800000"/>
          </a:ln>
        </p:spPr>
        <p:txBody>
          <a:bodyPr/>
          <a:lstStyle/>
          <a:p>
            <a:pPr>
              <a:defRPr/>
            </a:pPr>
            <a:r>
              <a:rPr lang="en-US" dirty="0" smtClean="0"/>
              <a:t>Month Year</a:t>
            </a:r>
          </a:p>
        </p:txBody>
      </p:sp>
      <p:sp>
        <p:nvSpPr>
          <p:cNvPr id="9222" name="Rectangle 2"/>
          <p:cNvSpPr>
            <a:spLocks noGrp="1" noRot="1" noChangeAspect="1" noChangeArrowheads="1" noTextEdit="1"/>
          </p:cNvSpPr>
          <p:nvPr>
            <p:ph type="sldImg"/>
          </p:nvPr>
        </p:nvSpPr>
        <p:spPr>
          <a:xfrm>
            <a:off x="3243263" y="514350"/>
            <a:ext cx="3387725" cy="2540000"/>
          </a:xfr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8" name="Rectangle 6"/>
          <p:cNvSpPr>
            <a:spLocks noGrp="1" noChangeArrowheads="1"/>
          </p:cNvSpPr>
          <p:nvPr>
            <p:ph type="sldNum" sz="quarter" idx="11"/>
          </p:nvPr>
        </p:nvSpPr>
        <p:spPr/>
        <p:txBody>
          <a:bodyPr/>
          <a:lstStyle>
            <a:lvl1pPr>
              <a:defRPr/>
            </a:lvl1pPr>
          </a:lstStyle>
          <a:p>
            <a:pPr>
              <a:defRPr/>
            </a:pPr>
            <a:r>
              <a:rPr lang="en-GB" altLang="zh-CN" dirty="0"/>
              <a:t>Slide </a:t>
            </a:r>
            <a:fld id="{3C79C44E-CBF0-426C-AB90-0FC5B434406F}" type="slidenum">
              <a:rPr lang="en-GB" altLang="zh-CN" dirty="0"/>
              <a:pPr>
                <a:defRPr/>
              </a:pPr>
              <a:t>‹#›</a:t>
            </a:fld>
            <a:endParaRPr lang="en-GB" altLang="zh-CN" dirty="0"/>
          </a:p>
        </p:txBody>
      </p:sp>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dirty="0"/>
              <a:t>Slide </a:t>
            </a:r>
            <a:fld id="{6570D9FA-82F7-425B-B8CA-145DC9A8CCB1}" type="slidenum">
              <a:rPr lang="en-US" dirty="0"/>
              <a:pPr/>
              <a:t>‹#›</a:t>
            </a:fld>
            <a:endParaRPr lang="en-US" dirty="0"/>
          </a:p>
        </p:txBody>
      </p:sp>
      <p:sp>
        <p:nvSpPr>
          <p:cNvPr id="7" name="标题 6"/>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AC1B7B3F-A56B-4310-A966-BD55D80449F1}" type="datetimeFigureOut">
              <a:rPr lang="zh-CN" altLang="en-US" smtClean="0"/>
              <a:pPr/>
              <a:t>2017/9/13</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p:txBody>
          <a:bodyPr/>
          <a:lstStyle/>
          <a:p>
            <a:pPr>
              <a:defRPr/>
            </a:pPr>
            <a:r>
              <a:rPr lang="en-GB" altLang="zh-CN" dirty="0"/>
              <a:t>Slide </a:t>
            </a:r>
            <a:fld id="{B072CE22-775B-4138-A23F-292E5F1A82BD}" type="slidenum">
              <a:rPr lang="en-GB" altLang="zh-CN" dirty="0"/>
              <a:pPr>
                <a:defRPr/>
              </a:pPr>
              <a:t>‹#›</a:t>
            </a:fld>
            <a:endParaRPr lang="en-GB" altLang="zh-CN" dirty="0"/>
          </a:p>
        </p:txBody>
      </p:sp>
    </p:spTree>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p:spPr>
        <p:txBody>
          <a:bodyPr/>
          <a:lstStyle/>
          <a:p>
            <a:fld id="{AC1B7B3F-A56B-4310-A966-BD55D80449F1}" type="datetimeFigureOut">
              <a:rPr lang="zh-CN" altLang="en-US" smtClean="0"/>
              <a:pPr/>
              <a:t>2017/9/13</a:t>
            </a:fld>
            <a:endParaRPr lang="zh-CN" altLang="en-US"/>
          </a:p>
        </p:txBody>
      </p:sp>
      <p:sp>
        <p:nvSpPr>
          <p:cNvPr id="5" name="页脚占位符 4"/>
          <p:cNvSpPr>
            <a:spLocks noGrp="1"/>
          </p:cNvSpPr>
          <p:nvPr>
            <p:ph type="ftr" sz="quarter" idx="11"/>
          </p:nvPr>
        </p:nvSpPr>
        <p:spPr>
          <a:xfrm>
            <a:off x="4038600" y="6356350"/>
            <a:ext cx="4114800" cy="365125"/>
          </a:xfrm>
        </p:spPr>
        <p:txBody>
          <a:bodyPr/>
          <a:lstStyle/>
          <a:p>
            <a:endParaRPr lang="zh-CN" altLang="en-US"/>
          </a:p>
        </p:txBody>
      </p:sp>
      <p:sp>
        <p:nvSpPr>
          <p:cNvPr id="6" name="灯片编号占位符 5"/>
          <p:cNvSpPr>
            <a:spLocks noGrp="1"/>
          </p:cNvSpPr>
          <p:nvPr>
            <p:ph type="sldNum" sz="quarter" idx="12"/>
          </p:nvPr>
        </p:nvSpPr>
        <p:spPr/>
        <p:txBody>
          <a:bodyPr/>
          <a:lstStyle/>
          <a:p>
            <a:pPr>
              <a:defRPr/>
            </a:pPr>
            <a:r>
              <a:rPr lang="en-GB" altLang="zh-CN" dirty="0"/>
              <a:t>Slide </a:t>
            </a:r>
            <a:fld id="{B072CE22-775B-4138-A23F-292E5F1A82BD}" type="slidenum">
              <a:rPr lang="en-GB" altLang="zh-CN" dirty="0"/>
              <a:pPr>
                <a:defRPr/>
              </a:pPr>
              <a:t>‹#›</a:t>
            </a:fld>
            <a:endParaRPr lang="en-GB" altLang="zh-CN" dirty="0"/>
          </a:p>
        </p:txBody>
      </p:sp>
    </p:spTree>
  </p:cSld>
  <p:clrMapOvr>
    <a:masterClrMapping/>
  </p:clrMapOvr>
  <p:transition>
    <p:wip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56100" y="6524625"/>
            <a:ext cx="530225" cy="182563"/>
          </a:xfrm>
          <a:prstGeom prst="rect">
            <a:avLst/>
          </a:prstGeom>
          <a:noFill/>
          <a:ln>
            <a:noFill/>
          </a:ln>
          <a:effectLst/>
        </p:spPr>
        <p:txBody>
          <a:bodyPr vert="horz" wrap="none" lIns="0" tIns="0" rIns="0" bIns="0" numCol="1" anchor="t" anchorCtr="0" compatLnSpc="1">
            <a:spAutoFit/>
          </a:bodyPr>
          <a:lstStyle>
            <a:lvl1pPr algn="ctr">
              <a:defRPr sz="1200" smtClean="0">
                <a:latin typeface="Times New Roman" panose="02020603050405020304" pitchFamily="18" charset="0"/>
              </a:defRPr>
            </a:lvl1pPr>
          </a:lstStyle>
          <a:p>
            <a:pPr>
              <a:defRPr/>
            </a:pPr>
            <a:r>
              <a:rPr lang="en-GB" altLang="zh-CN" dirty="0"/>
              <a:t>Slide </a:t>
            </a:r>
            <a:fld id="{B072CE22-775B-4138-A23F-292E5F1A82BD}" type="slidenum">
              <a:rPr lang="en-GB" altLang="zh-CN" dirty="0"/>
              <a:pPr>
                <a:defRPr/>
              </a:pPr>
              <a:t>‹#›</a:t>
            </a:fld>
            <a:endParaRPr lang="en-GB" altLang="zh-CN" dirty="0"/>
          </a:p>
        </p:txBody>
      </p:sp>
      <p:sp>
        <p:nvSpPr>
          <p:cNvPr id="1031" name="Rectangle 7"/>
          <p:cNvSpPr>
            <a:spLocks noChangeArrowheads="1"/>
          </p:cNvSpPr>
          <p:nvPr/>
        </p:nvSpPr>
        <p:spPr bwMode="auto">
          <a:xfrm>
            <a:off x="5149786" y="238939"/>
            <a:ext cx="3283015" cy="276999"/>
          </a:xfrm>
          <a:prstGeom prst="rect">
            <a:avLst/>
          </a:prstGeom>
          <a:noFill/>
          <a:ln>
            <a:noFill/>
          </a:ln>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b="1" dirty="0" smtClean="0">
                <a:latin typeface="Times New Roman" panose="02020603050405020304" pitchFamily="18" charset="0"/>
              </a:rPr>
              <a:t>doc.: IEEE </a:t>
            </a:r>
            <a:r>
              <a:rPr lang="en-US" altLang="zh-CN" b="1" dirty="0" smtClean="0">
                <a:latin typeface="Times New Roman" panose="02020603050405020304" pitchFamily="18" charset="0"/>
              </a:rPr>
              <a:t>802.11-17/0967r0</a:t>
            </a:r>
            <a:endParaRPr lang="en-US" altLang="zh-CN" b="1" dirty="0" smtClean="0">
              <a:latin typeface="Times New Roman" panose="02020603050405020304" pitchFamily="18" charset="0"/>
            </a:endParaRPr>
          </a:p>
        </p:txBody>
      </p:sp>
      <p:sp>
        <p:nvSpPr>
          <p:cNvPr id="2" name="Line 8"/>
          <p:cNvSpPr>
            <a:spLocks noChangeShapeType="1"/>
          </p:cNvSpPr>
          <p:nvPr/>
        </p:nvSpPr>
        <p:spPr bwMode="auto">
          <a:xfrm>
            <a:off x="684213" y="54927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7550" cy="184150"/>
          </a:xfrm>
          <a:prstGeom prst="rect">
            <a:avLst/>
          </a:prstGeom>
          <a:noFill/>
          <a:ln>
            <a:noFill/>
          </a:ln>
        </p:spPr>
        <p:txBody>
          <a:bodyPr wrap="none" lIns="0" tIns="0" rIns="0" bIns="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1200" dirty="0" smtClean="0">
                <a:latin typeface="Times New Roman" panose="02020603050405020304" pitchFamily="18" charset="0"/>
              </a:rPr>
              <a:t>Submission</a:t>
            </a:r>
          </a:p>
        </p:txBody>
      </p:sp>
      <p:sp>
        <p:nvSpPr>
          <p:cNvPr id="3" name="Line 10"/>
          <p:cNvSpPr>
            <a:spLocks noChangeShapeType="1"/>
          </p:cNvSpPr>
          <p:nvPr/>
        </p:nvSpPr>
        <p:spPr bwMode="auto">
          <a:xfrm>
            <a:off x="695325"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4" name="矩形 10"/>
          <p:cNvSpPr>
            <a:spLocks noChangeArrowheads="1"/>
          </p:cNvSpPr>
          <p:nvPr userDrawn="1"/>
        </p:nvSpPr>
        <p:spPr bwMode="auto">
          <a:xfrm>
            <a:off x="603250" y="174625"/>
            <a:ext cx="105283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altLang="zh-CN" b="1" dirty="0" smtClean="0">
                <a:latin typeface="Times New Roman" panose="02020603050405020304" pitchFamily="18" charset="0"/>
                <a:ea typeface="Arial Unicode MS" panose="020B0604020202020204" pitchFamily="34" charset="-122"/>
                <a:cs typeface="Arial Unicode MS" panose="020B0604020202020204" pitchFamily="34" charset="-122"/>
              </a:rPr>
              <a:t>Sep 2017</a:t>
            </a:r>
            <a:endParaRPr lang="en-GB" altLang="zh-CN" b="1" dirty="0"/>
          </a:p>
        </p:txBody>
      </p:sp>
      <p:sp>
        <p:nvSpPr>
          <p:cNvPr id="11" name="Rectangle 7"/>
          <p:cNvSpPr>
            <a:spLocks noChangeArrowheads="1"/>
          </p:cNvSpPr>
          <p:nvPr userDrawn="1"/>
        </p:nvSpPr>
        <p:spPr bwMode="auto">
          <a:xfrm>
            <a:off x="7832606" y="6525344"/>
            <a:ext cx="745396" cy="184666"/>
          </a:xfrm>
          <a:prstGeom prst="rect">
            <a:avLst/>
          </a:prstGeom>
          <a:noFill/>
          <a:ln>
            <a:noFill/>
          </a:ln>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sz="1200" b="0" dirty="0" smtClean="0">
                <a:latin typeface="Times New Roman" panose="02020603050405020304" pitchFamily="18" charset="0"/>
              </a:rPr>
              <a:t>ZTE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p:wipe/>
  </p:transition>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685800" y="714356"/>
            <a:ext cx="7772400" cy="857256"/>
          </a:xfrm>
        </p:spPr>
        <p:txBody>
          <a:bodyPr/>
          <a:lstStyle/>
          <a:p>
            <a:r>
              <a:rPr lang="en-US" altLang="zh-CN" sz="2800" dirty="0" smtClean="0">
                <a:solidFill>
                  <a:srgbClr val="0000FF"/>
                </a:solidFill>
              </a:rPr>
              <a:t>Consideration </a:t>
            </a:r>
            <a:r>
              <a:rPr lang="en-US" altLang="zh-CN" sz="2800" dirty="0" smtClean="0">
                <a:solidFill>
                  <a:srgbClr val="0000FF"/>
                </a:solidFill>
              </a:rPr>
              <a:t>on WUR packet Design</a:t>
            </a:r>
          </a:p>
        </p:txBody>
      </p:sp>
      <p:sp>
        <p:nvSpPr>
          <p:cNvPr id="10" name="灯片编号占位符 9"/>
          <p:cNvSpPr>
            <a:spLocks noGrp="1"/>
          </p:cNvSpPr>
          <p:nvPr>
            <p:ph type="sldNum" sz="quarter" idx="11"/>
          </p:nvPr>
        </p:nvSpPr>
        <p:spPr/>
        <p:txBody>
          <a:bodyPr/>
          <a:lstStyle/>
          <a:p>
            <a:r>
              <a:rPr lang="en-US" dirty="0" smtClean="0"/>
              <a:t>Slide </a:t>
            </a:r>
            <a:fld id="{6570D9FA-82F7-425B-B8CA-145DC9A8CCB1}" type="slidenum">
              <a:rPr lang="en-US" dirty="0" smtClean="0"/>
              <a:pPr/>
              <a:t>1</a:t>
            </a:fld>
            <a:endParaRPr lang="en-US" dirty="0"/>
          </a:p>
        </p:txBody>
      </p:sp>
      <p:sp>
        <p:nvSpPr>
          <p:cNvPr id="11" name="Rectangle 6"/>
          <p:cNvSpPr txBox="1">
            <a:spLocks noChangeArrowheads="1"/>
          </p:cNvSpPr>
          <p:nvPr/>
        </p:nvSpPr>
        <p:spPr bwMode="auto">
          <a:xfrm>
            <a:off x="685800" y="1833554"/>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normAutofit/>
          </a:bodyPr>
          <a:lstStyle/>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2017-09-08</a:t>
            </a:r>
          </a:p>
        </p:txBody>
      </p:sp>
      <p:sp>
        <p:nvSpPr>
          <p:cNvPr id="14" name="Rectangle 12"/>
          <p:cNvSpPr>
            <a:spLocks noChangeArrowheads="1"/>
          </p:cNvSpPr>
          <p:nvPr/>
        </p:nvSpPr>
        <p:spPr bwMode="auto">
          <a:xfrm>
            <a:off x="695308" y="22860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pPr>
            <a:r>
              <a:rPr lang="en-US" sz="2000" b="1" dirty="0">
                <a:latin typeface="+mn-lt"/>
              </a:rPr>
              <a:t>Authors:</a:t>
            </a:r>
          </a:p>
        </p:txBody>
      </p:sp>
      <p:graphicFrame>
        <p:nvGraphicFramePr>
          <p:cNvPr id="15" name="Table 7"/>
          <p:cNvGraphicFramePr>
            <a:graphicFrameLocks noGrp="1"/>
          </p:cNvGraphicFramePr>
          <p:nvPr/>
        </p:nvGraphicFramePr>
        <p:xfrm>
          <a:off x="790604" y="3146436"/>
          <a:ext cx="7924800" cy="1854200"/>
        </p:xfrm>
        <a:graphic>
          <a:graphicData uri="http://schemas.openxmlformats.org/drawingml/2006/table">
            <a:tbl>
              <a:tblPr firstRow="1" bandRow="1">
                <a:tableStyleId>{5C22544A-7EE6-4342-B048-85BDC9FD1C3A}</a:tableStyleId>
              </a:tblPr>
              <a:tblGrid>
                <a:gridCol w="1981200"/>
                <a:gridCol w="1112912"/>
                <a:gridCol w="2935228"/>
                <a:gridCol w="1895460"/>
              </a:tblGrid>
              <a:tr h="370840">
                <a:tc>
                  <a:txBody>
                    <a:bodyPr/>
                    <a:lstStyle/>
                    <a:p>
                      <a:pPr algn="ctr"/>
                      <a:r>
                        <a:rPr lang="en-US" sz="1400" dirty="0" smtClean="0">
                          <a:solidFill>
                            <a:schemeClr val="tx1"/>
                          </a:solidFill>
                        </a:rPr>
                        <a:t>Name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Affiliation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Address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Email</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dirty="0" err="1" smtClean="0">
                          <a:solidFill>
                            <a:schemeClr val="tx1"/>
                          </a:solidFill>
                        </a:rPr>
                        <a:t>Kaiying</a:t>
                      </a:r>
                      <a:r>
                        <a:rPr lang="en-US" sz="1400" dirty="0" smtClean="0">
                          <a:solidFill>
                            <a:schemeClr val="tx1"/>
                          </a:solidFill>
                        </a:rPr>
                        <a:t> </a:t>
                      </a:r>
                      <a:r>
                        <a:rPr lang="en-US" sz="1400" dirty="0" err="1" smtClean="0">
                          <a:solidFill>
                            <a:schemeClr val="tx1"/>
                          </a:solidFill>
                        </a:rPr>
                        <a:t>Lv</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400" dirty="0" smtClean="0">
                          <a:solidFill>
                            <a:schemeClr val="tx1"/>
                          </a:solidFill>
                        </a:rPr>
                        <a:t>ZTE Corp.</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rtl="0"/>
                      <a:r>
                        <a:rPr lang="en-US" sz="1400" kern="1200" dirty="0" smtClean="0">
                          <a:solidFill>
                            <a:schemeClr val="tx1"/>
                          </a:solidFill>
                          <a:latin typeface="+mn-lt"/>
                          <a:ea typeface="+mn-ea"/>
                          <a:cs typeface="+mn-cs"/>
                        </a:rPr>
                        <a:t>NO.9 </a:t>
                      </a:r>
                      <a:r>
                        <a:rPr lang="en-US" sz="1400" kern="1200" dirty="0" err="1" smtClean="0">
                          <a:solidFill>
                            <a:schemeClr val="tx1"/>
                          </a:solidFill>
                          <a:latin typeface="+mn-lt"/>
                          <a:ea typeface="+mn-ea"/>
                          <a:cs typeface="+mn-cs"/>
                        </a:rPr>
                        <a:t>Wuxing</a:t>
                      </a:r>
                      <a:r>
                        <a:rPr lang="en-US" sz="1400" kern="1200" baseline="0" dirty="0" smtClean="0">
                          <a:solidFill>
                            <a:schemeClr val="tx1"/>
                          </a:solidFill>
                          <a:latin typeface="+mn-lt"/>
                          <a:ea typeface="+mn-ea"/>
                          <a:cs typeface="+mn-cs"/>
                        </a:rPr>
                        <a:t> </a:t>
                      </a:r>
                      <a:r>
                        <a:rPr lang="en-US" sz="1400" kern="1200" baseline="0" dirty="0" err="1" smtClean="0">
                          <a:solidFill>
                            <a:schemeClr val="tx1"/>
                          </a:solidFill>
                          <a:latin typeface="+mn-lt"/>
                          <a:ea typeface="+mn-ea"/>
                          <a:cs typeface="+mn-cs"/>
                        </a:rPr>
                        <a:t>Duan</a:t>
                      </a:r>
                      <a:r>
                        <a:rPr lang="en-US" sz="1400" kern="1200" baseline="0" dirty="0" smtClean="0">
                          <a:solidFill>
                            <a:schemeClr val="tx1"/>
                          </a:solidFill>
                          <a:latin typeface="+mn-lt"/>
                          <a:ea typeface="+mn-ea"/>
                          <a:cs typeface="+mn-cs"/>
                        </a:rPr>
                        <a:t> </a:t>
                      </a:r>
                      <a:r>
                        <a:rPr lang="en-US" sz="1400" kern="1200" baseline="0" dirty="0" err="1" smtClean="0">
                          <a:solidFill>
                            <a:schemeClr val="tx1"/>
                          </a:solidFill>
                          <a:latin typeface="+mn-lt"/>
                          <a:ea typeface="+mn-ea"/>
                          <a:cs typeface="+mn-cs"/>
                        </a:rPr>
                        <a:t>Xifeng</a:t>
                      </a:r>
                      <a:r>
                        <a:rPr lang="en-US" sz="1400" kern="1200" baseline="0" dirty="0" smtClean="0">
                          <a:solidFill>
                            <a:schemeClr val="tx1"/>
                          </a:solidFill>
                          <a:latin typeface="+mn-lt"/>
                          <a:ea typeface="+mn-ea"/>
                          <a:cs typeface="+mn-cs"/>
                        </a:rPr>
                        <a:t> Road, Xi’an, China</a:t>
                      </a: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lv.kaiying@zte.com.cn</a:t>
                      </a: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err="1" smtClean="0">
                          <a:solidFill>
                            <a:schemeClr val="tx1"/>
                          </a:solidFill>
                        </a:rPr>
                        <a:t>Ning</a:t>
                      </a:r>
                      <a:r>
                        <a:rPr lang="en-US" sz="1400" dirty="0" smtClean="0">
                          <a:solidFill>
                            <a:schemeClr val="tx1"/>
                          </a:solidFill>
                        </a:rPr>
                        <a:t> Wei </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smtClean="0">
                          <a:solidFill>
                            <a:schemeClr val="tx1"/>
                          </a:solidFill>
                        </a:rPr>
                        <a:t>Bo Sun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2290" y="757555"/>
            <a:ext cx="7772400" cy="742619"/>
          </a:xfrm>
        </p:spPr>
        <p:txBody>
          <a:bodyPr/>
          <a:lstStyle/>
          <a:p>
            <a:r>
              <a:rPr lang="en-US" altLang="zh-CN" dirty="0" smtClean="0"/>
              <a:t>Introduction</a:t>
            </a:r>
            <a:endParaRPr lang="en-US" altLang="zh-CN" dirty="0"/>
          </a:p>
        </p:txBody>
      </p:sp>
      <p:sp>
        <p:nvSpPr>
          <p:cNvPr id="3" name="内容占位符 2"/>
          <p:cNvSpPr>
            <a:spLocks noGrp="1"/>
          </p:cNvSpPr>
          <p:nvPr>
            <p:ph idx="1"/>
          </p:nvPr>
        </p:nvSpPr>
        <p:spPr>
          <a:xfrm>
            <a:off x="428625" y="1500175"/>
            <a:ext cx="8529955" cy="5106366"/>
          </a:xfrm>
        </p:spPr>
        <p:txBody>
          <a:bodyPr>
            <a:normAutofit/>
          </a:bodyPr>
          <a:lstStyle/>
          <a:p>
            <a:pPr>
              <a:buFont typeface="Wingdings" pitchFamily="2" charset="2"/>
              <a:buChar char="u"/>
            </a:pPr>
            <a:r>
              <a:rPr lang="en-US" altLang="zh-CN" sz="2000" dirty="0" smtClean="0"/>
              <a:t>The wake-up format based on the previous discussions[1-3] can be summaried as: </a:t>
            </a:r>
          </a:p>
          <a:p>
            <a:pPr lvl="1">
              <a:buFont typeface="Arial" panose="020B0604020202020204" pitchFamily="34" charset="0"/>
              <a:buChar char="•"/>
            </a:pPr>
            <a:r>
              <a:rPr lang="en-US" altLang="zh-CN" sz="1800" dirty="0" smtClean="0"/>
              <a:t>WLAN legacy preamble for intra-frame protection and coexistence with WLAN devices</a:t>
            </a:r>
          </a:p>
          <a:p>
            <a:pPr lvl="1">
              <a:buFont typeface="Arial" panose="020B0604020202020204" pitchFamily="34" charset="0"/>
              <a:buChar char="•"/>
            </a:pPr>
            <a:r>
              <a:rPr lang="en-US" altLang="zh-CN" sz="1800" dirty="0" smtClean="0"/>
              <a:t>A BPSK symbol for 11n device to restrain false alarm </a:t>
            </a:r>
          </a:p>
          <a:p>
            <a:pPr lvl="1">
              <a:buFont typeface="Arial" panose="020B0604020202020204" pitchFamily="34" charset="0"/>
              <a:buChar char="•"/>
            </a:pPr>
            <a:r>
              <a:rPr lang="en-US" altLang="zh-CN" sz="1800" dirty="0" smtClean="0"/>
              <a:t>WUR sync sequence for the identification to wake-up packet (WUP) </a:t>
            </a:r>
          </a:p>
          <a:p>
            <a:pPr lvl="1">
              <a:buFont typeface="Arial" panose="020B0604020202020204" pitchFamily="34" charset="0"/>
              <a:buChar char="•"/>
            </a:pPr>
            <a:r>
              <a:rPr lang="en-US" altLang="zh-CN" sz="1800" dirty="0" smtClean="0"/>
              <a:t>WUR signature sequence for data rate indication</a:t>
            </a:r>
          </a:p>
          <a:p>
            <a:pPr lvl="1">
              <a:buFont typeface="Arial" panose="020B0604020202020204" pitchFamily="34" charset="0"/>
              <a:buChar char="•"/>
            </a:pPr>
            <a:r>
              <a:rPr lang="en-US" altLang="zh-CN" sz="1800" dirty="0" smtClean="0"/>
              <a:t>WUR payload for carrying necessary control and management and/or traffic information</a:t>
            </a:r>
          </a:p>
          <a:p>
            <a:endParaRPr lang="en-US" altLang="zh-CN" dirty="0" smtClean="0">
              <a:solidFill>
                <a:srgbClr val="0000FF"/>
              </a:solidFill>
            </a:endParaRPr>
          </a:p>
          <a:p>
            <a:pPr>
              <a:buFont typeface="Wingdings" pitchFamily="2" charset="2"/>
              <a:buChar char="u"/>
            </a:pPr>
            <a:endParaRPr lang="en-US" altLang="zh-CN" sz="2000" dirty="0" smtClean="0"/>
          </a:p>
          <a:p>
            <a:pPr>
              <a:buFont typeface="Wingdings" pitchFamily="2" charset="2"/>
              <a:buChar char="u"/>
            </a:pPr>
            <a:r>
              <a:rPr lang="en-US" altLang="zh-CN" sz="2000" dirty="0" smtClean="0"/>
              <a:t>We propose to introduce some considerations for the WUR Payload (frame format) design</a:t>
            </a:r>
          </a:p>
          <a:p>
            <a:pPr lvl="1">
              <a:buFont typeface="Arial" panose="020B0604020202020204" pitchFamily="34" charset="0"/>
              <a:buChar char="•"/>
            </a:pPr>
            <a:r>
              <a:rPr lang="en-US" altLang="zh-CN" sz="1800" dirty="0" smtClean="0"/>
              <a:t>Special considerations for power saving </a:t>
            </a:r>
          </a:p>
          <a:p>
            <a:pPr lvl="1">
              <a:buFont typeface="Arial" panose="020B0604020202020204" pitchFamily="34" charset="0"/>
              <a:buChar char="•"/>
            </a:pPr>
            <a:r>
              <a:rPr lang="en-US" altLang="zh-CN" sz="1800" dirty="0" smtClean="0"/>
              <a:t>Security issues</a:t>
            </a:r>
          </a:p>
          <a:p>
            <a:pPr marL="0" indent="0">
              <a:buNone/>
            </a:pPr>
            <a:endParaRPr lang="en-US" altLang="zh-CN" dirty="0" smtClean="0">
              <a:solidFill>
                <a:srgbClr val="0000FF"/>
              </a:solidFill>
            </a:endParaRPr>
          </a:p>
          <a:p>
            <a:endParaRPr lang="en-US" altLang="zh-CN" dirty="0">
              <a:solidFill>
                <a:srgbClr val="0000FF"/>
              </a:solidFill>
            </a:endParaRPr>
          </a:p>
          <a:p>
            <a:pPr marL="914400" lvl="2" indent="0">
              <a:buNone/>
            </a:pPr>
            <a:endParaRPr lang="en-US" altLang="zh-CN" sz="2160" b="1" dirty="0" smtClean="0">
              <a:solidFill>
                <a:srgbClr val="0000FF"/>
              </a:solidFill>
              <a:ea typeface="+mn-ea"/>
              <a:cs typeface="+mn-cs"/>
            </a:endParaRPr>
          </a:p>
        </p:txBody>
      </p:sp>
      <p:sp>
        <p:nvSpPr>
          <p:cNvPr id="4" name="灯片编号占位符 3"/>
          <p:cNvSpPr>
            <a:spLocks noGrp="1"/>
          </p:cNvSpPr>
          <p:nvPr>
            <p:ph type="sldNum" sz="quarter" idx="11"/>
          </p:nvPr>
        </p:nvSpPr>
        <p:spPr/>
        <p:txBody>
          <a:bodyPr/>
          <a:lstStyle/>
          <a:p>
            <a:r>
              <a:rPr lang="en-US" smtClean="0"/>
              <a:t>Slide </a:t>
            </a:r>
            <a:fld id="{6570D9FA-82F7-425B-B8CA-145DC9A8CCB1}" type="slidenum">
              <a:rPr lang="en-US" smtClean="0"/>
              <a:pPr/>
              <a:t>2</a:t>
            </a:fld>
            <a:endParaRPr lang="en-US" dirty="0"/>
          </a:p>
        </p:txBody>
      </p:sp>
      <p:pic>
        <p:nvPicPr>
          <p:cNvPr id="5" name="图片 4" descr="2"/>
          <p:cNvPicPr>
            <a:picLocks noChangeAspect="1"/>
          </p:cNvPicPr>
          <p:nvPr/>
        </p:nvPicPr>
        <p:blipFill>
          <a:blip r:embed="rId2" cstate="print"/>
          <a:stretch>
            <a:fillRect/>
          </a:stretch>
        </p:blipFill>
        <p:spPr>
          <a:xfrm>
            <a:off x="1285852" y="4429132"/>
            <a:ext cx="6710680" cy="643890"/>
          </a:xfrm>
          <a:prstGeom prst="rect">
            <a:avLst/>
          </a:prstGeom>
        </p:spPr>
      </p:pic>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600060"/>
          </a:xfrm>
        </p:spPr>
        <p:txBody>
          <a:bodyPr/>
          <a:lstStyle/>
          <a:p>
            <a:r>
              <a:rPr lang="en-US" altLang="zh-CN" dirty="0" smtClean="0"/>
              <a:t>Power saving in WUR frame design</a:t>
            </a:r>
            <a:endParaRPr lang="en-US" altLang="zh-CN" dirty="0"/>
          </a:p>
        </p:txBody>
      </p:sp>
      <p:sp>
        <p:nvSpPr>
          <p:cNvPr id="3" name="文本占位符 2"/>
          <p:cNvSpPr>
            <a:spLocks noGrp="1"/>
          </p:cNvSpPr>
          <p:nvPr>
            <p:ph type="body" idx="1"/>
          </p:nvPr>
        </p:nvSpPr>
        <p:spPr>
          <a:xfrm>
            <a:off x="684530" y="1357298"/>
            <a:ext cx="8026400" cy="3214709"/>
          </a:xfrm>
        </p:spPr>
        <p:txBody>
          <a:bodyPr>
            <a:normAutofit fontScale="92500" lnSpcReduction="10000"/>
          </a:bodyPr>
          <a:lstStyle/>
          <a:p>
            <a:pPr>
              <a:buFont typeface="Wingdings" pitchFamily="2" charset="2"/>
              <a:buChar char="u"/>
            </a:pPr>
            <a:r>
              <a:rPr lang="en-US" altLang="zh-CN" sz="1800" b="0" dirty="0" smtClean="0"/>
              <a:t>Point A: WUR TX’s identifier</a:t>
            </a:r>
          </a:p>
          <a:p>
            <a:pPr lvl="1">
              <a:buFont typeface="Wingdings" pitchFamily="2" charset="2"/>
              <a:buChar char="u"/>
            </a:pPr>
            <a:r>
              <a:rPr lang="en-US" altLang="zh-CN" sz="1400" b="0" dirty="0" smtClean="0"/>
              <a:t>The Wakeup Request should at least include WUR TX’s identifier which is of very low collision probability. </a:t>
            </a:r>
            <a:r>
              <a:rPr lang="en-US" altLang="zh-CN" sz="1400" b="0" dirty="0" err="1" smtClean="0"/>
              <a:t>Eg</a:t>
            </a:r>
            <a:r>
              <a:rPr lang="en-US" altLang="zh-CN" sz="1400" b="0" dirty="0" smtClean="0"/>
              <a:t>. BSS Color</a:t>
            </a:r>
          </a:p>
          <a:p>
            <a:pPr lvl="1">
              <a:buFont typeface="Wingdings" pitchFamily="2" charset="2"/>
              <a:buChar char="u"/>
            </a:pPr>
            <a:r>
              <a:rPr lang="en-US" altLang="zh-CN" sz="1400" b="0" dirty="0" smtClean="0"/>
              <a:t>WUR TX’s identifier could be used for earlier detection or identification for an WUR device to have more power saving by filtering the WUR packets transmitted from OBSS without decoding the whole WUR packets</a:t>
            </a:r>
          </a:p>
          <a:p>
            <a:pPr>
              <a:buFont typeface="Wingdings" pitchFamily="2" charset="2"/>
              <a:buChar char="u"/>
            </a:pPr>
            <a:r>
              <a:rPr lang="en-US" altLang="zh-CN" sz="1800" b="0" dirty="0" smtClean="0"/>
              <a:t>Point B: Length Indication</a:t>
            </a:r>
          </a:p>
          <a:p>
            <a:pPr lvl="1">
              <a:buFont typeface="Wingdings" pitchFamily="2" charset="2"/>
              <a:buChar char="u"/>
            </a:pPr>
            <a:r>
              <a:rPr lang="en-US" altLang="zh-CN" sz="1400" b="0" dirty="0" smtClean="0"/>
              <a:t>Length indication could be used for indicating how long the WUR device can be in shallow sleep if an OBSS WUR packet is detected.</a:t>
            </a:r>
          </a:p>
          <a:p>
            <a:pPr>
              <a:buFont typeface="Wingdings" pitchFamily="2" charset="2"/>
              <a:buChar char="u"/>
            </a:pPr>
            <a:r>
              <a:rPr lang="en-US" altLang="zh-CN" sz="1800" b="0" dirty="0" smtClean="0"/>
              <a:t>Point A and B need immediate process for power saving, so they’re not supposed to be checked together with other payload information after all payload is received. So we propose to define a WUR SIG filed for such information requesting immediate process</a:t>
            </a:r>
          </a:p>
          <a:p>
            <a:pPr lvl="1">
              <a:buFont typeface="Wingdings" pitchFamily="2" charset="2"/>
              <a:buChar char="u"/>
            </a:pPr>
            <a:r>
              <a:rPr lang="en-US" altLang="zh-CN" sz="1400" dirty="0" smtClean="0"/>
              <a:t>A CRC sub-field is added at the end of WUR SIG field</a:t>
            </a:r>
            <a:endParaRPr lang="en-US" altLang="zh-CN" dirty="0">
              <a:solidFill>
                <a:srgbClr val="0000FF"/>
              </a:solidFill>
            </a:endParaRPr>
          </a:p>
          <a:p>
            <a:pPr marL="457200" lvl="1" indent="0">
              <a:buNone/>
            </a:pPr>
            <a:endParaRPr lang="en-US" altLang="zh-CN" dirty="0">
              <a:solidFill>
                <a:srgbClr val="0000FF"/>
              </a:solidFill>
            </a:endParaRPr>
          </a:p>
        </p:txBody>
      </p:sp>
      <p:sp>
        <p:nvSpPr>
          <p:cNvPr id="5" name="灯片编号占位符 4"/>
          <p:cNvSpPr>
            <a:spLocks noGrp="1"/>
          </p:cNvSpPr>
          <p:nvPr>
            <p:ph type="sldNum" sz="quarter" idx="12"/>
          </p:nvPr>
        </p:nvSpPr>
        <p:spPr/>
        <p:txBody>
          <a:bodyPr/>
          <a:lstStyle/>
          <a:p>
            <a:pPr>
              <a:defRPr/>
            </a:pPr>
            <a:r>
              <a:rPr lang="en-GB" altLang="zh-CN" dirty="0"/>
              <a:t>Slide </a:t>
            </a:r>
            <a:fld id="{B072CE22-775B-4138-A23F-292E5F1A82BD}" type="slidenum">
              <a:rPr lang="en-GB" altLang="zh-CN" dirty="0"/>
              <a:pPr>
                <a:defRPr/>
              </a:pPr>
              <a:t>3</a:t>
            </a:fld>
            <a:endParaRPr lang="en-GB" altLang="zh-CN" dirty="0"/>
          </a:p>
        </p:txBody>
      </p:sp>
      <p:pic>
        <p:nvPicPr>
          <p:cNvPr id="6" name="图片 5" descr="1"/>
          <p:cNvPicPr>
            <a:picLocks noChangeAspect="1"/>
          </p:cNvPicPr>
          <p:nvPr/>
        </p:nvPicPr>
        <p:blipFill>
          <a:blip r:embed="rId2" cstate="print"/>
          <a:stretch>
            <a:fillRect/>
          </a:stretch>
        </p:blipFill>
        <p:spPr>
          <a:xfrm>
            <a:off x="928662" y="4857760"/>
            <a:ext cx="7539699" cy="1253071"/>
          </a:xfrm>
          <a:prstGeom prst="rect">
            <a:avLst/>
          </a:prstGeom>
        </p:spPr>
      </p:pic>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528622"/>
          </a:xfrm>
        </p:spPr>
        <p:txBody>
          <a:bodyPr/>
          <a:lstStyle/>
          <a:p>
            <a:r>
              <a:rPr lang="en-US" altLang="zh-CN" dirty="0" smtClean="0"/>
              <a:t>Security in WUR frame design</a:t>
            </a:r>
            <a:endParaRPr lang="en-US" altLang="zh-CN" dirty="0"/>
          </a:p>
        </p:txBody>
      </p:sp>
      <p:sp>
        <p:nvSpPr>
          <p:cNvPr id="3" name="文本占位符 2"/>
          <p:cNvSpPr>
            <a:spLocks noGrp="1"/>
          </p:cNvSpPr>
          <p:nvPr>
            <p:ph type="body" idx="1"/>
          </p:nvPr>
        </p:nvSpPr>
        <p:spPr>
          <a:xfrm>
            <a:off x="684530" y="1714488"/>
            <a:ext cx="8026400" cy="3214710"/>
          </a:xfrm>
        </p:spPr>
        <p:txBody>
          <a:bodyPr>
            <a:normAutofit/>
          </a:bodyPr>
          <a:lstStyle/>
          <a:p>
            <a:pPr marL="342900" lvl="1" indent="-342900">
              <a:buFont typeface="Wingdings" pitchFamily="2" charset="2"/>
              <a:buChar char="u"/>
            </a:pPr>
            <a:r>
              <a:rPr lang="en-US" altLang="zh-CN" sz="1800" dirty="0" err="1" smtClean="0"/>
              <a:t>IoT</a:t>
            </a:r>
            <a:r>
              <a:rPr lang="en-US" altLang="zh-CN" sz="1800" dirty="0" smtClean="0"/>
              <a:t> devices are sensitive to power-costing attack. The WUR frame design should consider to protect privacy information from malicious attacks. </a:t>
            </a:r>
          </a:p>
          <a:p>
            <a:pPr marL="342900" lvl="1" indent="-342900">
              <a:buFont typeface="Wingdings" pitchFamily="2" charset="2"/>
              <a:buChar char="u"/>
            </a:pPr>
            <a:r>
              <a:rPr lang="en-US" altLang="zh-CN" sz="1800" dirty="0" smtClean="0"/>
              <a:t>When a simple security protocol is used, typically an </a:t>
            </a:r>
            <a:r>
              <a:rPr lang="en-US" altLang="zh-CN" sz="1800" dirty="0" err="1" smtClean="0"/>
              <a:t>unicast</a:t>
            </a:r>
            <a:r>
              <a:rPr lang="en-US" altLang="zh-CN" sz="1800" dirty="0" smtClean="0"/>
              <a:t> secret sequence and a broadcast secret sequence are used for </a:t>
            </a:r>
            <a:r>
              <a:rPr lang="en-US" altLang="zh-CN" sz="1800" dirty="0" err="1" smtClean="0"/>
              <a:t>unicast</a:t>
            </a:r>
            <a:r>
              <a:rPr lang="en-US" altLang="zh-CN" sz="1800" dirty="0" smtClean="0"/>
              <a:t> WUR packet and broadcast/multicast WUR packet respectively.</a:t>
            </a:r>
            <a:endParaRPr lang="en-US" altLang="zh-CN" sz="1400" dirty="0" smtClean="0"/>
          </a:p>
          <a:p>
            <a:pPr marL="685800" lvl="2" indent="-342900">
              <a:buFont typeface="Wingdings" pitchFamily="2" charset="2"/>
              <a:buChar char="u"/>
            </a:pPr>
            <a:r>
              <a:rPr lang="en-US" altLang="zh-CN" sz="1800" dirty="0" smtClean="0"/>
              <a:t>It’s necessary to understand whether the </a:t>
            </a:r>
            <a:r>
              <a:rPr lang="en-US" altLang="zh-CN" sz="1800" dirty="0" err="1" smtClean="0"/>
              <a:t>unicast</a:t>
            </a:r>
            <a:r>
              <a:rPr lang="en-US" altLang="zh-CN" sz="1800" dirty="0" smtClean="0"/>
              <a:t> secret sequence or the broadcast secret sequence is used before decoding the payload part. </a:t>
            </a:r>
          </a:p>
          <a:p>
            <a:pPr marL="685800" lvl="2" indent="-342900">
              <a:buFont typeface="Wingdings" pitchFamily="2" charset="2"/>
              <a:buChar char="u"/>
            </a:pPr>
            <a:r>
              <a:rPr lang="en-US" altLang="zh-CN" sz="1800" dirty="0" smtClean="0"/>
              <a:t>Similar as Length indication and transmitter’s identifier, the </a:t>
            </a:r>
            <a:r>
              <a:rPr lang="en-US" altLang="zh-CN" sz="1800" dirty="0" err="1" smtClean="0"/>
              <a:t>unicast</a:t>
            </a:r>
            <a:r>
              <a:rPr lang="en-US" altLang="zh-CN" sz="1800" dirty="0" smtClean="0"/>
              <a:t>/broadcast indication needs immediate process and is suitable to be located in WUR SIG field.</a:t>
            </a:r>
            <a:endParaRPr lang="en-US" altLang="zh-CN" sz="2200" dirty="0" smtClean="0">
              <a:solidFill>
                <a:srgbClr val="0000FF"/>
              </a:solidFill>
            </a:endParaRPr>
          </a:p>
          <a:p>
            <a:pPr lvl="2">
              <a:buFont typeface="Arial" pitchFamily="34" charset="0"/>
              <a:buChar char="•"/>
            </a:pPr>
            <a:endParaRPr lang="en-US" altLang="zh-CN" sz="2200" dirty="0" smtClean="0"/>
          </a:p>
          <a:p>
            <a:pPr lvl="1">
              <a:buFont typeface="Wingdings" pitchFamily="2" charset="2"/>
              <a:buChar char="ü"/>
            </a:pPr>
            <a:endParaRPr lang="en-US" altLang="zh-CN" sz="1800" dirty="0" smtClean="0"/>
          </a:p>
          <a:p>
            <a:pPr latinLnBrk="0">
              <a:spcBef>
                <a:spcPts val="0"/>
              </a:spcBef>
              <a:spcAft>
                <a:spcPts val="600"/>
              </a:spcAft>
            </a:pPr>
            <a:endParaRPr lang="en-US" altLang="zh-CN" dirty="0">
              <a:solidFill>
                <a:srgbClr val="0000FF"/>
              </a:solidFill>
            </a:endParaRPr>
          </a:p>
          <a:p>
            <a:pPr latinLnBrk="0">
              <a:spcBef>
                <a:spcPts val="0"/>
              </a:spcBef>
              <a:spcAft>
                <a:spcPts val="600"/>
              </a:spcAft>
            </a:pPr>
            <a:endParaRPr lang="en-US" altLang="zh-CN" dirty="0">
              <a:solidFill>
                <a:srgbClr val="0000FF"/>
              </a:solidFill>
            </a:endParaRPr>
          </a:p>
          <a:p>
            <a:pPr latinLnBrk="0">
              <a:spcBef>
                <a:spcPts val="0"/>
              </a:spcBef>
              <a:spcAft>
                <a:spcPts val="600"/>
              </a:spcAft>
            </a:pPr>
            <a:endParaRPr lang="en-US" altLang="zh-CN" dirty="0">
              <a:solidFill>
                <a:srgbClr val="0000FF"/>
              </a:solidFill>
            </a:endParaRPr>
          </a:p>
          <a:p>
            <a:pPr lvl="1"/>
            <a:endParaRPr lang="en-US" altLang="zh-CN" dirty="0">
              <a:solidFill>
                <a:srgbClr val="0000FF"/>
              </a:solidFill>
            </a:endParaRPr>
          </a:p>
          <a:p>
            <a:pPr marL="457200" lvl="1" indent="0">
              <a:buNone/>
            </a:pPr>
            <a:endParaRPr lang="en-US" altLang="zh-CN" dirty="0">
              <a:solidFill>
                <a:srgbClr val="0000FF"/>
              </a:solidFill>
            </a:endParaRPr>
          </a:p>
          <a:p>
            <a:pPr lvl="1"/>
            <a:endParaRPr lang="en-US" altLang="zh-CN" dirty="0">
              <a:solidFill>
                <a:srgbClr val="0000FF"/>
              </a:solidFill>
            </a:endParaRPr>
          </a:p>
          <a:p>
            <a:pPr marL="457200" lvl="1" indent="0">
              <a:buNone/>
            </a:pPr>
            <a:endParaRPr lang="en-US" altLang="zh-CN" dirty="0">
              <a:solidFill>
                <a:srgbClr val="0000FF"/>
              </a:solidFill>
            </a:endParaRPr>
          </a:p>
        </p:txBody>
      </p:sp>
      <p:sp>
        <p:nvSpPr>
          <p:cNvPr id="5" name="灯片编号占位符 4"/>
          <p:cNvSpPr>
            <a:spLocks noGrp="1"/>
          </p:cNvSpPr>
          <p:nvPr>
            <p:ph type="sldNum" sz="quarter" idx="12"/>
          </p:nvPr>
        </p:nvSpPr>
        <p:spPr/>
        <p:txBody>
          <a:bodyPr/>
          <a:lstStyle/>
          <a:p>
            <a:pPr>
              <a:defRPr/>
            </a:pPr>
            <a:r>
              <a:rPr lang="en-GB" altLang="zh-CN" dirty="0"/>
              <a:t>Slide </a:t>
            </a:r>
            <a:fld id="{B072CE22-775B-4138-A23F-292E5F1A82BD}" type="slidenum">
              <a:rPr lang="en-GB" altLang="zh-CN" dirty="0"/>
              <a:pPr>
                <a:defRPr/>
              </a:pPr>
              <a:t>4</a:t>
            </a:fld>
            <a:endParaRPr lang="en-GB" altLang="zh-CN" dirty="0"/>
          </a:p>
        </p:txBody>
      </p:sp>
      <p:pic>
        <p:nvPicPr>
          <p:cNvPr id="1076" name="Picture 52"/>
          <p:cNvPicPr>
            <a:picLocks noChangeAspect="1" noChangeArrowheads="1"/>
          </p:cNvPicPr>
          <p:nvPr/>
        </p:nvPicPr>
        <p:blipFill>
          <a:blip r:embed="rId2" cstate="print"/>
          <a:srcRect/>
          <a:stretch>
            <a:fillRect/>
          </a:stretch>
        </p:blipFill>
        <p:spPr bwMode="auto">
          <a:xfrm>
            <a:off x="2428860" y="4929198"/>
            <a:ext cx="4857974" cy="1071570"/>
          </a:xfrm>
          <a:prstGeom prst="rect">
            <a:avLst/>
          </a:prstGeom>
          <a:noFill/>
          <a:ln w="9525">
            <a:noFill/>
            <a:miter lim="800000"/>
            <a:headEnd/>
            <a:tailEnd/>
          </a:ln>
        </p:spPr>
      </p:pic>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lstStyle/>
          <a:p>
            <a:pPr>
              <a:spcAft>
                <a:spcPts val="1200"/>
              </a:spcAft>
            </a:pPr>
            <a:r>
              <a:rPr lang="en-US" altLang="zh-CN" dirty="0" smtClean="0"/>
              <a:t>In this contribution, we discussed WUR packet design with consideration of power saving and security</a:t>
            </a:r>
            <a:endParaRPr lang="en-US" altLang="zh-CN" dirty="0" smtClean="0">
              <a:solidFill>
                <a:srgbClr val="0000FF"/>
              </a:solidFill>
            </a:endParaRPr>
          </a:p>
          <a:p>
            <a:pPr lvl="1">
              <a:spcAft>
                <a:spcPts val="1200"/>
              </a:spcAft>
            </a:pPr>
            <a:r>
              <a:rPr lang="en-US" altLang="zh-CN" dirty="0" smtClean="0">
                <a:solidFill>
                  <a:srgbClr val="0000FF"/>
                </a:solidFill>
              </a:rPr>
              <a:t>an “WUR SIG” field might be useful for power saving when considering a WUR packet design</a:t>
            </a:r>
          </a:p>
          <a:p>
            <a:pPr lvl="1">
              <a:spcAft>
                <a:spcPts val="1200"/>
              </a:spcAft>
            </a:pPr>
            <a:r>
              <a:rPr lang="en-US" altLang="zh-CN" dirty="0" smtClean="0">
                <a:solidFill>
                  <a:srgbClr val="0000FF"/>
                </a:solidFill>
              </a:rPr>
              <a:t>The encryption for WUR packet is discussed to protect WUR from malicious attacks. Two options are proposed:</a:t>
            </a:r>
          </a:p>
          <a:p>
            <a:pPr lvl="2">
              <a:spcAft>
                <a:spcPts val="1200"/>
              </a:spcAft>
            </a:pPr>
            <a:r>
              <a:rPr lang="en-US" altLang="zh-CN" dirty="0" smtClean="0">
                <a:solidFill>
                  <a:srgbClr val="0000FF"/>
                </a:solidFill>
              </a:rPr>
              <a:t>both WUR SIG and WUR payload are encrypted with implicit indication to secure-key type</a:t>
            </a:r>
          </a:p>
          <a:p>
            <a:pPr lvl="2">
              <a:spcAft>
                <a:spcPts val="1200"/>
              </a:spcAft>
            </a:pPr>
            <a:r>
              <a:rPr lang="en-US" altLang="zh-CN" dirty="0" smtClean="0">
                <a:solidFill>
                  <a:srgbClr val="0000FF"/>
                </a:solidFill>
              </a:rPr>
              <a:t>Only WUR payload is encrypted with explicit indication to secure-key type.</a:t>
            </a: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5</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Conclusion</a:t>
            </a:r>
            <a:endParaRPr lang="zh-CN" altLang="en-US" dirty="0"/>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Reference</a:t>
            </a:r>
          </a:p>
        </p:txBody>
      </p:sp>
      <p:sp>
        <p:nvSpPr>
          <p:cNvPr id="3" name="文本占位符 2"/>
          <p:cNvSpPr>
            <a:spLocks noGrp="1"/>
          </p:cNvSpPr>
          <p:nvPr>
            <p:ph type="body" idx="1"/>
          </p:nvPr>
        </p:nvSpPr>
        <p:spPr>
          <a:xfrm>
            <a:off x="684530" y="1989455"/>
            <a:ext cx="8065770" cy="4114800"/>
          </a:xfrm>
        </p:spPr>
        <p:txBody>
          <a:bodyPr/>
          <a:lstStyle/>
          <a:p>
            <a:pPr marL="0" indent="0">
              <a:buNone/>
            </a:pPr>
            <a:r>
              <a:rPr lang="en-US" altLang="zh-CN" dirty="0"/>
              <a:t>[1]11-17-0084-00-00ba-high-level-phy-design</a:t>
            </a:r>
          </a:p>
          <a:p>
            <a:pPr marL="0" indent="0">
              <a:buNone/>
            </a:pPr>
            <a:r>
              <a:rPr lang="en-US" altLang="zh-CN" dirty="0"/>
              <a:t>[2]11-17-0675-00-00ba-wur-coexistence-and-packet-format</a:t>
            </a:r>
          </a:p>
          <a:p>
            <a:pPr marL="0" indent="0">
              <a:buNone/>
            </a:pPr>
            <a:r>
              <a:rPr lang="en-US" altLang="zh-CN" dirty="0"/>
              <a:t>[3]11-17-0679-01-00ba-1-wur-packet-format-and-preamble-   design</a:t>
            </a:r>
          </a:p>
          <a:p>
            <a:pPr marL="0" indent="0">
              <a:buNone/>
            </a:pPr>
            <a:r>
              <a:rPr lang="en-US" altLang="zh-CN" dirty="0"/>
              <a:t>[4]11-16-1460-01-0wur-wur-mac-discussion</a:t>
            </a:r>
          </a:p>
        </p:txBody>
      </p:sp>
      <p:sp>
        <p:nvSpPr>
          <p:cNvPr id="5" name="灯片编号占位符 4"/>
          <p:cNvSpPr>
            <a:spLocks noGrp="1"/>
          </p:cNvSpPr>
          <p:nvPr>
            <p:ph type="sldNum" sz="quarter" idx="12"/>
          </p:nvPr>
        </p:nvSpPr>
        <p:spPr/>
        <p:txBody>
          <a:bodyPr/>
          <a:lstStyle/>
          <a:p>
            <a:pPr>
              <a:defRPr/>
            </a:pPr>
            <a:r>
              <a:rPr lang="en-GB" altLang="zh-CN" dirty="0"/>
              <a:t>Slide </a:t>
            </a:r>
            <a:fld id="{B072CE22-775B-4138-A23F-292E5F1A82BD}" type="slidenum">
              <a:rPr lang="en-GB" altLang="zh-CN" dirty="0"/>
              <a:pPr>
                <a:defRPr/>
              </a:pPr>
              <a:t>6</a:t>
            </a:fld>
            <a:endParaRPr lang="en-GB" altLang="zh-CN" dirty="0"/>
          </a:p>
        </p:txBody>
      </p:sp>
    </p:spTree>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Straw Poll 1</a:t>
            </a:r>
          </a:p>
        </p:txBody>
      </p:sp>
      <p:sp>
        <p:nvSpPr>
          <p:cNvPr id="3" name="文本占位符 2"/>
          <p:cNvSpPr>
            <a:spLocks noGrp="1"/>
          </p:cNvSpPr>
          <p:nvPr>
            <p:ph type="body" idx="1"/>
          </p:nvPr>
        </p:nvSpPr>
        <p:spPr>
          <a:xfrm>
            <a:off x="556260" y="1997075"/>
            <a:ext cx="8427720" cy="4114800"/>
          </a:xfrm>
        </p:spPr>
        <p:txBody>
          <a:bodyPr/>
          <a:lstStyle/>
          <a:p>
            <a:r>
              <a:rPr lang="en-US" altLang="zh-CN" dirty="0"/>
              <a:t>Do you agree that 11ba should add WUR SIG into WUP format?</a:t>
            </a:r>
          </a:p>
          <a:p>
            <a:pPr marL="0" indent="0">
              <a:buNone/>
            </a:pPr>
            <a:endParaRPr lang="en-US" altLang="zh-CN" dirty="0"/>
          </a:p>
          <a:p>
            <a:pPr lvl="1"/>
            <a:r>
              <a:rPr lang="en-US" altLang="zh-CN" dirty="0"/>
              <a:t>Yes</a:t>
            </a:r>
          </a:p>
          <a:p>
            <a:pPr lvl="1"/>
            <a:r>
              <a:rPr lang="en-US" altLang="zh-CN" dirty="0"/>
              <a:t>NO</a:t>
            </a:r>
          </a:p>
          <a:p>
            <a:pPr lvl="1"/>
            <a:r>
              <a:rPr lang="en-US" altLang="zh-CN" dirty="0"/>
              <a:t>Abstain</a:t>
            </a:r>
          </a:p>
          <a:p>
            <a:pPr marL="0" indent="0">
              <a:buNone/>
            </a:pPr>
            <a:r>
              <a:rPr lang="en-US" altLang="zh-CN" dirty="0"/>
              <a:t>   </a:t>
            </a:r>
          </a:p>
        </p:txBody>
      </p:sp>
      <p:sp>
        <p:nvSpPr>
          <p:cNvPr id="5" name="灯片编号占位符 4"/>
          <p:cNvSpPr>
            <a:spLocks noGrp="1"/>
          </p:cNvSpPr>
          <p:nvPr>
            <p:ph type="sldNum" sz="quarter" idx="12"/>
          </p:nvPr>
        </p:nvSpPr>
        <p:spPr/>
        <p:txBody>
          <a:bodyPr/>
          <a:lstStyle/>
          <a:p>
            <a:pPr>
              <a:defRPr/>
            </a:pPr>
            <a:r>
              <a:rPr lang="en-GB" altLang="zh-CN" dirty="0"/>
              <a:t>Slide </a:t>
            </a:r>
            <a:fld id="{B072CE22-775B-4138-A23F-292E5F1A82BD}" type="slidenum">
              <a:rPr lang="en-GB" altLang="zh-CN" dirty="0"/>
              <a:pPr>
                <a:defRPr/>
              </a:pPr>
              <a:t>7</a:t>
            </a:fld>
            <a:endParaRPr lang="en-GB" altLang="zh-CN" dirty="0"/>
          </a:p>
        </p:txBody>
      </p:sp>
    </p:spTree>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a:t>
            </a:r>
            <a:r>
              <a:rPr lang="en-US" altLang="zh-CN" dirty="0" smtClean="0"/>
              <a:t>2</a:t>
            </a:r>
            <a:endParaRPr lang="en-US" altLang="zh-CN" dirty="0"/>
          </a:p>
        </p:txBody>
      </p:sp>
      <p:sp>
        <p:nvSpPr>
          <p:cNvPr id="3" name="文本占位符 2"/>
          <p:cNvSpPr>
            <a:spLocks noGrp="1"/>
          </p:cNvSpPr>
          <p:nvPr>
            <p:ph type="body" idx="1"/>
          </p:nvPr>
        </p:nvSpPr>
        <p:spPr>
          <a:xfrm>
            <a:off x="556260" y="1997075"/>
            <a:ext cx="8427720" cy="4114800"/>
          </a:xfrm>
        </p:spPr>
        <p:txBody>
          <a:bodyPr/>
          <a:lstStyle/>
          <a:p>
            <a:r>
              <a:rPr lang="en-US" altLang="zh-CN" dirty="0"/>
              <a:t>Do you agree that 11ba should </a:t>
            </a:r>
            <a:r>
              <a:rPr lang="en-US" altLang="zh-CN" dirty="0" smtClean="0"/>
              <a:t>consider security issue when </a:t>
            </a:r>
            <a:r>
              <a:rPr lang="en-US" altLang="zh-CN" smtClean="0"/>
              <a:t>design an WUP </a:t>
            </a:r>
            <a:r>
              <a:rPr lang="en-US" altLang="zh-CN" dirty="0"/>
              <a:t>format?</a:t>
            </a:r>
          </a:p>
          <a:p>
            <a:pPr marL="0" indent="0">
              <a:buNone/>
            </a:pPr>
            <a:endParaRPr lang="en-US" altLang="zh-CN" dirty="0"/>
          </a:p>
          <a:p>
            <a:pPr lvl="1"/>
            <a:r>
              <a:rPr lang="en-US" altLang="zh-CN" dirty="0"/>
              <a:t>Yes</a:t>
            </a:r>
          </a:p>
          <a:p>
            <a:pPr lvl="1"/>
            <a:r>
              <a:rPr lang="en-US" altLang="zh-CN" dirty="0"/>
              <a:t>NO</a:t>
            </a:r>
          </a:p>
          <a:p>
            <a:pPr lvl="1"/>
            <a:r>
              <a:rPr lang="en-US" altLang="zh-CN" dirty="0"/>
              <a:t>Abstain</a:t>
            </a:r>
          </a:p>
          <a:p>
            <a:pPr marL="0" indent="0">
              <a:buNone/>
            </a:pPr>
            <a:r>
              <a:rPr lang="en-US" altLang="zh-CN" dirty="0"/>
              <a:t>   </a:t>
            </a:r>
          </a:p>
        </p:txBody>
      </p:sp>
      <p:sp>
        <p:nvSpPr>
          <p:cNvPr id="5" name="灯片编号占位符 4"/>
          <p:cNvSpPr>
            <a:spLocks noGrp="1"/>
          </p:cNvSpPr>
          <p:nvPr>
            <p:ph type="sldNum" sz="quarter" idx="12"/>
          </p:nvPr>
        </p:nvSpPr>
        <p:spPr/>
        <p:txBody>
          <a:bodyPr/>
          <a:lstStyle/>
          <a:p>
            <a:pPr>
              <a:defRPr/>
            </a:pPr>
            <a:r>
              <a:rPr lang="en-GB" altLang="zh-CN" dirty="0"/>
              <a:t>Slide </a:t>
            </a:r>
            <a:fld id="{B072CE22-775B-4138-A23F-292E5F1A82BD}" type="slidenum">
              <a:rPr lang="en-GB" altLang="zh-CN" dirty="0"/>
              <a:pPr>
                <a:defRPr/>
              </a:pPr>
              <a:t>8</a:t>
            </a:fld>
            <a:endParaRPr lang="en-GB" altLang="zh-CN" dirty="0"/>
          </a:p>
        </p:txBody>
      </p:sp>
    </p:spTree>
  </p:cSld>
  <p:clrMapOvr>
    <a:masterClrMapping/>
  </p:clrMapOvr>
  <p:transition>
    <p:wipe/>
  </p:transition>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8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28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3424</TotalTime>
  <Words>533</Words>
  <Application>Microsoft Office PowerPoint</Application>
  <PresentationFormat>全屏显示(4:3)</PresentationFormat>
  <Paragraphs>81</Paragraphs>
  <Slides>8</Slides>
  <Notes>2</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Default Design</vt:lpstr>
      <vt:lpstr>Consideration on WUR packet Design</vt:lpstr>
      <vt:lpstr>Introduction</vt:lpstr>
      <vt:lpstr>Power saving in WUR frame design</vt:lpstr>
      <vt:lpstr>Security in WUR frame design</vt:lpstr>
      <vt:lpstr>Conclusion</vt:lpstr>
      <vt:lpstr>Reference</vt:lpstr>
      <vt:lpstr>Straw Poll 1</vt:lpstr>
      <vt:lpstr>Straw Poll 2</vt:lpstr>
    </vt:vector>
  </TitlesOfParts>
  <Company>xyz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TGaj(11aj)</dc:title>
  <dc:subject>Packet Encoding Solution for 45GHz</dc:subject>
  <dc:creator>Liguang Li(ZTE Corp.)</dc:creator>
  <cp:lastModifiedBy>Windows 用户</cp:lastModifiedBy>
  <cp:revision>3918</cp:revision>
  <dcterms:created xsi:type="dcterms:W3CDTF">2006-02-24T01:46:00Z</dcterms:created>
  <dcterms:modified xsi:type="dcterms:W3CDTF">2017-09-13T01:07:03Z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2052-10.8.0.6206</vt:lpwstr>
  </property>
</Properties>
</file>