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7" r:id="rId2"/>
    <p:sldId id="428" r:id="rId3"/>
    <p:sldId id="436" r:id="rId4"/>
    <p:sldId id="438" r:id="rId5"/>
    <p:sldId id="440" r:id="rId6"/>
    <p:sldId id="441" r:id="rId7"/>
    <p:sldId id="433" r:id="rId8"/>
    <p:sldId id="444" r:id="rId9"/>
    <p:sldId id="445" r:id="rId10"/>
    <p:sldId id="446" r:id="rId11"/>
    <p:sldId id="443" r:id="rId12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00FF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99381" autoAdjust="0"/>
  </p:normalViewPr>
  <p:slideViewPr>
    <p:cSldViewPr showGuides="1">
      <p:cViewPr varScale="1">
        <p:scale>
          <a:sx n="66" d="100"/>
          <a:sy n="66" d="100"/>
        </p:scale>
        <p:origin x="-797" y="-82"/>
      </p:cViewPr>
      <p:guideLst>
        <p:guide orient="horz" pos="2160"/>
        <p:guide pos="29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26"/>
      </p:cViewPr>
      <p:guideLst>
        <p:guide orient="horz" pos="2141"/>
        <p:guide pos="320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2017/7/12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C1B7B3F-A56B-4310-A966-BD55D80449F1}" type="datetimeFigureOut">
              <a:rPr lang="zh-CN" altLang="en-US" smtClean="0"/>
              <a:pPr/>
              <a:t>2017/7/12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0" y="238939"/>
            <a:ext cx="339843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802.11-17/0966r1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1633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July 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447884" y="6525344"/>
            <a:ext cx="1130118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smtClean="0">
                <a:latin typeface="Times New Roman" panose="02020603050405020304" pitchFamily="18" charset="0"/>
              </a:rPr>
              <a:t>ZTE Corp.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 Data Rate Selection for Wake-up Receiver</a:t>
            </a: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2017-07-08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790604" y="3146436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935228"/>
                <a:gridCol w="1895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#3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 WUR </a:t>
            </a:r>
            <a:r>
              <a:rPr lang="en-US" altLang="ko-KR" dirty="0" smtClean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procedure supporting multi-rate measurement should be defined in 11ba as shown in slide 5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Slide </a:t>
            </a:r>
            <a:fld id="{B072CE22-775B-4138-A23F-292E5F1A82BD}" type="slidenum">
              <a:rPr lang="en-GB" altLang="zh-CN" smtClean="0"/>
              <a:pPr>
                <a:defRPr/>
              </a:pPr>
              <a:t>10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References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/>
              <a:t>11-17-0654-01-00ba-multiple-data-rates-for-wur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/>
              <a:t>11-17-0575-01-00ba-spec-framework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11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425" y="2029460"/>
            <a:ext cx="8571230" cy="4509770"/>
          </a:xfrm>
        </p:spPr>
        <p:txBody>
          <a:bodyPr>
            <a:normAutofit/>
          </a:bodyPr>
          <a:lstStyle/>
          <a:p>
            <a:r>
              <a:rPr lang="en-US" altLang="zh-CN" b="0" dirty="0">
                <a:sym typeface="+mn-ea"/>
              </a:rPr>
              <a:t>11ba group has </a:t>
            </a:r>
            <a:r>
              <a:rPr lang="en-US" altLang="zh-CN" b="0" dirty="0" smtClean="0">
                <a:sym typeface="+mn-ea"/>
              </a:rPr>
              <a:t>agreed </a:t>
            </a:r>
            <a:r>
              <a:rPr lang="en-US" altLang="zh-CN" b="0" dirty="0">
                <a:sym typeface="+mn-ea"/>
              </a:rPr>
              <a:t>that the payload part of </a:t>
            </a:r>
            <a:r>
              <a:rPr lang="en-US" altLang="zh-CN" b="0" dirty="0" smtClean="0">
                <a:sym typeface="+mn-ea"/>
              </a:rPr>
              <a:t>a wake-up packet </a:t>
            </a:r>
            <a:r>
              <a:rPr lang="en-US" altLang="zh-CN" b="0" dirty="0">
                <a:sym typeface="+mn-ea"/>
              </a:rPr>
              <a:t>shall support </a:t>
            </a:r>
            <a:r>
              <a:rPr lang="en-US" altLang="zh-CN" b="0" dirty="0" smtClean="0">
                <a:sym typeface="+mn-ea"/>
              </a:rPr>
              <a:t>multiple </a:t>
            </a:r>
            <a:r>
              <a:rPr lang="en-US" altLang="zh-CN" b="0" dirty="0">
                <a:sym typeface="+mn-ea"/>
              </a:rPr>
              <a:t>data rates for a higher efficiency or wider coverage[1,2] </a:t>
            </a:r>
          </a:p>
          <a:p>
            <a:r>
              <a:rPr lang="en-US" altLang="zh-CN" b="0" dirty="0" smtClean="0">
                <a:sym typeface="+mn-ea"/>
              </a:rPr>
              <a:t>Wake up link </a:t>
            </a:r>
            <a:r>
              <a:rPr lang="en-US" altLang="zh-CN" b="0" dirty="0">
                <a:sym typeface="+mn-ea"/>
              </a:rPr>
              <a:t>information </a:t>
            </a:r>
            <a:r>
              <a:rPr lang="en-US" altLang="zh-CN" b="0" dirty="0" smtClean="0">
                <a:sym typeface="+mn-ea"/>
              </a:rPr>
              <a:t>is </a:t>
            </a:r>
            <a:r>
              <a:rPr lang="en-US" altLang="zh-CN" b="0" dirty="0" smtClean="0">
                <a:solidFill>
                  <a:schemeClr val="tx1"/>
                </a:solidFill>
                <a:sym typeface="+mn-ea"/>
              </a:rPr>
              <a:t>useful for</a:t>
            </a:r>
            <a:r>
              <a:rPr lang="en-US" altLang="zh-CN" b="0" dirty="0" smtClean="0">
                <a:sym typeface="+mn-ea"/>
              </a:rPr>
              <a:t> </a:t>
            </a:r>
            <a:r>
              <a:rPr lang="en-US" altLang="zh-CN" b="0" dirty="0">
                <a:sym typeface="+mn-ea"/>
              </a:rPr>
              <a:t>AP </a:t>
            </a:r>
            <a:r>
              <a:rPr lang="en-US" altLang="zh-CN" b="0" dirty="0" smtClean="0">
                <a:sym typeface="+mn-ea"/>
              </a:rPr>
              <a:t>to select </a:t>
            </a:r>
            <a:r>
              <a:rPr lang="en-US" altLang="zh-CN" b="0" dirty="0">
                <a:sym typeface="+mn-ea"/>
              </a:rPr>
              <a:t>an appropriate </a:t>
            </a:r>
            <a:r>
              <a:rPr lang="en-US" altLang="zh-CN" b="0" dirty="0" smtClean="0">
                <a:sym typeface="+mn-ea"/>
              </a:rPr>
              <a:t>transmission rate </a:t>
            </a:r>
            <a:r>
              <a:rPr lang="en-US" altLang="zh-CN" b="0" dirty="0">
                <a:sym typeface="+mn-ea"/>
              </a:rPr>
              <a:t>to transmit wake-up </a:t>
            </a:r>
            <a:r>
              <a:rPr lang="en-US" altLang="zh-CN" b="0" dirty="0" smtClean="0">
                <a:sym typeface="+mn-ea"/>
              </a:rPr>
              <a:t>packet rather than blind selection</a:t>
            </a:r>
            <a:endParaRPr lang="en-US" altLang="zh-CN" b="0" dirty="0">
              <a:sym typeface="+mn-ea"/>
            </a:endParaRPr>
          </a:p>
          <a:p>
            <a:r>
              <a:rPr lang="en-US" altLang="zh-CN" b="0" dirty="0" smtClean="0">
                <a:solidFill>
                  <a:schemeClr val="tx1"/>
                </a:solidFill>
                <a:sym typeface="+mn-ea"/>
              </a:rPr>
              <a:t>However, how </a:t>
            </a:r>
            <a:r>
              <a:rPr lang="en-US" altLang="zh-CN" b="0" dirty="0" smtClean="0">
                <a:sym typeface="+mn-ea"/>
              </a:rPr>
              <a:t>to measure the WUR link </a:t>
            </a:r>
            <a:r>
              <a:rPr lang="en-US" altLang="zh-CN" b="0" dirty="0" smtClean="0">
                <a:solidFill>
                  <a:schemeClr val="tx1"/>
                </a:solidFill>
                <a:sym typeface="+mn-ea"/>
              </a:rPr>
              <a:t>is still TBD</a:t>
            </a:r>
          </a:p>
          <a:p>
            <a:r>
              <a:rPr lang="en-US" altLang="zh-CN" b="0" dirty="0" smtClean="0">
                <a:sym typeface="+mn-ea"/>
              </a:rPr>
              <a:t>In this proposal, we discuss WUR link measuring method for WUR data rate selection. </a:t>
            </a:r>
            <a:endParaRPr lang="en-US" altLang="zh-CN" b="0" dirty="0">
              <a:sym typeface="+mn-ea"/>
            </a:endParaRP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14045"/>
            <a:ext cx="7772400" cy="1066800"/>
          </a:xfrm>
        </p:spPr>
        <p:txBody>
          <a:bodyPr/>
          <a:lstStyle/>
          <a:p>
            <a:r>
              <a:rPr lang="en-US" altLang="zh-CN"/>
              <a:t>Analysis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3</a:t>
            </a:fld>
            <a:endParaRPr lang="en-GB" altLang="zh-CN" dirty="0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404495" y="1785926"/>
            <a:ext cx="8526780" cy="4652974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5" tIns="46038" rIns="92075" bIns="46038" numCol="1" anchor="t" anchorCtr="0" compatLnSpc="1"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p"/>
            </a:pPr>
            <a:r>
              <a:rPr lang="en-US" altLang="zh-CN" dirty="0" smtClean="0">
                <a:sym typeface="+mn-ea"/>
              </a:rPr>
              <a:t>There could be two approaches:</a:t>
            </a:r>
          </a:p>
          <a:p>
            <a:pPr lvl="1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altLang="zh-CN" dirty="0" smtClean="0">
                <a:sym typeface="+mn-ea"/>
              </a:rPr>
              <a:t>Based on main radio’s measurement</a:t>
            </a:r>
          </a:p>
          <a:p>
            <a:pPr lvl="2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altLang="zh-CN" dirty="0" smtClean="0">
                <a:sym typeface="+mn-ea"/>
              </a:rPr>
              <a:t>Main radio needs to support SNR measurement </a:t>
            </a:r>
          </a:p>
          <a:p>
            <a:pPr lvl="2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altLang="zh-CN" dirty="0" smtClean="0">
                <a:sym typeface="+mn-ea"/>
              </a:rPr>
              <a:t>SNR of main radio link does not precisely reflect WUR link status due to different signal design</a:t>
            </a:r>
          </a:p>
          <a:p>
            <a:pPr lvl="2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altLang="zh-CN" dirty="0" smtClean="0">
                <a:sym typeface="+mn-ea"/>
              </a:rPr>
              <a:t>PER performance on main radio link cannot precisely reflect WUR link status either.</a:t>
            </a:r>
          </a:p>
          <a:p>
            <a:pPr lvl="1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altLang="zh-CN" dirty="0" smtClean="0">
                <a:sym typeface="+mn-ea"/>
              </a:rPr>
              <a:t>Based on WUR radio’s measurement</a:t>
            </a:r>
          </a:p>
          <a:p>
            <a:pPr lvl="2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altLang="zh-CN" dirty="0" smtClean="0">
                <a:sym typeface="+mn-ea"/>
              </a:rPr>
              <a:t>SNR is typically not precisely estimated in most algorithms</a:t>
            </a:r>
          </a:p>
          <a:p>
            <a:pPr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p"/>
            </a:pPr>
            <a:r>
              <a:rPr lang="en-US" altLang="zh-CN" dirty="0" smtClean="0">
                <a:sym typeface="+mn-ea"/>
              </a:rPr>
              <a:t>We prefer to directly measure WUR link with dedicated data rate </a:t>
            </a:r>
          </a:p>
          <a:p>
            <a:pPr lvl="1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altLang="zh-CN" sz="2100" dirty="0" smtClean="0">
                <a:sym typeface="+mn-ea"/>
              </a:rPr>
              <a:t>Should be simple</a:t>
            </a:r>
          </a:p>
          <a:p>
            <a:pPr lvl="1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altLang="zh-CN" sz="2100" dirty="0" smtClean="0">
                <a:sym typeface="+mn-ea"/>
              </a:rPr>
              <a:t>Less time consuming</a:t>
            </a:r>
          </a:p>
          <a:p>
            <a:pPr lvl="2">
              <a:lnSpc>
                <a:spcPts val="238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p"/>
            </a:pPr>
            <a:endParaRPr lang="en-US" altLang="zh-CN" dirty="0" smtClean="0">
              <a:sym typeface="+mn-ea"/>
            </a:endParaRP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9200" y="1764665"/>
            <a:ext cx="8326120" cy="2664467"/>
          </a:xfrm>
        </p:spPr>
        <p:txBody>
          <a:bodyPr>
            <a:normAutofit/>
          </a:bodyPr>
          <a:lstStyle/>
          <a:p>
            <a:pPr latinLnBrk="0">
              <a:lnSpc>
                <a:spcPts val="238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charset="0"/>
              <a:buChar char="p"/>
            </a:pPr>
            <a:r>
              <a:rPr lang="en-US" altLang="zh-CN" dirty="0" smtClean="0"/>
              <a:t>A wake-up </a:t>
            </a:r>
            <a:r>
              <a:rPr lang="en-US" altLang="zh-CN" dirty="0" smtClean="0"/>
              <a:t>packet </a:t>
            </a:r>
            <a:r>
              <a:rPr lang="en-US" altLang="zh-CN" dirty="0" smtClean="0"/>
              <a:t>is transmitted </a:t>
            </a:r>
            <a:r>
              <a:rPr lang="en-US" altLang="zh-CN" dirty="0"/>
              <a:t>for </a:t>
            </a:r>
            <a:r>
              <a:rPr lang="en-US" altLang="zh-CN" dirty="0" smtClean="0"/>
              <a:t>link quality measurements, as shown in Fig 1, at </a:t>
            </a:r>
            <a:r>
              <a:rPr lang="en-US" altLang="zh-CN" dirty="0"/>
              <a:t>wake-up receiver side</a:t>
            </a:r>
          </a:p>
          <a:p>
            <a:pPr marL="800100" lvl="1" indent="-342900">
              <a:lnSpc>
                <a:spcPts val="238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zh-CN" sz="1800" dirty="0" smtClean="0">
                <a:sym typeface="+mn-ea"/>
              </a:rPr>
              <a:t>WUR </a:t>
            </a:r>
            <a:r>
              <a:rPr lang="en-US" altLang="zh-CN" sz="1800" dirty="0" smtClean="0">
                <a:sym typeface="+mn-ea"/>
              </a:rPr>
              <a:t>measurement signal </a:t>
            </a:r>
            <a:r>
              <a:rPr lang="en-US" altLang="zh-CN" sz="1800" dirty="0" smtClean="0">
                <a:sym typeface="+mn-ea"/>
              </a:rPr>
              <a:t>is encoded in </a:t>
            </a:r>
            <a:r>
              <a:rPr lang="en-US" altLang="zh-CN" sz="1800" dirty="0">
                <a:sym typeface="+mn-ea"/>
              </a:rPr>
              <a:t>Manchester </a:t>
            </a:r>
            <a:r>
              <a:rPr lang="en-US" altLang="zh-CN" sz="1800" dirty="0" smtClean="0">
                <a:sym typeface="+mn-ea"/>
              </a:rPr>
              <a:t> encoding and modulated with OFDM+OOK</a:t>
            </a:r>
          </a:p>
          <a:p>
            <a:pPr marL="800100" lvl="1" indent="-342900" latinLnBrk="0">
              <a:lnSpc>
                <a:spcPts val="238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zh-CN" sz="1800" dirty="0" smtClean="0">
                <a:sym typeface="+mn-ea"/>
              </a:rPr>
              <a:t>Multiple rates could be measured with the wake-up </a:t>
            </a:r>
            <a:r>
              <a:rPr lang="en-US" altLang="zh-CN" sz="1800" dirty="0" smtClean="0">
                <a:sym typeface="+mn-ea"/>
              </a:rPr>
              <a:t>measurement packet</a:t>
            </a:r>
            <a:endParaRPr lang="en-US" altLang="zh-CN" sz="1800" dirty="0" smtClean="0">
              <a:sym typeface="+mn-ea"/>
            </a:endParaRPr>
          </a:p>
          <a:p>
            <a:pPr marL="800100" lvl="1" indent="-342900" latinLnBrk="0">
              <a:lnSpc>
                <a:spcPts val="238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zh-CN" sz="1800" dirty="0" smtClean="0">
                <a:sym typeface="+mn-ea"/>
              </a:rPr>
              <a:t>Setting </a:t>
            </a:r>
            <a:r>
              <a:rPr lang="en-US" altLang="zh-CN" sz="1800" dirty="0">
                <a:sym typeface="+mn-ea"/>
              </a:rPr>
              <a:t>the bits in the WUR </a:t>
            </a:r>
            <a:r>
              <a:rPr lang="en-US" altLang="zh-CN" sz="1800" dirty="0" smtClean="0">
                <a:sym typeface="+mn-ea"/>
              </a:rPr>
              <a:t>signal </a:t>
            </a:r>
            <a:r>
              <a:rPr lang="en-US" altLang="zh-CN" sz="1800" dirty="0">
                <a:sym typeface="+mn-ea"/>
              </a:rPr>
              <a:t>to all '1's, or '0's maximizing the </a:t>
            </a:r>
            <a:r>
              <a:rPr lang="en-US" altLang="zh-CN" sz="1800" dirty="0" smtClean="0">
                <a:sym typeface="+mn-ea"/>
              </a:rPr>
              <a:t>measurement reliability</a:t>
            </a:r>
            <a:endParaRPr lang="en-US" altLang="zh-CN" sz="2160" b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of </a:t>
            </a:r>
            <a:r>
              <a:rPr lang="en-US" altLang="zh-CN" dirty="0" smtClean="0"/>
              <a:t>WUR Link Quality Measurement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4</a:t>
            </a:fld>
            <a:endParaRPr lang="en-GB" altLang="zh-CN" dirty="0"/>
          </a:p>
        </p:txBody>
      </p:sp>
      <p:grpSp>
        <p:nvGrpSpPr>
          <p:cNvPr id="14" name="组合 13"/>
          <p:cNvGrpSpPr/>
          <p:nvPr/>
        </p:nvGrpSpPr>
        <p:grpSpPr>
          <a:xfrm>
            <a:off x="2251710" y="4857760"/>
            <a:ext cx="5449570" cy="758825"/>
            <a:chOff x="3318" y="7966"/>
            <a:chExt cx="8582" cy="1195"/>
          </a:xfrm>
        </p:grpSpPr>
        <p:grpSp>
          <p:nvGrpSpPr>
            <p:cNvPr id="6" name="组合 5"/>
            <p:cNvGrpSpPr/>
            <p:nvPr/>
          </p:nvGrpSpPr>
          <p:grpSpPr>
            <a:xfrm>
              <a:off x="3318" y="7966"/>
              <a:ext cx="8582" cy="528"/>
              <a:chOff x="3318" y="7966"/>
              <a:chExt cx="8582" cy="528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3318" y="7966"/>
                <a:ext cx="2583" cy="528"/>
              </a:xfrm>
              <a:prstGeom prst="rect">
                <a:avLst/>
              </a:prstGeom>
              <a:noFill/>
              <a:ln w="2222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>
                    <a:latin typeface="+mn-lt"/>
                  </a:rPr>
                  <a:t>Legacy preamble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892" y="7966"/>
                <a:ext cx="2315" cy="528"/>
              </a:xfrm>
              <a:prstGeom prst="rect">
                <a:avLst/>
              </a:prstGeom>
              <a:noFill/>
              <a:ln w="2222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>
                    <a:latin typeface="+mn-lt"/>
                  </a:rPr>
                  <a:t>WUR preamble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8206" y="7966"/>
                <a:ext cx="3694" cy="528"/>
              </a:xfrm>
              <a:prstGeom prst="rect">
                <a:avLst/>
              </a:prstGeom>
              <a:noFill/>
              <a:ln w="2222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dirty="0">
                    <a:latin typeface="+mn-lt"/>
                  </a:rPr>
                  <a:t>WUR </a:t>
                </a:r>
                <a:r>
                  <a:rPr lang="en-US" altLang="zh-CN" sz="1600" dirty="0" smtClean="0">
                    <a:latin typeface="+mn-lt"/>
                  </a:rPr>
                  <a:t>measurement signal</a:t>
                </a:r>
                <a:endParaRPr lang="en-US" altLang="zh-CN" sz="1600" dirty="0">
                  <a:latin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4680" y="8633"/>
              <a:ext cx="6033" cy="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+mn-lt"/>
                </a:rPr>
                <a:t>Fig1 wake-up </a:t>
              </a:r>
              <a:r>
                <a:rPr lang="en-US" altLang="zh-CN" sz="1600" dirty="0" smtClean="0">
                  <a:latin typeface="+mn-lt"/>
                </a:rPr>
                <a:t>measurement </a:t>
              </a:r>
              <a:r>
                <a:rPr lang="en-US" altLang="zh-CN" sz="1600" dirty="0">
                  <a:latin typeface="+mn-lt"/>
                </a:rPr>
                <a:t>packet format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2702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Proposal of WUR </a:t>
            </a:r>
            <a:r>
              <a:rPr lang="en-US" altLang="zh-CN" sz="2400" dirty="0" smtClean="0"/>
              <a:t>Link Quality Measurement(</a:t>
            </a:r>
            <a:r>
              <a:rPr lang="en-US" altLang="zh-CN" sz="2400" dirty="0" smtClean="0">
                <a:sym typeface="+mn-ea"/>
              </a:rPr>
              <a:t>Cont</a:t>
            </a:r>
            <a:r>
              <a:rPr lang="en-US" altLang="zh-CN" sz="2400" dirty="0">
                <a:sym typeface="+mn-ea"/>
              </a:rPr>
              <a:t>.)</a:t>
            </a:r>
            <a:endParaRPr lang="en-US" altLang="zh-CN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5</a:t>
            </a:fld>
            <a:endParaRPr lang="en-GB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42290" y="1214422"/>
            <a:ext cx="8430895" cy="2928958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2100" dirty="0" smtClean="0">
                <a:sym typeface="+mn-ea"/>
              </a:rPr>
              <a:t>A wake-up receiver is required to decode </a:t>
            </a:r>
            <a:r>
              <a:rPr lang="en-US" altLang="zh-CN" sz="2100" dirty="0" smtClean="0">
                <a:sym typeface="+mn-ea"/>
              </a:rPr>
              <a:t>measurement </a:t>
            </a:r>
            <a:r>
              <a:rPr lang="en-US" altLang="zh-CN" sz="2100" dirty="0" smtClean="0">
                <a:sym typeface="+mn-ea"/>
              </a:rPr>
              <a:t>signal in multiple </a:t>
            </a:r>
            <a:r>
              <a:rPr lang="en-US" altLang="zh-CN" sz="2100" b="1" dirty="0" smtClean="0">
                <a:sym typeface="+mn-ea"/>
              </a:rPr>
              <a:t>measurement periods for acquiring link performances of multiple date rates, as shown in Fig 2</a:t>
            </a:r>
            <a:endParaRPr lang="en-US" altLang="zh-CN" sz="2100" dirty="0" smtClean="0"/>
          </a:p>
          <a:p>
            <a:pPr marL="742950" lvl="1" indent="-285750" latinLnBrk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 smtClean="0">
                <a:cs typeface="+mn-ea"/>
                <a:sym typeface="+mn-ea"/>
              </a:rPr>
              <a:t>The </a:t>
            </a:r>
            <a:r>
              <a:rPr lang="en-US" altLang="zh-CN" sz="1800" dirty="0">
                <a:cs typeface="+mn-ea"/>
                <a:sym typeface="+mn-ea"/>
              </a:rPr>
              <a:t>received bit stream of  </a:t>
            </a:r>
            <a:r>
              <a:rPr lang="en-US" altLang="zh-CN" sz="1800" dirty="0" smtClean="0">
                <a:cs typeface="+mn-ea"/>
                <a:sym typeface="+mn-ea"/>
              </a:rPr>
              <a:t>'1111…’ </a:t>
            </a:r>
            <a:r>
              <a:rPr lang="en-US" altLang="zh-CN" sz="1800" dirty="0">
                <a:cs typeface="+mn-ea"/>
                <a:sym typeface="+mn-ea"/>
              </a:rPr>
              <a:t>is encoded </a:t>
            </a:r>
            <a:r>
              <a:rPr lang="en-US" altLang="zh-CN" sz="1800" dirty="0" smtClean="0">
                <a:cs typeface="+mn-ea"/>
                <a:sym typeface="+mn-ea"/>
              </a:rPr>
              <a:t>by Manchester encoding, </a:t>
            </a:r>
            <a:r>
              <a:rPr lang="en-US" altLang="zh-CN" sz="1800" dirty="0">
                <a:cs typeface="+mn-ea"/>
                <a:sym typeface="+mn-ea"/>
              </a:rPr>
              <a:t>the symbol duration is 16us, and noise is ignored for simplicity</a:t>
            </a:r>
          </a:p>
          <a:p>
            <a:pPr marL="742950" lvl="1" indent="-285750" latinLnBrk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 smtClean="0">
                <a:sym typeface="+mn-ea"/>
              </a:rPr>
              <a:t>A first measurement is performed over each 16 us symbol to measure 62.5 kbps link performance</a:t>
            </a:r>
          </a:p>
          <a:p>
            <a:pPr marL="742950" lvl="1" indent="-285750" latinLnBrk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 smtClean="0">
                <a:sym typeface="+mn-ea"/>
              </a:rPr>
              <a:t>A second measurement is performed over each 8 us symbol </a:t>
            </a:r>
            <a:r>
              <a:rPr lang="en-US" altLang="zh-CN" sz="1800" dirty="0">
                <a:sym typeface="+mn-ea"/>
              </a:rPr>
              <a:t>[A1,A2], [A2,A3</a:t>
            </a:r>
            <a:r>
              <a:rPr lang="en-US" altLang="zh-CN" sz="1800" dirty="0" smtClean="0">
                <a:sym typeface="+mn-ea"/>
              </a:rPr>
              <a:t>], etc, to measure 125 kbps link performance, with corresponding bit sequences are ‘101010…’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 smtClean="0">
                <a:sym typeface="+mn-ea"/>
              </a:rPr>
              <a:t>A third measurement is performed over each 4 us symbol [B1</a:t>
            </a:r>
            <a:r>
              <a:rPr lang="en-US" altLang="zh-CN" sz="1800" dirty="0">
                <a:sym typeface="+mn-ea"/>
              </a:rPr>
              <a:t>, B2],...[B13, B14] </a:t>
            </a:r>
            <a:r>
              <a:rPr lang="en-US" altLang="zh-CN" sz="1800" dirty="0" smtClean="0">
                <a:sym typeface="+mn-ea"/>
              </a:rPr>
              <a:t>, etc, to measure 250 kbps link performance, with corresponding bit sequences are ‘101010…’ </a:t>
            </a:r>
          </a:p>
          <a:p>
            <a:pPr marL="742950" lvl="1" indent="-285750" latinLnBrk="0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 smtClean="0">
                <a:sym typeface="+mn-ea"/>
              </a:rPr>
              <a:t>Calculate the </a:t>
            </a:r>
            <a:r>
              <a:rPr lang="en-US" altLang="zh-CN" sz="1800" dirty="0">
                <a:sym typeface="+mn-ea"/>
              </a:rPr>
              <a:t>BERs or PERs </a:t>
            </a:r>
            <a:r>
              <a:rPr lang="en-US" altLang="zh-CN" sz="1800" dirty="0" smtClean="0">
                <a:sym typeface="+mn-ea"/>
              </a:rPr>
              <a:t>for each </a:t>
            </a:r>
            <a:r>
              <a:rPr lang="en-US" altLang="zh-CN" sz="1800" dirty="0">
                <a:sym typeface="+mn-ea"/>
              </a:rPr>
              <a:t>data </a:t>
            </a:r>
            <a:r>
              <a:rPr lang="en-US" altLang="zh-CN" sz="1800" dirty="0" smtClean="0">
                <a:sym typeface="+mn-ea"/>
              </a:rPr>
              <a:t>rate for WUR data rate selection.</a:t>
            </a:r>
            <a:endParaRPr lang="en-US" altLang="zh-CN" dirty="0"/>
          </a:p>
        </p:txBody>
      </p:sp>
      <p:pic>
        <p:nvPicPr>
          <p:cNvPr id="8" name="图片 7" descr="12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000504"/>
            <a:ext cx="7143800" cy="2245356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928926" y="6174105"/>
            <a:ext cx="3696024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+mn-lt"/>
              </a:rPr>
              <a:t>Fig2  </a:t>
            </a:r>
            <a:r>
              <a:rPr lang="en-US" altLang="zh-CN" sz="1600" dirty="0" smtClean="0">
                <a:latin typeface="+mn-lt"/>
              </a:rPr>
              <a:t>multiple data rate measurement</a:t>
            </a:r>
            <a:endParaRPr lang="en-US" altLang="zh-CN" sz="1600" dirty="0">
              <a:latin typeface="+mn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of WUR </a:t>
            </a:r>
            <a:r>
              <a:rPr lang="en-US" altLang="zh-CN" dirty="0" smtClean="0"/>
              <a:t>measurement </a:t>
            </a:r>
            <a:r>
              <a:rPr lang="en-US" altLang="zh-CN" dirty="0" smtClean="0"/>
              <a:t>protocol</a:t>
            </a:r>
            <a:r>
              <a:rPr lang="en-US" altLang="zh-CN" dirty="0" smtClean="0">
                <a:sym typeface="+mn-ea"/>
              </a:rPr>
              <a:t>(Cont</a:t>
            </a:r>
            <a:r>
              <a:rPr lang="en-US" altLang="zh-CN" dirty="0">
                <a:sym typeface="+mn-ea"/>
              </a:rPr>
              <a:t>.)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6</a:t>
            </a:fld>
            <a:endParaRPr lang="en-GB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42290" y="1652270"/>
            <a:ext cx="8392795" cy="4239260"/>
          </a:xfrm>
        </p:spPr>
        <p:txBody>
          <a:bodyPr/>
          <a:lstStyle/>
          <a:p>
            <a:pPr marL="0" indent="0" latinLnBrk="0">
              <a:spcBef>
                <a:spcPts val="0"/>
              </a:spcBef>
              <a:spcAft>
                <a:spcPts val="1200"/>
              </a:spcAft>
              <a:buFont typeface="Wingdings" panose="05000000000000000000" charset="0"/>
              <a:buNone/>
            </a:pPr>
            <a:r>
              <a:rPr lang="en-US" altLang="zh-CN" dirty="0"/>
              <a:t> </a:t>
            </a:r>
            <a:endParaRPr lang="en-US" altLang="zh-CN" sz="1800" dirty="0"/>
          </a:p>
          <a:p>
            <a:pPr>
              <a:buFont typeface="Wingdings" panose="05000000000000000000" charset="0"/>
              <a:buChar char="p"/>
            </a:pPr>
            <a:r>
              <a:rPr lang="en-US" altLang="zh-CN" dirty="0" smtClean="0">
                <a:sym typeface="+mn-ea"/>
              </a:rPr>
              <a:t>Finally, as a </a:t>
            </a:r>
            <a:r>
              <a:rPr lang="en-US" altLang="zh-CN" dirty="0">
                <a:sym typeface="+mn-ea"/>
              </a:rPr>
              <a:t>respond, STA should feedback </a:t>
            </a:r>
            <a:r>
              <a:rPr lang="en-US" altLang="zh-CN" dirty="0" smtClean="0">
                <a:sym typeface="+mn-ea"/>
              </a:rPr>
              <a:t>the WUR link performance measurement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dirty="0" smtClean="0">
                <a:sym typeface="+mn-ea"/>
              </a:rPr>
              <a:t>Include the measurement results of multiple data rate to assist AP on WUR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transmission </a:t>
            </a:r>
            <a:r>
              <a:rPr lang="en-US" altLang="zh-CN" dirty="0" smtClean="0">
                <a:sym typeface="+mn-ea"/>
              </a:rPr>
              <a:t>rate selection;  Or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dirty="0" smtClean="0">
                <a:sym typeface="+mn-ea"/>
              </a:rPr>
              <a:t>Inform AP the preferred data rate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00380" y="1724025"/>
            <a:ext cx="8564245" cy="3990991"/>
          </a:xfrm>
        </p:spPr>
        <p:txBody>
          <a:bodyPr>
            <a:normAutofit/>
          </a:bodyPr>
          <a:lstStyle/>
          <a:p>
            <a:pPr latinLnBrk="0">
              <a:lnSpc>
                <a:spcPts val="268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charset="0"/>
              <a:buChar char="p"/>
            </a:pPr>
            <a:r>
              <a:rPr lang="en-US" altLang="zh-CN" dirty="0" smtClean="0"/>
              <a:t>In </a:t>
            </a:r>
            <a:r>
              <a:rPr lang="en-US" altLang="zh-CN" dirty="0"/>
              <a:t>this contribution, </a:t>
            </a:r>
            <a:r>
              <a:rPr lang="en-US" altLang="zh-CN" dirty="0" smtClean="0">
                <a:sym typeface="+mn-ea"/>
              </a:rPr>
              <a:t>we proposed an approach to achieve link performance measurement for multiple data rates with one WUR </a:t>
            </a:r>
            <a:r>
              <a:rPr lang="en-US" altLang="zh-CN" dirty="0" smtClean="0">
                <a:sym typeface="+mn-ea"/>
              </a:rPr>
              <a:t>measurement </a:t>
            </a:r>
            <a:r>
              <a:rPr lang="en-US" altLang="zh-CN" dirty="0" smtClean="0">
                <a:sym typeface="+mn-ea"/>
              </a:rPr>
              <a:t>packet</a:t>
            </a:r>
            <a:r>
              <a:rPr lang="en-US" altLang="zh-CN" dirty="0" smtClean="0"/>
              <a:t>:</a:t>
            </a:r>
            <a:endParaRPr lang="en-US" altLang="zh-CN" dirty="0"/>
          </a:p>
          <a:p>
            <a:pPr lvl="1" latinLnBrk="0">
              <a:lnSpc>
                <a:spcPts val="226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zh-CN" sz="1800" dirty="0"/>
              <a:t>The </a:t>
            </a:r>
            <a:r>
              <a:rPr lang="en-US" altLang="zh-CN" sz="1800" dirty="0" smtClean="0"/>
              <a:t>measurement </a:t>
            </a:r>
            <a:r>
              <a:rPr lang="en-US" altLang="zh-CN" sz="1800" dirty="0"/>
              <a:t>sequence of all '1's or '0's at a single data rate is proposed to maximize the </a:t>
            </a:r>
            <a:r>
              <a:rPr lang="en-US" altLang="zh-CN" sz="1800" dirty="0" smtClean="0">
                <a:sym typeface="+mn-ea"/>
              </a:rPr>
              <a:t>measurement reliability</a:t>
            </a:r>
            <a:endParaRPr lang="en-US" altLang="zh-CN" sz="1800" dirty="0">
              <a:sym typeface="+mn-ea"/>
            </a:endParaRPr>
          </a:p>
          <a:p>
            <a:pPr lvl="1" latinLnBrk="0">
              <a:lnSpc>
                <a:spcPts val="226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zh-CN" sz="1800" dirty="0">
                <a:sym typeface="+mn-ea"/>
              </a:rPr>
              <a:t>Wake-up </a:t>
            </a:r>
            <a:r>
              <a:rPr lang="en-US" altLang="zh-CN" sz="1800" dirty="0" smtClean="0">
                <a:sym typeface="+mn-ea"/>
              </a:rPr>
              <a:t>receiver is required </a:t>
            </a:r>
            <a:r>
              <a:rPr lang="en-US" altLang="zh-CN" sz="1800" dirty="0">
                <a:sym typeface="+mn-ea"/>
              </a:rPr>
              <a:t>to decode received signal several times </a:t>
            </a:r>
            <a:r>
              <a:rPr lang="en-US" altLang="zh-CN" sz="1800" dirty="0" smtClean="0">
                <a:sym typeface="+mn-ea"/>
              </a:rPr>
              <a:t>with different </a:t>
            </a:r>
            <a:r>
              <a:rPr lang="en-US" altLang="zh-CN" sz="1800" dirty="0">
                <a:sym typeface="+mn-ea"/>
              </a:rPr>
              <a:t>measurement </a:t>
            </a:r>
            <a:r>
              <a:rPr lang="en-US" altLang="zh-CN" sz="1800" dirty="0" smtClean="0">
                <a:sym typeface="+mn-ea"/>
              </a:rPr>
              <a:t>periods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#1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WUR </a:t>
            </a:r>
            <a:r>
              <a:rPr lang="en-US" altLang="ko-KR" dirty="0" smtClean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protocol should be defined in 11ba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Slide </a:t>
            </a:r>
            <a:fld id="{B072CE22-775B-4138-A23F-292E5F1A82BD}" type="slidenum">
              <a:rPr lang="en-GB" altLang="zh-CN" smtClean="0"/>
              <a:pPr>
                <a:defRPr/>
              </a:pPr>
              <a:t>8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#2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 WUR </a:t>
            </a:r>
            <a:r>
              <a:rPr lang="en-US" altLang="ko-KR" dirty="0" smtClean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packet supporting multi-rate measurement should be defined in 11ba as shown in slide 4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Slide </a:t>
            </a:r>
            <a:fld id="{B072CE22-775B-4138-A23F-292E5F1A82BD}" type="slidenum">
              <a:rPr lang="en-GB" altLang="zh-CN" smtClean="0"/>
              <a:pPr>
                <a:defRPr/>
              </a:pPr>
              <a:t>9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654</Words>
  <Application>Microsoft Office PowerPoint</Application>
  <PresentationFormat>全屏显示(4:3)</PresentationFormat>
  <Paragraphs>85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Default Design</vt:lpstr>
      <vt:lpstr> Data Rate Selection for Wake-up Receiver</vt:lpstr>
      <vt:lpstr>Introduction</vt:lpstr>
      <vt:lpstr>Analysis</vt:lpstr>
      <vt:lpstr>Proposal of WUR Link Quality Measurement</vt:lpstr>
      <vt:lpstr>Proposal of WUR Link Quality Measurement(Cont.)</vt:lpstr>
      <vt:lpstr>Proposal of WUR measurement protocol(Cont.)</vt:lpstr>
      <vt:lpstr>Conclusion</vt:lpstr>
      <vt:lpstr>Straw Poll #1</vt:lpstr>
      <vt:lpstr>Straw Poll #2</vt:lpstr>
      <vt:lpstr>Straw Poll #3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3860</cp:revision>
  <dcterms:created xsi:type="dcterms:W3CDTF">2006-02-24T01:46:00Z</dcterms:created>
  <dcterms:modified xsi:type="dcterms:W3CDTF">2017-07-12T06:53:07Z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2052-10.8.0.5918</vt:lpwstr>
  </property>
</Properties>
</file>