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3" r:id="rId2"/>
    <p:sldId id="677" r:id="rId3"/>
    <p:sldId id="689" r:id="rId4"/>
    <p:sldId id="690" r:id="rId5"/>
    <p:sldId id="693" r:id="rId6"/>
    <p:sldId id="701" r:id="rId7"/>
    <p:sldId id="702" r:id="rId8"/>
    <p:sldId id="692" r:id="rId9"/>
    <p:sldId id="705" r:id="rId10"/>
    <p:sldId id="707" r:id="rId11"/>
    <p:sldId id="694" r:id="rId12"/>
    <p:sldId id="683" r:id="rId13"/>
    <p:sldId id="696" r:id="rId14"/>
    <p:sldId id="698" r:id="rId15"/>
    <p:sldId id="708" r:id="rId16"/>
    <p:sldId id="709" r:id="rId17"/>
    <p:sldId id="678" r:id="rId18"/>
    <p:sldId id="699" r:id="rId19"/>
    <p:sldId id="700" r:id="rId2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0" autoAdjust="0"/>
    <p:restoredTop sz="95034" autoAdjust="0"/>
  </p:normalViewPr>
  <p:slideViewPr>
    <p:cSldViewPr>
      <p:cViewPr varScale="1">
        <p:scale>
          <a:sx n="92" d="100"/>
          <a:sy n="92" d="100"/>
        </p:scale>
        <p:origin x="12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7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802.11-17/0965r1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g.cho@lge.com" TargetMode="Externa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Data Rate for Range Requirement in 11ba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2017-07-10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905093"/>
              </p:ext>
            </p:extLst>
          </p:nvPr>
        </p:nvGraphicFramePr>
        <p:xfrm>
          <a:off x="762000" y="2895601"/>
          <a:ext cx="7620000" cy="26669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888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hg.cho@lge.com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For </a:t>
            </a:r>
            <a:r>
              <a:rPr lang="en-US" altLang="ko-KR" sz="1800" dirty="0"/>
              <a:t>overhead minimization, the following </a:t>
            </a:r>
            <a:r>
              <a:rPr lang="en-US" altLang="ko-KR" sz="1800" dirty="0" smtClean="0"/>
              <a:t>data rates with BCC can </a:t>
            </a:r>
            <a:r>
              <a:rPr lang="en-US" altLang="ko-KR" sz="1800" dirty="0"/>
              <a:t>be </a:t>
            </a:r>
            <a:r>
              <a:rPr lang="en-US" altLang="ko-KR" sz="1800" dirty="0" smtClean="0"/>
              <a:t>selected in each case</a:t>
            </a:r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 smtClean="0"/>
              <a:t>If </a:t>
            </a:r>
            <a:r>
              <a:rPr lang="en-US" altLang="ko-KR" sz="1800" dirty="0"/>
              <a:t>11ba is not allowed to use BCC due to the power consumption issue, the following </a:t>
            </a:r>
            <a:r>
              <a:rPr lang="en-US" altLang="ko-KR" sz="1800" dirty="0" smtClean="0"/>
              <a:t>data rates </a:t>
            </a:r>
            <a:r>
              <a:rPr lang="en-US" altLang="ko-KR" sz="1800" dirty="0"/>
              <a:t>can be </a:t>
            </a:r>
            <a:r>
              <a:rPr lang="en-US" altLang="ko-KR" sz="1800" dirty="0" smtClean="0"/>
              <a:t>selected in each case</a:t>
            </a:r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697990"/>
              </p:ext>
            </p:extLst>
          </p:nvPr>
        </p:nvGraphicFramePr>
        <p:xfrm>
          <a:off x="738477" y="2387600"/>
          <a:ext cx="7685088" cy="135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1716"/>
                <a:gridCol w="1620843"/>
                <a:gridCol w="1620843"/>
                <a:gridCol w="1620843"/>
                <a:gridCol w="1620843"/>
              </a:tblGrid>
              <a:tr h="304800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/>
                        <a:t>TGnD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/>
                        <a:t>UMi</a:t>
                      </a:r>
                      <a:r>
                        <a:rPr lang="en-US" altLang="ko-KR" sz="1400" dirty="0" smtClean="0"/>
                        <a:t> </a:t>
                      </a:r>
                      <a:r>
                        <a:rPr lang="en-US" altLang="ko-KR" sz="1400" dirty="0" err="1" smtClean="0"/>
                        <a:t>NLoS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1854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2.4GHz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5GHz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2.4GHz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5GHz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L-SIG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62.5Kbps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62.5Kbps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Data part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31.25Kbps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62.5Kbps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669102"/>
              </p:ext>
            </p:extLst>
          </p:nvPr>
        </p:nvGraphicFramePr>
        <p:xfrm>
          <a:off x="739860" y="4724400"/>
          <a:ext cx="7685088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1716"/>
                <a:gridCol w="1620843"/>
                <a:gridCol w="1620843"/>
                <a:gridCol w="1620843"/>
                <a:gridCol w="1620843"/>
              </a:tblGrid>
              <a:tr h="304800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/>
                        <a:t>TGnD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/>
                        <a:t>UMi</a:t>
                      </a:r>
                      <a:r>
                        <a:rPr lang="en-US" altLang="ko-KR" sz="1400" dirty="0" smtClean="0"/>
                        <a:t> </a:t>
                      </a:r>
                      <a:r>
                        <a:rPr lang="en-US" altLang="ko-KR" sz="1400" dirty="0" err="1" smtClean="0"/>
                        <a:t>NLoS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1854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2.4GHz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5GHz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2.4GHz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5GHz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L-SIG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Lower than 15.625Kbps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62.5Kbps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Data part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31.25Kbps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Lower than 15.625Kbps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62.5Kbps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94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In this contribution, we verified necessary data rates for the payload part of wake-up packet to guarantee the range requirement of 11ba</a:t>
            </a:r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Those data rates are different according to the candidate for the main </a:t>
            </a:r>
            <a:r>
              <a:rPr lang="en-US" altLang="ko-KR" sz="1600" smtClean="0"/>
              <a:t>radio performance</a:t>
            </a:r>
            <a:endParaRPr lang="en-US" altLang="ko-KR" sz="1600" dirty="0" smtClean="0"/>
          </a:p>
          <a:p>
            <a:pPr lvl="1"/>
            <a:r>
              <a:rPr lang="en-US" altLang="ko-KR" sz="1400" dirty="0"/>
              <a:t>Note that the </a:t>
            </a:r>
            <a:r>
              <a:rPr lang="en-US" altLang="ko-KR" sz="1400" dirty="0" smtClean="0"/>
              <a:t>lowest data </a:t>
            </a:r>
            <a:r>
              <a:rPr lang="en-US" altLang="ko-KR" sz="1400" dirty="0"/>
              <a:t>rate of the payload part </a:t>
            </a:r>
            <a:r>
              <a:rPr lang="en-US" altLang="ko-KR" sz="1400" dirty="0" smtClean="0"/>
              <a:t>of wake-up packet can </a:t>
            </a:r>
            <a:r>
              <a:rPr lang="en-US" altLang="ko-KR" sz="1400" dirty="0"/>
              <a:t>be determined by </a:t>
            </a:r>
            <a:r>
              <a:rPr lang="en-US" altLang="ko-KR" sz="1400" dirty="0" smtClean="0"/>
              <a:t>the </a:t>
            </a:r>
            <a:r>
              <a:rPr lang="en-US" altLang="ko-KR" sz="1400" dirty="0"/>
              <a:t>data part performance of the main radio given a reliable </a:t>
            </a:r>
            <a:r>
              <a:rPr lang="en-US" altLang="ko-KR" sz="1400" dirty="0" smtClean="0"/>
              <a:t>operation </a:t>
            </a:r>
            <a:r>
              <a:rPr lang="en-US" altLang="ko-KR" sz="1400" dirty="0"/>
              <a:t>of the main radio</a:t>
            </a:r>
            <a:endParaRPr lang="ko-KR" altLang="en-US" sz="1400"/>
          </a:p>
          <a:p>
            <a:r>
              <a:rPr lang="en-US" altLang="ko-KR" sz="1600" dirty="0" smtClean="0"/>
              <a:t>They also depend on whether to use BCC or not</a:t>
            </a:r>
          </a:p>
          <a:p>
            <a:pPr lvl="1"/>
            <a:r>
              <a:rPr lang="en-US" altLang="ko-KR" sz="1400" dirty="0"/>
              <a:t>BCC is recommended for overhead reduction but its power consumption should be further discussed</a:t>
            </a:r>
            <a:endParaRPr lang="en-US" altLang="ko-KR" sz="1800" dirty="0"/>
          </a:p>
          <a:p>
            <a:r>
              <a:rPr lang="en-US" altLang="ko-KR" sz="1600" dirty="0" smtClean="0"/>
              <a:t>The </a:t>
            </a:r>
            <a:r>
              <a:rPr lang="en-US" altLang="ko-KR" sz="1600" dirty="0"/>
              <a:t>lowest data rate </a:t>
            </a:r>
            <a:r>
              <a:rPr lang="en-US" altLang="ko-KR" sz="1600" dirty="0" smtClean="0"/>
              <a:t>can be </a:t>
            </a:r>
            <a:r>
              <a:rPr lang="en-US" altLang="ko-KR" sz="1600" dirty="0"/>
              <a:t>determined by the </a:t>
            </a:r>
            <a:r>
              <a:rPr lang="en-US" altLang="ko-KR" sz="1600" dirty="0" smtClean="0"/>
              <a:t>required data rate in </a:t>
            </a:r>
            <a:r>
              <a:rPr lang="en-US" altLang="ko-KR" sz="1600" dirty="0"/>
              <a:t>the 5GHz </a:t>
            </a:r>
            <a:r>
              <a:rPr lang="en-US" altLang="ko-KR" sz="1600" dirty="0" smtClean="0"/>
              <a:t>band if 11ba operates at this band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791998"/>
              </p:ext>
            </p:extLst>
          </p:nvPr>
        </p:nvGraphicFramePr>
        <p:xfrm>
          <a:off x="1024128" y="2334492"/>
          <a:ext cx="7281672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6072"/>
                <a:gridCol w="1428583"/>
                <a:gridCol w="1428583"/>
                <a:gridCol w="1349217"/>
                <a:gridCol w="1349217"/>
              </a:tblGrid>
              <a:tr h="133082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Candidate for the main radio</a:t>
                      </a:r>
                      <a:r>
                        <a:rPr lang="en-US" altLang="ko-KR" sz="1200" baseline="0" dirty="0" smtClean="0"/>
                        <a:t> performance</a:t>
                      </a:r>
                      <a:endParaRPr lang="ko-KR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Required data rates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w/ BCC</a:t>
                      </a:r>
                      <a:endParaRPr lang="ko-KR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Required data rates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w/o BCC</a:t>
                      </a:r>
                      <a:endParaRPr lang="ko-KR" altLang="en-US" sz="12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</a:tr>
              <a:tr h="1197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2.4GHz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5GHz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2.4GHz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5GHz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L-SIG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≤ 62.5Kbps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≤ </a:t>
                      </a:r>
                      <a:r>
                        <a:rPr lang="en-US" altLang="ko-KR" sz="1200" baseline="0" dirty="0" smtClean="0"/>
                        <a:t>1</a:t>
                      </a:r>
                      <a:r>
                        <a:rPr lang="en-US" altLang="ko-KR" sz="1200" dirty="0" smtClean="0"/>
                        <a:t>5.625Kbps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≤ </a:t>
                      </a:r>
                      <a:r>
                        <a:rPr lang="en-US" altLang="ko-KR" sz="1200" baseline="0" dirty="0" smtClean="0"/>
                        <a:t>1</a:t>
                      </a:r>
                      <a:r>
                        <a:rPr lang="en-US" altLang="ko-KR" sz="1200" dirty="0" smtClean="0"/>
                        <a:t>5.625Kbps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&lt; </a:t>
                      </a:r>
                      <a:r>
                        <a:rPr lang="en-US" altLang="ko-KR" sz="1200" baseline="0" dirty="0" smtClean="0"/>
                        <a:t>1</a:t>
                      </a:r>
                      <a:r>
                        <a:rPr lang="en-US" altLang="ko-KR" sz="1200" dirty="0" smtClean="0"/>
                        <a:t>5.625Kbps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Data part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≤ </a:t>
                      </a:r>
                      <a:r>
                        <a:rPr lang="en-US" altLang="ko-KR" sz="1200" baseline="0" dirty="0" smtClean="0"/>
                        <a:t>1</a:t>
                      </a:r>
                      <a:r>
                        <a:rPr lang="en-US" altLang="ko-KR" sz="1200" dirty="0" smtClean="0"/>
                        <a:t>25Kbps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/>
                        <a:t>≤ 31.25Kbps</a:t>
                      </a:r>
                      <a:endParaRPr lang="ko-KR" altLang="en-US" sz="1200" b="1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≤ 31.25Kbps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&lt; </a:t>
                      </a:r>
                      <a:r>
                        <a:rPr lang="en-US" altLang="ko-KR" sz="1200" baseline="0" dirty="0" smtClean="0"/>
                        <a:t>1</a:t>
                      </a:r>
                      <a:r>
                        <a:rPr lang="en-US" altLang="ko-KR" sz="1200" dirty="0" smtClean="0"/>
                        <a:t>5.625Kbps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2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>
          <a:xfrm>
            <a:off x="682625" y="649288"/>
            <a:ext cx="7772400" cy="9144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#1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331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to use binary convolution code (BCC</a:t>
            </a:r>
            <a:r>
              <a:rPr lang="en-US" altLang="ko-KR" dirty="0" smtClean="0">
                <a:ea typeface="굴림" panose="020B0600000101010101" pitchFamily="50" charset="-127"/>
              </a:rPr>
              <a:t>) rate 1/2 as in the 802.11 spec </a:t>
            </a:r>
            <a:r>
              <a:rPr lang="en-US" altLang="ko-KR" dirty="0" smtClean="0">
                <a:ea typeface="굴림" panose="020B0600000101010101" pitchFamily="50" charset="-127"/>
              </a:rPr>
              <a:t>for the payload part of wake-up packet?</a:t>
            </a: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</a:t>
            </a:r>
            <a:r>
              <a:rPr lang="en-US" altLang="ko-KR" dirty="0" smtClean="0">
                <a:ea typeface="굴림" panose="020B0600000101010101" pitchFamily="50" charset="-127"/>
              </a:rPr>
              <a:t>10/11/12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331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218DEFE-287F-4770-91FF-4FBF4E839FD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ko-KR" sz="1200" b="0" smtClean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7051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>
          <a:xfrm>
            <a:off x="682625" y="649288"/>
            <a:ext cx="7772400" cy="9144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#2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331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Which data rate do you agree to use as the lowest data rate for the payload part of wake-up packet?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15.625Kbps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31.25Kbps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62.5Kbps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125Kbps</a:t>
            </a: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15.625/31.25/62.5/125/A : </a:t>
            </a:r>
            <a:r>
              <a:rPr lang="en-US" altLang="ko-KR" dirty="0" smtClean="0">
                <a:ea typeface="굴림" panose="020B0600000101010101" pitchFamily="50" charset="-127"/>
              </a:rPr>
              <a:t>0/11/27/4/6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331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218DEFE-287F-4770-91FF-4FBF4E839FD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ko-KR" sz="1200" b="0" smtClean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3425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>
          <a:xfrm>
            <a:off x="682625" y="649288"/>
            <a:ext cx="7772400" cy="9144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#3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331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The data rate of 31.25Kbps for the payload part of wake-up packet is computed by applying BCC with the code rate of ½ to 16us OOK symbol with Manchester coding (i.e., </a:t>
            </a:r>
            <a:r>
              <a:rPr lang="en-US" altLang="ko-KR" dirty="0"/>
              <a:t>4us ON + 4us </a:t>
            </a:r>
            <a:r>
              <a:rPr lang="en-US" altLang="ko-KR" dirty="0" smtClean="0"/>
              <a:t>OFF </a:t>
            </a:r>
            <a:r>
              <a:rPr lang="en-US" altLang="ko-KR" dirty="0"/>
              <a:t>+ 4us ON + 4us OFF or vice </a:t>
            </a:r>
            <a:r>
              <a:rPr lang="en-US" altLang="ko-KR" dirty="0" smtClean="0"/>
              <a:t>versa)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</a:t>
            </a:r>
          </a:p>
          <a:p>
            <a:pPr lvl="1"/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331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218DEFE-287F-4770-91FF-4FBF4E839FD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ko-KR" sz="1200" b="0" smtClean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7660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>
          <a:xfrm>
            <a:off x="682625" y="649288"/>
            <a:ext cx="7772400" cy="9144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#4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331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The data rate of  62.5Kbps for the payload part of wake-up packet is computed by applying BCC with the code rate of ½ to </a:t>
            </a:r>
            <a:r>
              <a:rPr lang="en-US" altLang="ko-KR" dirty="0">
                <a:ea typeface="굴림" panose="020B0600000101010101" pitchFamily="50" charset="-127"/>
              </a:rPr>
              <a:t>8</a:t>
            </a:r>
            <a:r>
              <a:rPr lang="en-US" altLang="ko-KR" dirty="0" smtClean="0">
                <a:ea typeface="굴림" panose="020B0600000101010101" pitchFamily="50" charset="-127"/>
              </a:rPr>
              <a:t>us OOK symbol with Manchester coding (i.e., </a:t>
            </a:r>
            <a:r>
              <a:rPr lang="en-US" altLang="ko-KR" dirty="0"/>
              <a:t>4us ON + 4us </a:t>
            </a:r>
            <a:r>
              <a:rPr lang="en-US" altLang="ko-KR" dirty="0" smtClean="0"/>
              <a:t>OFF or </a:t>
            </a:r>
            <a:r>
              <a:rPr lang="en-US" altLang="ko-KR" dirty="0"/>
              <a:t>vice </a:t>
            </a:r>
            <a:r>
              <a:rPr lang="en-US" altLang="ko-KR" dirty="0" smtClean="0"/>
              <a:t>versa)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</a:t>
            </a:r>
          </a:p>
          <a:p>
            <a:pPr lvl="1"/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331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218DEFE-287F-4770-91FF-4FBF4E839FD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ko-KR" sz="1200" b="0" smtClean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2421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Move to </a:t>
            </a:r>
            <a:r>
              <a:rPr lang="en-US" altLang="ko-KR" dirty="0">
                <a:ea typeface="굴림" panose="020B0600000101010101" pitchFamily="50" charset="-127"/>
              </a:rPr>
              <a:t>add the following to the 11ba </a:t>
            </a:r>
            <a:r>
              <a:rPr lang="en-US" altLang="ko-KR" dirty="0" smtClean="0">
                <a:ea typeface="굴림" panose="020B0600000101010101" pitchFamily="50" charset="-127"/>
              </a:rPr>
              <a:t>SFD</a:t>
            </a:r>
            <a:endParaRPr lang="en-US" altLang="ko-KR" dirty="0">
              <a:ea typeface="굴림" panose="020B0600000101010101" pitchFamily="50" charset="-127"/>
            </a:endParaRP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The lowest data rate for the payload part of wake-up packet is 62.5Kbps</a:t>
            </a:r>
            <a:endParaRPr lang="en-US" altLang="ko-KR" dirty="0">
              <a:ea typeface="굴림" panose="020B0600000101010101" pitchFamily="50" charset="-127"/>
            </a:endParaRP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Move : </a:t>
            </a:r>
            <a:r>
              <a:rPr lang="en-US" altLang="ko-KR" dirty="0" err="1" smtClean="0">
                <a:ea typeface="굴림" panose="020B0600000101010101" pitchFamily="50" charset="-127"/>
              </a:rPr>
              <a:t>Eunsung</a:t>
            </a:r>
            <a:r>
              <a:rPr lang="en-US" altLang="ko-KR" dirty="0" smtClean="0">
                <a:ea typeface="굴림" panose="020B0600000101010101" pitchFamily="50" charset="-127"/>
              </a:rPr>
              <a:t> Park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Second : 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5208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IEEE 802.11-17/0654r3 Multiple Data Rates for WUR</a:t>
            </a:r>
          </a:p>
          <a:p>
            <a:pPr marL="0" indent="0">
              <a:buNone/>
            </a:pPr>
            <a:r>
              <a:rPr lang="en-US" altLang="ko-KR" dirty="0" smtClean="0">
                <a:ea typeface="굴림" panose="020B0600000101010101" pitchFamily="50" charset="-127"/>
              </a:rPr>
              <a:t>[2] </a:t>
            </a:r>
            <a:r>
              <a:rPr lang="en-US" altLang="ko-KR" dirty="0"/>
              <a:t>IEEE 802.11-17/0655r4 OOK Signal Bandwidth for WUR</a:t>
            </a:r>
          </a:p>
          <a:p>
            <a:pPr marL="0" indent="0">
              <a:buNone/>
            </a:pPr>
            <a:r>
              <a:rPr lang="en-US" altLang="ko-KR" dirty="0" smtClean="0">
                <a:ea typeface="굴림" panose="020B0600000101010101" pitchFamily="50" charset="-127"/>
              </a:rPr>
              <a:t>[3] </a:t>
            </a:r>
            <a:r>
              <a:rPr lang="en-US" altLang="ko-KR" dirty="0">
                <a:ea typeface="굴림" panose="020B0600000101010101" pitchFamily="50" charset="-127"/>
              </a:rPr>
              <a:t>IEEE 802.11-17/0656r0 </a:t>
            </a:r>
            <a:r>
              <a:rPr lang="en-US" altLang="ko-KR" dirty="0"/>
              <a:t>WUR PHY Performance Study with Phase Noise and ACI</a:t>
            </a:r>
            <a:endParaRPr lang="en-US" altLang="ko-KR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dirty="0" smtClean="0">
                <a:ea typeface="굴림" panose="020B0600000101010101" pitchFamily="50" charset="-127"/>
              </a:rPr>
              <a:t>[4] </a:t>
            </a:r>
            <a:r>
              <a:rPr lang="en-US" altLang="ko-KR" dirty="0">
                <a:ea typeface="굴림" panose="020B0600000101010101" pitchFamily="50" charset="-127"/>
              </a:rPr>
              <a:t>IEEE 802.11-17/0365r0 Regulations and Noise Figure - Impact on </a:t>
            </a:r>
            <a:r>
              <a:rPr lang="en-US" altLang="ko-KR" dirty="0" smtClean="0">
                <a:ea typeface="굴림" panose="020B0600000101010101" pitchFamily="50" charset="-127"/>
              </a:rPr>
              <a:t>SNR</a:t>
            </a:r>
          </a:p>
          <a:p>
            <a:pPr marL="0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022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69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 Performance for Main Radio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419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Data part : 100bytes with MCS0</a:t>
            </a:r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432" y="2421774"/>
            <a:ext cx="4271455" cy="3213073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2415827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82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We already agreed </a:t>
            </a:r>
            <a:r>
              <a:rPr lang="en-US" altLang="ko-KR" sz="1800" dirty="0" smtClean="0"/>
              <a:t>to use multiple data rates </a:t>
            </a:r>
            <a:r>
              <a:rPr lang="en-US" altLang="ko-KR" sz="1800" dirty="0"/>
              <a:t>for the payload part </a:t>
            </a:r>
            <a:r>
              <a:rPr lang="en-US" altLang="ko-KR" sz="1800" dirty="0" smtClean="0"/>
              <a:t>of wake-up packet</a:t>
            </a:r>
          </a:p>
          <a:p>
            <a:pPr lvl="1"/>
            <a:r>
              <a:rPr lang="en-US" altLang="ko-KR" sz="1600" dirty="0" smtClean="0"/>
              <a:t>In [1], we discussed the necessity of multiple data rates</a:t>
            </a:r>
            <a:endParaRPr lang="en-US" altLang="ko-KR" sz="1600" dirty="0"/>
          </a:p>
          <a:p>
            <a:r>
              <a:rPr lang="en-US" altLang="ko-KR" sz="1800" dirty="0" smtClean="0"/>
              <a:t>In this contribution, we investigate possible data rates for the payload part of wake-up packet from a range requirement viewpoint of 11ba</a:t>
            </a:r>
          </a:p>
          <a:p>
            <a:r>
              <a:rPr lang="en-US" altLang="ko-KR" sz="1800" dirty="0" smtClean="0"/>
              <a:t>To this end, we first define a target SNR for 11ba by considering the performance of the main radio, the noise figure and the power regulation in 2.4GHz and 5GHz bands</a:t>
            </a:r>
          </a:p>
          <a:p>
            <a:pPr lvl="1"/>
            <a:r>
              <a:rPr lang="en-US" altLang="ko-KR" sz="1600" dirty="0" smtClean="0"/>
              <a:t>In this contribution, we consider two candidates for the main radio performance, L-SIG performance [2] and data part performance [3]</a:t>
            </a:r>
          </a:p>
          <a:p>
            <a:r>
              <a:rPr lang="en-US" altLang="ko-KR" sz="1800" dirty="0" smtClean="0"/>
              <a:t>Then, we examine the performance for various data rates in 11ba even considering the BCC</a:t>
            </a:r>
          </a:p>
          <a:p>
            <a:r>
              <a:rPr lang="en-US" altLang="ko-KR" sz="1800" dirty="0" smtClean="0"/>
              <a:t>Finally, we confirm data rates required for 11ba by comparing the performance with the target SNR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263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Target SNR for Range Requirement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The target SNR for the range requirement in 11ba is equal to 12dB/15dB lower SNR than the minimum SNR required for a reliable operation of the main radio in 2.4GHz/5GHz, respectively [4]</a:t>
            </a:r>
          </a:p>
          <a:p>
            <a:pPr lvl="1"/>
            <a:r>
              <a:rPr lang="en-US" altLang="ko-KR" sz="1200" dirty="0" smtClean="0"/>
              <a:t>To achieve the range requirement, 11ba should guarantee at least 10% PER at the target SNR</a:t>
            </a:r>
          </a:p>
          <a:p>
            <a:r>
              <a:rPr lang="en-US" altLang="ko-KR" sz="1600" dirty="0" smtClean="0"/>
              <a:t>The minimum SNR required for the main radio and the target SNR for 11ba can be obtained as follows by considering the L-SIG performance (at 1%) and the data part performance (at 10%) of the main radio shown in Appendix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en-US" altLang="ko-KR" sz="1600" dirty="0" smtClean="0"/>
              <a:t>Note that the required SNR for the data part is higher than that of the L-SIG, and thus the transmission range which guarantees a reliable operation of the data part is shorter than that of the L-SIG</a:t>
            </a:r>
          </a:p>
          <a:p>
            <a:pPr lvl="1"/>
            <a:r>
              <a:rPr lang="en-US" altLang="ko-KR" sz="1200" dirty="0" smtClean="0"/>
              <a:t>That means some STAs can decode the L-SIG reliably but cannot decode the data part in </a:t>
            </a:r>
            <a:r>
              <a:rPr lang="en-US" altLang="ko-KR" sz="1200" dirty="0"/>
              <a:t>the main radio</a:t>
            </a:r>
            <a:endParaRPr lang="en-US" altLang="ko-KR" sz="1200" dirty="0" smtClean="0"/>
          </a:p>
          <a:p>
            <a:pPr lvl="1"/>
            <a:r>
              <a:rPr lang="en-US" altLang="ko-KR" sz="1200" dirty="0" smtClean="0"/>
              <a:t>Hence</a:t>
            </a:r>
            <a:r>
              <a:rPr lang="en-US" altLang="ko-KR" sz="1200" dirty="0"/>
              <a:t>, these STAs </a:t>
            </a:r>
            <a:r>
              <a:rPr lang="en-US" altLang="ko-KR" sz="1200" dirty="0" smtClean="0"/>
              <a:t>don’t have to be awakened to receive data</a:t>
            </a:r>
          </a:p>
          <a:p>
            <a:pPr lvl="1"/>
            <a:r>
              <a:rPr lang="en-US" altLang="ko-KR" sz="1200" dirty="0" smtClean="0"/>
              <a:t>Thus, it seems that the transmission range of wake-up packet just satisfies that of the data part of the main radio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018353"/>
              </p:ext>
            </p:extLst>
          </p:nvPr>
        </p:nvGraphicFramePr>
        <p:xfrm>
          <a:off x="762000" y="3566160"/>
          <a:ext cx="78486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1605"/>
                <a:gridCol w="1447800"/>
                <a:gridCol w="1407795"/>
                <a:gridCol w="1447800"/>
                <a:gridCol w="1143000"/>
                <a:gridCol w="990600"/>
              </a:tblGrid>
              <a:tr h="134033"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Candidate for the main radio performance</a:t>
                      </a:r>
                      <a:endParaRPr lang="ko-KR" altLang="en-US" sz="10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Minimum SNR</a:t>
                      </a:r>
                      <a:r>
                        <a:rPr lang="ko-KR" altLang="en-US" sz="1000" baseline="0" smtClean="0"/>
                        <a:t> </a:t>
                      </a:r>
                      <a:r>
                        <a:rPr lang="en-US" altLang="ko-KR" sz="1000" baseline="0" dirty="0" smtClean="0"/>
                        <a:t>required for the main radio [dB]</a:t>
                      </a:r>
                      <a:endParaRPr lang="en-US" altLang="ko-KR" sz="10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 SNR for 11ba [dB]</a:t>
                      </a:r>
                      <a:endParaRPr lang="ko-KR" altLang="en-US" sz="10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25593">
                <a:tc gridSpan="2" v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2.4GHz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5GHz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2.4GHz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5GHz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125593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L-SIG performance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err="1" smtClean="0"/>
                        <a:t>TGnD</a:t>
                      </a:r>
                      <a:r>
                        <a:rPr lang="en-US" altLang="ko-KR" sz="1000" dirty="0" smtClean="0"/>
                        <a:t> channel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6.7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6.7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-5.3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-8.3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12559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err="1" smtClean="0"/>
                        <a:t>UMi</a:t>
                      </a:r>
                      <a:r>
                        <a:rPr lang="en-US" altLang="ko-KR" sz="1000" dirty="0" smtClean="0"/>
                        <a:t> </a:t>
                      </a:r>
                      <a:r>
                        <a:rPr lang="en-US" altLang="ko-KR" sz="1000" dirty="0" err="1" smtClean="0"/>
                        <a:t>NLoS</a:t>
                      </a:r>
                      <a:r>
                        <a:rPr lang="en-US" altLang="ko-KR" sz="1000" dirty="0" smtClean="0"/>
                        <a:t> channel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9.6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9.6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-2.4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-5.4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125593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Data part performance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err="1" smtClean="0"/>
                        <a:t>TGnD</a:t>
                      </a:r>
                      <a:r>
                        <a:rPr lang="en-US" altLang="ko-KR" sz="1000" dirty="0" smtClean="0"/>
                        <a:t> channel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8.3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8.3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-3.7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-6.7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12559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err="1" smtClean="0"/>
                        <a:t>UMi</a:t>
                      </a:r>
                      <a:r>
                        <a:rPr lang="en-US" altLang="ko-KR" sz="1000" dirty="0" smtClean="0"/>
                        <a:t> </a:t>
                      </a:r>
                      <a:r>
                        <a:rPr lang="en-US" altLang="ko-KR" sz="1000" dirty="0" err="1" smtClean="0"/>
                        <a:t>NLoS</a:t>
                      </a:r>
                      <a:r>
                        <a:rPr lang="en-US" altLang="ko-KR" sz="1000" dirty="0" smtClean="0"/>
                        <a:t> channel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10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10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-2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-5</a:t>
                      </a:r>
                      <a:endParaRPr lang="ko-KR" altLang="en-US" sz="1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32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4MHz signal bandwidth (13 subcarriers)</a:t>
            </a: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48 symbols in payload</a:t>
            </a:r>
          </a:p>
          <a:p>
            <a:pPr lvl="1"/>
            <a:r>
              <a:rPr lang="en-US" altLang="ko-KR" sz="1800" dirty="0" smtClean="0">
                <a:ea typeface="굴림" panose="020B0600000101010101" pitchFamily="50" charset="-127"/>
              </a:rPr>
              <a:t>Four data rates : 15.625Kbps/31.25Kbps/62.5Kbps/125Kbps with or without BCC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CFO </a:t>
            </a:r>
            <a:r>
              <a:rPr lang="en-US" altLang="ko-KR" sz="2000" dirty="0">
                <a:ea typeface="굴림" panose="020B0600000101010101" pitchFamily="50" charset="-127"/>
              </a:rPr>
              <a:t>[3], Phase noise [4</a:t>
            </a:r>
            <a:r>
              <a:rPr lang="en-US" altLang="ko-KR" sz="2000" dirty="0" smtClean="0">
                <a:ea typeface="굴림" panose="020B0600000101010101" pitchFamily="50" charset="-127"/>
              </a:rPr>
              <a:t>] applied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>
                <a:ea typeface="굴림" panose="020B0600000101010101" pitchFamily="50" charset="-127"/>
              </a:rPr>
              <a:t>No timing error</a:t>
            </a: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Butterworth filter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pPr lvl="1"/>
            <a:r>
              <a:rPr lang="en-US" altLang="ko-KR" sz="1800" dirty="0" smtClean="0">
                <a:ea typeface="굴림" panose="020B0600000101010101" pitchFamily="50" charset="-127"/>
              </a:rPr>
              <a:t>2.5MHz cut off frequency, second order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20MHz sampling rate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 err="1">
                <a:ea typeface="굴림" panose="020B0600000101010101" pitchFamily="50" charset="-127"/>
              </a:rPr>
              <a:t>TGnD</a:t>
            </a:r>
            <a:r>
              <a:rPr lang="en-US" altLang="ko-KR" sz="2000" dirty="0">
                <a:ea typeface="굴림" panose="020B0600000101010101" pitchFamily="50" charset="-127"/>
              </a:rPr>
              <a:t> and </a:t>
            </a:r>
            <a:r>
              <a:rPr lang="en-US" altLang="ko-KR" sz="2000" dirty="0" err="1">
                <a:ea typeface="굴림" panose="020B0600000101010101" pitchFamily="50" charset="-127"/>
              </a:rPr>
              <a:t>UMi</a:t>
            </a:r>
            <a:r>
              <a:rPr lang="en-US" altLang="ko-KR" sz="2000" dirty="0">
                <a:ea typeface="굴림" panose="020B0600000101010101" pitchFamily="50" charset="-127"/>
              </a:rPr>
              <a:t> </a:t>
            </a:r>
            <a:r>
              <a:rPr lang="en-US" altLang="ko-KR" sz="2000" dirty="0" err="1">
                <a:ea typeface="굴림" panose="020B0600000101010101" pitchFamily="50" charset="-127"/>
              </a:rPr>
              <a:t>NLoS</a:t>
            </a:r>
            <a:r>
              <a:rPr lang="en-US" altLang="ko-KR" sz="2000" dirty="0">
                <a:ea typeface="굴림" panose="020B0600000101010101" pitchFamily="50" charset="-127"/>
              </a:rPr>
              <a:t> channels in </a:t>
            </a:r>
            <a:r>
              <a:rPr lang="en-US" altLang="ko-KR" sz="2000" dirty="0" smtClean="0">
                <a:ea typeface="굴림" panose="020B0600000101010101" pitchFamily="50" charset="-127"/>
              </a:rPr>
              <a:t>2.4GHz and 5GHz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>
                <a:ea typeface="굴림" panose="020B0600000101010101" pitchFamily="50" charset="-127"/>
              </a:rPr>
              <a:t>SNR </a:t>
            </a:r>
            <a:r>
              <a:rPr lang="en-US" altLang="ko-KR" sz="2000" dirty="0" smtClean="0">
                <a:ea typeface="굴림" panose="020B0600000101010101" pitchFamily="50" charset="-127"/>
              </a:rPr>
              <a:t>defined in 20MHz</a:t>
            </a:r>
            <a:endParaRPr lang="ko-KR" altLang="en-US" sz="2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8164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OOK Symbol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 smtClean="0"/>
              <a:t>125Kbps</a:t>
            </a:r>
          </a:p>
          <a:p>
            <a:pPr lvl="1"/>
            <a:r>
              <a:rPr lang="en-US" altLang="ko-KR" sz="1200" dirty="0" smtClean="0"/>
              <a:t>Option 1 (Without BCC) : 8us OOK symbol with Manchester coding (4us ON + 4us OFF or vice versa)</a:t>
            </a:r>
          </a:p>
          <a:p>
            <a:pPr lvl="1"/>
            <a:r>
              <a:rPr lang="en-US" altLang="ko-KR" sz="1200" dirty="0" smtClean="0"/>
              <a:t>Option 2 (With BCC) : 4us normal OOK symbol + BCC w/ ½ code rate</a:t>
            </a:r>
          </a:p>
          <a:p>
            <a:r>
              <a:rPr lang="en-US" altLang="ko-KR" sz="1400" dirty="0" smtClean="0"/>
              <a:t>62.5Kbps</a:t>
            </a:r>
          </a:p>
          <a:p>
            <a:pPr lvl="1"/>
            <a:r>
              <a:rPr lang="en-US" altLang="ko-KR" sz="1200" dirty="0" smtClean="0"/>
              <a:t>Option 1 (Without BCC) </a:t>
            </a:r>
            <a:r>
              <a:rPr lang="en-US" altLang="ko-KR" sz="1200" dirty="0"/>
              <a:t>: </a:t>
            </a:r>
            <a:r>
              <a:rPr lang="en-US" altLang="ko-KR" sz="1200" dirty="0" smtClean="0"/>
              <a:t>16us </a:t>
            </a:r>
            <a:r>
              <a:rPr lang="en-US" altLang="ko-KR" sz="1200" dirty="0"/>
              <a:t>OOK symbol with Manchester coding </a:t>
            </a:r>
            <a:r>
              <a:rPr lang="en-US" altLang="ko-KR" sz="1200" dirty="0" smtClean="0"/>
              <a:t>(4us </a:t>
            </a:r>
            <a:r>
              <a:rPr lang="en-US" altLang="ko-KR" sz="1200" dirty="0"/>
              <a:t>ON + 4us </a:t>
            </a:r>
            <a:r>
              <a:rPr lang="en-US" altLang="ko-KR" sz="1200" dirty="0" smtClean="0"/>
              <a:t>OFF + 4us ON + 4us OFF or vice versa)</a:t>
            </a:r>
            <a:endParaRPr lang="en-US" altLang="ko-KR" sz="1200" dirty="0"/>
          </a:p>
          <a:p>
            <a:pPr lvl="1"/>
            <a:r>
              <a:rPr lang="en-US" altLang="ko-KR" sz="1200" dirty="0" smtClean="0"/>
              <a:t>Option 2 (With BCC) </a:t>
            </a:r>
            <a:r>
              <a:rPr lang="en-US" altLang="ko-KR" sz="1200" dirty="0"/>
              <a:t>: 8us OOK symbol with Manchester coding (4us ON + 4us </a:t>
            </a:r>
            <a:r>
              <a:rPr lang="en-US" altLang="ko-KR" sz="1200" dirty="0" smtClean="0"/>
              <a:t>OFF or vice versa) </a:t>
            </a:r>
            <a:r>
              <a:rPr lang="en-US" altLang="ko-KR" sz="1200" dirty="0"/>
              <a:t>+ BCC w/ ½ code rate</a:t>
            </a:r>
            <a:endParaRPr lang="en-US" altLang="ko-KR" sz="1200" dirty="0" smtClean="0"/>
          </a:p>
          <a:p>
            <a:r>
              <a:rPr lang="en-US" altLang="ko-KR" sz="1400" dirty="0" smtClean="0"/>
              <a:t>31.25Kbps</a:t>
            </a:r>
            <a:endParaRPr lang="en-US" altLang="ko-KR" sz="1400" dirty="0"/>
          </a:p>
          <a:p>
            <a:pPr lvl="1"/>
            <a:r>
              <a:rPr lang="en-US" altLang="ko-KR" sz="1200" dirty="0" smtClean="0"/>
              <a:t>Option 1 (Without BCC) </a:t>
            </a:r>
            <a:r>
              <a:rPr lang="en-US" altLang="ko-KR" sz="1200" dirty="0"/>
              <a:t>: </a:t>
            </a:r>
            <a:r>
              <a:rPr lang="en-US" altLang="ko-KR" sz="1200" dirty="0" smtClean="0"/>
              <a:t>32us </a:t>
            </a:r>
            <a:r>
              <a:rPr lang="en-US" altLang="ko-KR" sz="1200" dirty="0"/>
              <a:t>OOK symbol with Manchester coding (4us ON + 4us </a:t>
            </a:r>
            <a:r>
              <a:rPr lang="en-US" altLang="ko-KR" sz="1200" dirty="0" smtClean="0"/>
              <a:t>OFF + </a:t>
            </a:r>
            <a:r>
              <a:rPr lang="en-US" altLang="ko-KR" sz="1200" dirty="0"/>
              <a:t>4us ON + 4us </a:t>
            </a:r>
            <a:r>
              <a:rPr lang="en-US" altLang="ko-KR" sz="1200" dirty="0" smtClean="0"/>
              <a:t>OFF + </a:t>
            </a:r>
            <a:r>
              <a:rPr lang="en-US" altLang="ko-KR" sz="1200" dirty="0"/>
              <a:t>4us ON + 4us </a:t>
            </a:r>
            <a:r>
              <a:rPr lang="en-US" altLang="ko-KR" sz="1200" dirty="0" smtClean="0"/>
              <a:t>OFF + </a:t>
            </a:r>
            <a:r>
              <a:rPr lang="en-US" altLang="ko-KR" sz="1200" dirty="0"/>
              <a:t>4us ON + 4us </a:t>
            </a:r>
            <a:r>
              <a:rPr lang="en-US" altLang="ko-KR" sz="1200" dirty="0" smtClean="0"/>
              <a:t>OFF or vice versa)</a:t>
            </a:r>
            <a:endParaRPr lang="en-US" altLang="ko-KR" sz="1200" dirty="0"/>
          </a:p>
          <a:p>
            <a:pPr lvl="1"/>
            <a:r>
              <a:rPr lang="en-US" altLang="ko-KR" sz="1200" dirty="0" smtClean="0"/>
              <a:t>Option 2 (With BCC) </a:t>
            </a:r>
            <a:r>
              <a:rPr lang="en-US" altLang="ko-KR" sz="1200" dirty="0"/>
              <a:t>: 16us OOK symbol with Manchester coding (4us ON + 4us OFF + 4us ON + 4us </a:t>
            </a:r>
            <a:r>
              <a:rPr lang="en-US" altLang="ko-KR" sz="1200" dirty="0" smtClean="0"/>
              <a:t>OFF or vice versa) + </a:t>
            </a:r>
            <a:r>
              <a:rPr lang="en-US" altLang="ko-KR" sz="1200" dirty="0"/>
              <a:t>BCC w/ ½ code </a:t>
            </a:r>
            <a:r>
              <a:rPr lang="en-US" altLang="ko-KR" sz="1200" dirty="0" smtClean="0"/>
              <a:t>rate</a:t>
            </a:r>
          </a:p>
          <a:p>
            <a:r>
              <a:rPr lang="en-US" altLang="ko-KR" sz="1400" dirty="0" smtClean="0"/>
              <a:t>15.625Kbps</a:t>
            </a:r>
            <a:endParaRPr lang="en-US" altLang="ko-KR" sz="1400" dirty="0"/>
          </a:p>
          <a:p>
            <a:pPr lvl="1"/>
            <a:r>
              <a:rPr lang="en-US" altLang="ko-KR" sz="1200" dirty="0"/>
              <a:t>Option 1 (Without BCC) : </a:t>
            </a:r>
            <a:r>
              <a:rPr lang="en-US" altLang="ko-KR" sz="1200" dirty="0" smtClean="0"/>
              <a:t>64us </a:t>
            </a:r>
            <a:r>
              <a:rPr lang="en-US" altLang="ko-KR" sz="1200" dirty="0"/>
              <a:t>OOK symbol with Manchester coding (4us ON + 4us OFF + 4us ON + 4us OFF + 4us ON + 4us OFF + 4us ON + 4us </a:t>
            </a:r>
            <a:r>
              <a:rPr lang="en-US" altLang="ko-KR" sz="1200" dirty="0" smtClean="0"/>
              <a:t>OFF + </a:t>
            </a:r>
            <a:r>
              <a:rPr lang="en-US" altLang="ko-KR" sz="1200" dirty="0"/>
              <a:t>4us ON + 4us OFF + 4us ON + 4us OFF + 4us ON + 4us OFF + 4us ON + 4us OFF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or vice versa)</a:t>
            </a:r>
          </a:p>
          <a:p>
            <a:pPr lvl="1"/>
            <a:r>
              <a:rPr lang="en-US" altLang="ko-KR" sz="1200" dirty="0"/>
              <a:t>Option 2 (With BCC) : 16us OOK symbol with Manchester coding </a:t>
            </a:r>
            <a:r>
              <a:rPr lang="en-US" altLang="ko-KR" sz="1200" dirty="0" smtClean="0"/>
              <a:t>(</a:t>
            </a:r>
            <a:r>
              <a:rPr lang="en-US" altLang="ko-KR" sz="1200" dirty="0"/>
              <a:t>4us ON + 4us OFF + 4us ON + 4us OFF + 4us ON + 4us OFF + 4us ON + 4us OFF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or vice versa) + BCC w/ ½ code rate</a:t>
            </a:r>
            <a:endParaRPr lang="ko-KR" altLang="en-US" sz="1200"/>
          </a:p>
          <a:p>
            <a:pPr lvl="1"/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393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 Performance for Various Data Rates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2.4GHz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969" y="2417414"/>
            <a:ext cx="4271455" cy="3213073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737" y="2416220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29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 Performance for Various Data Rates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5</a:t>
            </a:r>
            <a:r>
              <a:rPr lang="en-US" altLang="ko-KR" dirty="0" smtClean="0"/>
              <a:t>GHz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77" y="2420277"/>
            <a:ext cx="4271455" cy="3213073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945" y="2421774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75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Required SNR at 10% PER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required SNR at 10% PER for all options are as follows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049670"/>
              </p:ext>
            </p:extLst>
          </p:nvPr>
        </p:nvGraphicFramePr>
        <p:xfrm>
          <a:off x="609600" y="2125287"/>
          <a:ext cx="7696200" cy="297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4050"/>
                <a:gridCol w="1924050"/>
                <a:gridCol w="962025"/>
                <a:gridCol w="962025"/>
                <a:gridCol w="962025"/>
                <a:gridCol w="962025"/>
              </a:tblGrid>
              <a:tr h="3200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Data Rate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[Kbps]</a:t>
                      </a:r>
                      <a:endParaRPr lang="ko-KR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</a:t>
                      </a:r>
                      <a:endParaRPr lang="ko-KR" altLang="en-US" sz="120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Required SNR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in </a:t>
                      </a:r>
                      <a:r>
                        <a:rPr lang="en-US" altLang="ko-KR" sz="1200" dirty="0" err="1" smtClean="0"/>
                        <a:t>TGnD</a:t>
                      </a:r>
                      <a:r>
                        <a:rPr lang="en-US" altLang="ko-KR" sz="1200" dirty="0" smtClean="0"/>
                        <a:t> [dB]</a:t>
                      </a:r>
                      <a:endParaRPr lang="ko-KR" altLang="en-US" sz="12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Required SNR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in </a:t>
                      </a:r>
                      <a:r>
                        <a:rPr lang="en-US" altLang="ko-KR" sz="1200" dirty="0" err="1" smtClean="0"/>
                        <a:t>UMi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baseline="0" dirty="0" err="1" smtClean="0"/>
                        <a:t>NLoS</a:t>
                      </a:r>
                      <a:r>
                        <a:rPr lang="en-US" altLang="ko-KR" sz="1200" baseline="0" dirty="0" smtClean="0"/>
                        <a:t> [dB]</a:t>
                      </a:r>
                      <a:endParaRPr lang="ko-KR" altLang="en-US" sz="120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00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2.4GHz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5GHz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2.4GHz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5GHz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15.625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1 (w/o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-6.6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-6.5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Option 2 (w/ BCC)</a:t>
                      </a:r>
                      <a:endParaRPr lang="ko-KR" altLang="en-US" sz="12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-8.8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-8.3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-9.6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-9.2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31.25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1 (w/o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-4.6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-5.2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-4.7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2 (w/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-7.3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-8.1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-7.6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62.5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1 (w/o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-3.2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-2.8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-3.3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-3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2 (w/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-5.8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-5.4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-6.1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125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1 (w/o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-1.4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-0.9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-1.5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-1.1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2 (w/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-3.5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-4.8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-4.4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017286"/>
              </p:ext>
            </p:extLst>
          </p:nvPr>
        </p:nvGraphicFramePr>
        <p:xfrm>
          <a:off x="609600" y="5155275"/>
          <a:ext cx="7696200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55027"/>
                <a:gridCol w="990600"/>
                <a:gridCol w="945573"/>
                <a:gridCol w="959427"/>
                <a:gridCol w="945573"/>
              </a:tblGrid>
              <a:tr h="15985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Candidate for the main radio performance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Target SNR in </a:t>
                      </a:r>
                      <a:r>
                        <a:rPr lang="en-US" altLang="ko-KR" sz="1200" dirty="0" err="1" smtClean="0"/>
                        <a:t>TGnD</a:t>
                      </a:r>
                      <a:r>
                        <a:rPr lang="en-US" altLang="ko-KR" sz="1200" dirty="0" smtClean="0"/>
                        <a:t> [dB]</a:t>
                      </a:r>
                      <a:endParaRPr lang="ko-KR" altLang="en-US" sz="1200" smtClean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Target SNR in </a:t>
                      </a:r>
                      <a:r>
                        <a:rPr lang="en-US" altLang="ko-KR" sz="1200" dirty="0" err="1" smtClean="0"/>
                        <a:t>UMi</a:t>
                      </a:r>
                      <a:r>
                        <a:rPr lang="en-US" altLang="ko-KR" sz="1200" dirty="0" smtClean="0"/>
                        <a:t> </a:t>
                      </a:r>
                      <a:r>
                        <a:rPr lang="en-US" altLang="ko-KR" sz="1200" dirty="0" err="1" smtClean="0"/>
                        <a:t>NLoS</a:t>
                      </a:r>
                      <a:r>
                        <a:rPr lang="en-US" altLang="ko-KR" sz="1200" dirty="0" smtClean="0"/>
                        <a:t> [dB]</a:t>
                      </a:r>
                      <a:endParaRPr lang="ko-KR" altLang="en-US" sz="1200" smtClean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2.4GHz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5GHz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2.4GHz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5GHz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L-SIG</a:t>
                      </a:r>
                      <a:endParaRPr lang="ko-KR" altLang="en-US" sz="120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-5.3</a:t>
                      </a:r>
                      <a:endParaRPr lang="ko-KR" altLang="en-US" sz="120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-8.3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-2.4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-5.4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Data part</a:t>
                      </a:r>
                      <a:endParaRPr lang="ko-KR" altLang="en-US" sz="120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-3.7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-6.7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-2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476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</a:t>
            </a:r>
            <a:r>
              <a:rPr lang="en-US" altLang="ko-KR" dirty="0"/>
              <a:t>following </a:t>
            </a:r>
            <a:r>
              <a:rPr lang="en-US" altLang="ko-KR" dirty="0" smtClean="0"/>
              <a:t>data rates meet </a:t>
            </a:r>
            <a:r>
              <a:rPr lang="en-US" altLang="ko-KR" dirty="0"/>
              <a:t>the </a:t>
            </a:r>
            <a:r>
              <a:rPr lang="en-US" altLang="ko-KR" dirty="0" smtClean="0"/>
              <a:t>target SNR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499776"/>
              </p:ext>
            </p:extLst>
          </p:nvPr>
        </p:nvGraphicFramePr>
        <p:xfrm>
          <a:off x="762000" y="2270760"/>
          <a:ext cx="7504619" cy="377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2793"/>
                <a:gridCol w="951230"/>
                <a:gridCol w="1450149"/>
                <a:gridCol w="1450149"/>
                <a:gridCol w="1450149"/>
                <a:gridCol w="1450149"/>
              </a:tblGrid>
              <a:tr h="185420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</a:t>
                      </a:r>
                      <a:endParaRPr lang="ko-KR" alt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TGnD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UMi</a:t>
                      </a:r>
                      <a:r>
                        <a:rPr lang="en-US" altLang="ko-KR" sz="1600" dirty="0" smtClean="0"/>
                        <a:t> </a:t>
                      </a:r>
                      <a:r>
                        <a:rPr lang="en-US" altLang="ko-KR" sz="1600" dirty="0" err="1" smtClean="0"/>
                        <a:t>NLoS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1854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2.4GHz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5GHz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2.4GHz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5GHz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L-SIG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1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(w/o BCC)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15.625Kbps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Lower than 15.625Kbps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</a:t>
                      </a:r>
                      <a:endParaRPr lang="ko-KR" altLang="en-US" sz="1400" smtClean="0"/>
                    </a:p>
                    <a:p>
                      <a:pPr algn="ctr" latinLnBrk="1"/>
                      <a:r>
                        <a:rPr lang="en-US" altLang="ko-KR" sz="1400" dirty="0" smtClean="0"/>
                        <a:t>31.25Kbps, 62.5Kbps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2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(w/ BCC)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</a:t>
                      </a:r>
                      <a:endParaRPr lang="ko-KR" altLang="en-US" sz="140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31.25Kbps, 62.5Kbps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15.625Kbps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all data rates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 31.25Kbps, 62.5Kbps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Data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part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1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(w/o BCC)</a:t>
                      </a:r>
                      <a:endParaRPr lang="ko-KR" altLang="en-US" sz="16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</a:t>
                      </a:r>
                      <a:endParaRPr lang="ko-KR" altLang="en-US" sz="140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31.25Kbps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Lower than 15.625Kbps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</a:t>
                      </a:r>
                      <a:endParaRPr lang="ko-KR" altLang="en-US" sz="140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31.25Kbps, 62.5Kbps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2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(w/ BCC)</a:t>
                      </a:r>
                      <a:endParaRPr lang="ko-KR" altLang="en-US" sz="16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all data rates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</a:t>
                      </a:r>
                      <a:endParaRPr lang="ko-KR" altLang="en-US" sz="140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31.25Kbps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all data rates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 31.25Kbps, 62.5Kbps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81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167929</TotalTime>
  <Words>1847</Words>
  <Application>Microsoft Office PowerPoint</Application>
  <PresentationFormat>화면 슬라이드 쇼(4:3)</PresentationFormat>
  <Paragraphs>413</Paragraphs>
  <Slides>19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4" baseType="lpstr">
      <vt:lpstr>굴림</vt:lpstr>
      <vt:lpstr>맑은 고딕</vt:lpstr>
      <vt:lpstr>Arial</vt:lpstr>
      <vt:lpstr>Times New Roman</vt:lpstr>
      <vt:lpstr>802-11-Submission</vt:lpstr>
      <vt:lpstr>Data Rate for Range Requirement in 11ba</vt:lpstr>
      <vt:lpstr>Introduction</vt:lpstr>
      <vt:lpstr>Target SNR for Range Requirement</vt:lpstr>
      <vt:lpstr>Simulation Assumptions</vt:lpstr>
      <vt:lpstr>OOK Symbol</vt:lpstr>
      <vt:lpstr>PER Performance for Various Data Rates</vt:lpstr>
      <vt:lpstr>PER Performance for Various Data Rates</vt:lpstr>
      <vt:lpstr>Required SNR at 10% PER</vt:lpstr>
      <vt:lpstr>Discussion (1/2)</vt:lpstr>
      <vt:lpstr>Discussion (2/2)</vt:lpstr>
      <vt:lpstr>Conclusion</vt:lpstr>
      <vt:lpstr>Straw Poll #1</vt:lpstr>
      <vt:lpstr>Straw Poll #2</vt:lpstr>
      <vt:lpstr>Straw Poll #3</vt:lpstr>
      <vt:lpstr>Straw Poll #4</vt:lpstr>
      <vt:lpstr>Motion</vt:lpstr>
      <vt:lpstr>References</vt:lpstr>
      <vt:lpstr>Appendix</vt:lpstr>
      <vt:lpstr>PER Performance for Main Radio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3354</cp:revision>
  <cp:lastPrinted>2017-07-07T02:11:09Z</cp:lastPrinted>
  <dcterms:created xsi:type="dcterms:W3CDTF">2007-05-21T21:00:37Z</dcterms:created>
  <dcterms:modified xsi:type="dcterms:W3CDTF">2017-07-13T06:56:48Z</dcterms:modified>
</cp:coreProperties>
</file>