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3" r:id="rId2"/>
    <p:sldId id="677" r:id="rId3"/>
    <p:sldId id="688" r:id="rId4"/>
    <p:sldId id="679" r:id="rId5"/>
    <p:sldId id="680" r:id="rId6"/>
    <p:sldId id="681" r:id="rId7"/>
    <p:sldId id="682" r:id="rId8"/>
    <p:sldId id="683" r:id="rId9"/>
    <p:sldId id="687" r:id="rId10"/>
    <p:sldId id="700" r:id="rId11"/>
    <p:sldId id="678" r:id="rId12"/>
    <p:sldId id="685" r:id="rId13"/>
    <p:sldId id="684" r:id="rId14"/>
    <p:sldId id="686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86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0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34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802.11-17/0964r1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 Bandwidth and Sequence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OOK Signal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a same sequence is used to generate OOK ON-signals for all of the data rates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76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IEEE 802.11-17/0676r1 WUR Link Budget Analysis Follow-up : Data Rates and SIG Bits Protection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45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of the data part for 802.11ac in 20MHz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341" y="2218204"/>
            <a:ext cx="5339318" cy="401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87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125Kbps data rate with Manchester coding</a:t>
            </a:r>
          </a:p>
          <a:p>
            <a:r>
              <a:rPr lang="en-US" altLang="ko-KR" sz="1800" dirty="0" smtClean="0"/>
              <a:t>PER for the payload of 48 bits</a:t>
            </a:r>
          </a:p>
          <a:p>
            <a:r>
              <a:rPr lang="en-US" altLang="ko-KR" sz="1800" dirty="0" smtClean="0"/>
              <a:t>CFO and phase noise applied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51162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968" y="2851062"/>
            <a:ext cx="4271455" cy="32130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08019" y="60087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008706"/>
            <a:ext cx="1519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645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Back Up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329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4us ON signal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084740"/>
              </p:ext>
            </p:extLst>
          </p:nvPr>
        </p:nvGraphicFramePr>
        <p:xfrm>
          <a:off x="492125" y="2286000"/>
          <a:ext cx="8042275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455"/>
                <a:gridCol w="1608455"/>
                <a:gridCol w="1608455"/>
                <a:gridCol w="1608455"/>
                <a:gridCol w="16084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1/0.9896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(2.0611)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1/1.0104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(2.2371)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1/0.8717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(4.2759)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1/0.9903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(3.9954)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35052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0325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32 samples in 64 samples and insert 8 CP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676630"/>
              </p:ext>
            </p:extLst>
          </p:nvPr>
        </p:nvGraphicFramePr>
        <p:xfrm>
          <a:off x="415925" y="2540000"/>
          <a:ext cx="8347075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415"/>
                <a:gridCol w="1669415"/>
                <a:gridCol w="1669415"/>
                <a:gridCol w="1669415"/>
                <a:gridCol w="166941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1.0208/0.9599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(4.2364)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(3.9930)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0.9792/0.9208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(4.2142)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1/1.0021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(4.0538)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44196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0953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16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4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811825"/>
              </p:ext>
            </p:extLst>
          </p:nvPr>
        </p:nvGraphicFramePr>
        <p:xfrm>
          <a:off x="457200" y="2286000"/>
          <a:ext cx="8194675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935"/>
                <a:gridCol w="1638935"/>
                <a:gridCol w="1638935"/>
                <a:gridCol w="1638935"/>
                <a:gridCol w="16389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1~16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0.8508/0.5245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1.0528/0.5378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(4.3540)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1.1908/0.8107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(3.8541)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0.9472/1.6514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(2.4228)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33~48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1.0867/1.8506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(3.0136)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1.0097/0.8239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(3.1590)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49~64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0.8717/1.1911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(2.5171)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0.9903/0.6927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(4.1239)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5298757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924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8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2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509547"/>
              </p:ext>
            </p:extLst>
          </p:nvPr>
        </p:nvGraphicFramePr>
        <p:xfrm>
          <a:off x="415925" y="2158539"/>
          <a:ext cx="81280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261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Sample </a:t>
                      </a:r>
                      <a:r>
                        <a:rPr lang="en-US" altLang="ko-KR" sz="1200" baseline="0" dirty="0" err="1" smtClean="0"/>
                        <a:t>idx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4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1~8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1.0005/0.5909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(1.7353)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0.8634/1.3160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(3.4441)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9~16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0.7011/0.5081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(2.8402)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1.2422/0.4491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(4.0059)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17~24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1.4217/1.0102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(2.7253)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0.9091/1.1600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(1.4824)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25~32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0.9599/0.5754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(3.1953)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0.9853/1.7010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(2.3394)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33~40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0.7551/1.0588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(2.4608)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1.0823/0.0836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(3.5187)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41~48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1.4182/2.4842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(2.0556)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0.9371/0.5553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(1.9997)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49~56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0.8226/0.9240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(3.2464)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0.9785/2.1116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(2.8054)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57~64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0.9208/1.3197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(1.1498)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1.0021/1.0948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(3.9048)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6044739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471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already agreed that the OOK waveform of wake-up packet is generated by populating some subcarriers</a:t>
            </a:r>
          </a:p>
          <a:p>
            <a:r>
              <a:rPr lang="en-US" altLang="ko-KR" dirty="0" smtClean="0"/>
              <a:t>Also, the </a:t>
            </a:r>
            <a:r>
              <a:rPr lang="en-US" altLang="ko-KR" dirty="0"/>
              <a:t>signal bandwidth of 4MHz </a:t>
            </a:r>
            <a:r>
              <a:rPr lang="en-US" altLang="ko-KR" dirty="0" smtClean="0"/>
              <a:t>was recommended to generate the OOK signal in [1]</a:t>
            </a:r>
          </a:p>
          <a:p>
            <a:pPr lvl="1"/>
            <a:r>
              <a:rPr lang="en-US" altLang="ko-KR" dirty="0" smtClean="0"/>
              <a:t>i.e., 13 </a:t>
            </a:r>
            <a:r>
              <a:rPr lang="en-US" altLang="ko-KR" dirty="0"/>
              <a:t>subcarriers with the subcarrier spacing of </a:t>
            </a:r>
            <a:r>
              <a:rPr lang="en-US" altLang="ko-KR" dirty="0" smtClean="0"/>
              <a:t>312.5KHz</a:t>
            </a:r>
            <a:endParaRPr lang="en-US" altLang="ko-KR" dirty="0"/>
          </a:p>
          <a:p>
            <a:r>
              <a:rPr lang="en-US" altLang="ko-KR" dirty="0" smtClean="0"/>
              <a:t>In this contribution, by</a:t>
            </a:r>
            <a:r>
              <a:rPr lang="ko-KR" altLang="en-US" smtClean="0"/>
              <a:t> </a:t>
            </a:r>
            <a:r>
              <a:rPr lang="en-US" altLang="ko-KR" dirty="0" smtClean="0"/>
              <a:t>focusing on the 4MHz bandwidth, we introduce several sequences which are applied to 13 subcarriers</a:t>
            </a:r>
          </a:p>
          <a:p>
            <a:pPr lvl="1"/>
            <a:r>
              <a:rPr lang="en-US" altLang="ko-KR" dirty="0" smtClean="0"/>
              <a:t>Some of them were proposed in [2][3][4]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We additionally propose a sequence which optimizes PAPR and compare it with the above sequences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40 samples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438597"/>
              </p:ext>
            </p:extLst>
          </p:nvPr>
        </p:nvGraphicFramePr>
        <p:xfrm>
          <a:off x="415925" y="2621280"/>
          <a:ext cx="827087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2.1228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2.1942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4.2783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3.9978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2.0003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2.2804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3.9930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0672" y="38224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346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876705"/>
              </p:ext>
            </p:extLst>
          </p:nvPr>
        </p:nvGraphicFramePr>
        <p:xfrm>
          <a:off x="381000" y="2336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2.1307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2.5952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2.4949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4.0556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2.1051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1.8271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4.1335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3.9408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1.5464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2.4375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2.7863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2.6718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2.5072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2.1289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3.8081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4.1905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3912" y="4279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9938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161197"/>
              </p:ext>
            </p:extLst>
          </p:nvPr>
        </p:nvGraphicFramePr>
        <p:xfrm>
          <a:off x="415925" y="2377440"/>
          <a:ext cx="8575675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135"/>
                <a:gridCol w="1715135"/>
                <a:gridCol w="1715135"/>
                <a:gridCol w="1715135"/>
                <a:gridCol w="17151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2.0040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3.5382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3.0997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1.4864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3.0897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0.6931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2.5252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1.2842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3.1864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forth 0.5</a:t>
                      </a:r>
                      <a:r>
                        <a:rPr lang="en-US" altLang="ko-KR" dirty="0" smtClean="0"/>
                        <a:t>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3.1182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2.0661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3.0394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2.0944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fifth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1.9052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3.0277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3.3159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2.3913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sixth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1.9179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2.3144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2.9717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seventh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3.5048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1.4446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3.2492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3.6372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1.3877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2.7417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1.5553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3.1733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5803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3975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40 samples minimizing PAPR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632429"/>
              </p:ext>
            </p:extLst>
          </p:nvPr>
        </p:nvGraphicFramePr>
        <p:xfrm>
          <a:off x="1049020" y="2646680"/>
          <a:ext cx="679958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895"/>
                <a:gridCol w="1699895"/>
                <a:gridCol w="1699895"/>
                <a:gridCol w="169989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20:59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(1.7991)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5:44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(2.1154)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26:65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(3.8325)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27:66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(3.2642)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1546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279391"/>
              </p:ext>
            </p:extLst>
          </p:nvPr>
        </p:nvGraphicFramePr>
        <p:xfrm>
          <a:off x="1143000" y="2362200"/>
          <a:ext cx="66167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7:26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(1.4413)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20:39/52:71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(1.7142)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(1.5005)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44:63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(2.2851)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562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875948"/>
              </p:ext>
            </p:extLst>
          </p:nvPr>
        </p:nvGraphicFramePr>
        <p:xfrm>
          <a:off x="1109980" y="2235200"/>
          <a:ext cx="67386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655"/>
                <a:gridCol w="1684655"/>
                <a:gridCol w="1684655"/>
                <a:gridCol w="16846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(0.9759)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28:37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(1.3515)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12:21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(0.6061)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(1.0537)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21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f2f meeting in May, there was a lot of discussion on the OOK waveform generation</a:t>
            </a:r>
          </a:p>
          <a:p>
            <a:pPr lvl="1"/>
            <a:r>
              <a:rPr lang="en-US" altLang="ko-KR" sz="1800" dirty="0" smtClean="0"/>
              <a:t>Some members were concerned about having too many optional features in 11ba</a:t>
            </a:r>
          </a:p>
          <a:p>
            <a:pPr lvl="1"/>
            <a:r>
              <a:rPr lang="en-US" altLang="ko-KR" sz="1800" dirty="0" smtClean="0"/>
              <a:t>While other members did not want to exclude any possibilities such as multi-band transmission, concurrent transmission with 11ax frames using 11ax tone plan, etc.</a:t>
            </a:r>
          </a:p>
          <a:p>
            <a:r>
              <a:rPr lang="en-US" altLang="ko-KR" sz="2000" dirty="0" smtClean="0"/>
              <a:t>In this contribution, we only focus on the following cases to propose signal bandwidth and sequence for OOK signal generation</a:t>
            </a:r>
          </a:p>
          <a:p>
            <a:pPr lvl="1"/>
            <a:r>
              <a:rPr lang="en-US" altLang="ko-KR" sz="1800" dirty="0" smtClean="0"/>
              <a:t>The conventional Wi-Fi transmitter is used, i.e., the subcarrier spacing is 312.5KHz</a:t>
            </a:r>
          </a:p>
          <a:p>
            <a:pPr lvl="1"/>
            <a:r>
              <a:rPr lang="en-US" altLang="ko-KR" sz="1800" dirty="0"/>
              <a:t>S</a:t>
            </a:r>
            <a:r>
              <a:rPr lang="en-US" altLang="ko-KR" sz="1800" dirty="0" smtClean="0"/>
              <a:t>ingle band is used for wake-up packet transmission</a:t>
            </a:r>
          </a:p>
          <a:p>
            <a:r>
              <a:rPr lang="en-US" altLang="ko-KR" sz="2000" dirty="0" smtClean="0"/>
              <a:t>In this case, we suggest using 4MHz signal bandwidth (i.e., 13 subcarriers) as a mandatory feature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15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to the sequence, we propose that the length is 13 and the coefficient at the center tone is zero to </a:t>
            </a:r>
            <a:r>
              <a:rPr lang="en-US" altLang="ko-KR" sz="2000" dirty="0"/>
              <a:t>prevent the DC </a:t>
            </a:r>
            <a:r>
              <a:rPr lang="en-US" altLang="ko-KR" sz="2000" dirty="0" smtClean="0"/>
              <a:t>offset</a:t>
            </a:r>
          </a:p>
          <a:p>
            <a:r>
              <a:rPr lang="en-US" altLang="ko-KR" sz="2000" dirty="0" smtClean="0"/>
              <a:t>Option 1 : Optimized sequence in terms of the PAPR</a:t>
            </a:r>
          </a:p>
          <a:p>
            <a:pPr lvl="1"/>
            <a:r>
              <a:rPr lang="en-US" altLang="ko-KR" sz="1800" dirty="0" smtClean="0"/>
              <a:t>[1,1,1</a:t>
            </a:r>
            <a:r>
              <a:rPr lang="en-US" altLang="ko-KR" sz="1800" dirty="0"/>
              <a:t>,-1,-1,-1,0,-1,1,-1,-1,1,-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r>
              <a:rPr lang="en-US" altLang="ko-KR" sz="2000" dirty="0" smtClean="0"/>
              <a:t>Option 2 : Reuse the conventional L-STF sequence by choosing coefficients at tones of all multiples of 4 from -24 to 24 [2]</a:t>
            </a:r>
          </a:p>
          <a:p>
            <a:pPr lvl="1"/>
            <a:r>
              <a:rPr lang="en-US" altLang="ko-KR" sz="1800" dirty="0" smtClean="0"/>
              <a:t>[1,-1,1,-1,-1,1,0,-1,-1,1,1,1,1] * (1+j)/</a:t>
            </a:r>
            <a:r>
              <a:rPr lang="en-US" altLang="ko-KR" sz="1800" dirty="0" err="1" smtClean="0"/>
              <a:t>sqrt</a:t>
            </a:r>
            <a:r>
              <a:rPr lang="en-US" altLang="ko-KR" sz="1800" dirty="0" smtClean="0"/>
              <a:t>(2)</a:t>
            </a:r>
            <a:endParaRPr lang="en-US" altLang="ko-KR" sz="1800" dirty="0"/>
          </a:p>
          <a:p>
            <a:r>
              <a:rPr lang="en-US" altLang="ko-KR" sz="2000" dirty="0" smtClean="0"/>
              <a:t>Option 3 : Reuse the conventional L-LTF </a:t>
            </a:r>
            <a:r>
              <a:rPr lang="en-US" altLang="ko-KR" sz="2000" dirty="0"/>
              <a:t>sequence by choosing coefficients at tones </a:t>
            </a:r>
            <a:r>
              <a:rPr lang="en-US" altLang="ko-KR" sz="2000" dirty="0" smtClean="0"/>
              <a:t>from -6 to 6 [3]</a:t>
            </a:r>
          </a:p>
          <a:p>
            <a:pPr lvl="1"/>
            <a:r>
              <a:rPr lang="en-US" altLang="ko-KR" sz="1800" dirty="0" smtClean="0"/>
              <a:t>[1,-1,1,1,1,1,0,1,-1,-1,1,1,-1]</a:t>
            </a:r>
            <a:endParaRPr lang="en-US" altLang="ko-KR" sz="1800" dirty="0"/>
          </a:p>
          <a:p>
            <a:r>
              <a:rPr lang="en-US" altLang="ko-KR" sz="2000" dirty="0" smtClean="0"/>
              <a:t>Option 4 : </a:t>
            </a:r>
            <a:r>
              <a:rPr lang="en-US" altLang="ko-KR" sz="2000" dirty="0"/>
              <a:t>Optimized sequence in terms of the average power between CP and signal </a:t>
            </a:r>
            <a:r>
              <a:rPr lang="en-US" altLang="ko-KR" sz="2000" dirty="0" smtClean="0"/>
              <a:t>portions (similar average power between them) [4]</a:t>
            </a:r>
          </a:p>
          <a:p>
            <a:pPr lvl="1"/>
            <a:r>
              <a:rPr lang="en-US" altLang="ko-KR" sz="1800" dirty="0" smtClean="0"/>
              <a:t>[-1,-1,-1,1,1,-1,0,-1,-1,-1,1,-1,1]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21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and average CP power to average signal power ratio (ACASR) are examined</a:t>
            </a:r>
          </a:p>
          <a:p>
            <a:pPr lvl="1"/>
            <a:r>
              <a:rPr lang="en-US" altLang="ko-KR" sz="1800" dirty="0" smtClean="0"/>
              <a:t>PAPR is calculated by applying 4 times IFFT</a:t>
            </a:r>
          </a:p>
          <a:p>
            <a:pPr lvl="2"/>
            <a:r>
              <a:rPr lang="en-US" altLang="ko-KR" sz="1600" dirty="0" smtClean="0"/>
              <a:t>CP portion is not considered</a:t>
            </a:r>
          </a:p>
          <a:p>
            <a:pPr lvl="1"/>
            <a:r>
              <a:rPr lang="en-US" altLang="ko-KR" sz="1800" dirty="0" smtClean="0"/>
              <a:t>ACASR </a:t>
            </a:r>
            <a:r>
              <a:rPr lang="en-US" altLang="ko-KR" sz="1800" dirty="0"/>
              <a:t>is calculated by </a:t>
            </a:r>
            <a:r>
              <a:rPr lang="en-US" altLang="ko-KR" sz="1800" dirty="0" smtClean="0"/>
              <a:t>comparing a CP portion of 0.8us </a:t>
            </a:r>
            <a:r>
              <a:rPr lang="en-US" altLang="ko-KR" sz="1800" dirty="0"/>
              <a:t>(16 samples) and </a:t>
            </a:r>
            <a:r>
              <a:rPr lang="en-US" altLang="ko-KR" sz="1800" dirty="0" smtClean="0"/>
              <a:t>a signal part of 3.2us </a:t>
            </a:r>
            <a:r>
              <a:rPr lang="en-US" altLang="ko-KR" sz="1800" dirty="0"/>
              <a:t>(64 samples</a:t>
            </a:r>
            <a:r>
              <a:rPr lang="en-US" altLang="ko-KR" sz="1800" dirty="0" smtClean="0"/>
              <a:t>)</a:t>
            </a:r>
          </a:p>
          <a:p>
            <a:pPr lvl="2"/>
            <a:r>
              <a:rPr lang="en-US" altLang="ko-KR" sz="1600" dirty="0"/>
              <a:t>Note that the ACASR </a:t>
            </a:r>
            <a:r>
              <a:rPr lang="en-US" altLang="ko-KR" sz="1600" dirty="0" smtClean="0"/>
              <a:t>was utilized </a:t>
            </a:r>
            <a:r>
              <a:rPr lang="en-US" altLang="ko-KR" sz="1600" dirty="0"/>
              <a:t>in [4] to obtain the </a:t>
            </a:r>
            <a:r>
              <a:rPr lang="en-US" altLang="ko-KR" sz="1600" dirty="0" smtClean="0"/>
              <a:t>sequence which minimizes it</a:t>
            </a:r>
            <a:endParaRPr lang="en-US" altLang="ko-KR" sz="1600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84937"/>
              </p:ext>
            </p:extLst>
          </p:nvPr>
        </p:nvGraphicFramePr>
        <p:xfrm>
          <a:off x="1066798" y="5029200"/>
          <a:ext cx="7239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</a:t>
                      </a:r>
                      <a:r>
                        <a:rPr lang="en-US" altLang="ko-KR" sz="1400" baseline="0" dirty="0" smtClean="0"/>
                        <a:t>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4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 [dB]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2.0589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2.2394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4.1516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4.0073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ACASR [dB]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-0.0455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0.0450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-0.5964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-0.0423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2133600" y="4258887"/>
            <a:ext cx="4195763" cy="457200"/>
            <a:chOff x="2133600" y="3352800"/>
            <a:chExt cx="2895600" cy="304800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133600" y="3352800"/>
              <a:ext cx="685800" cy="3048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819400" y="3352800"/>
              <a:ext cx="2209800" cy="304800"/>
            </a:xfrm>
            <a:prstGeom prst="rect">
              <a:avLst/>
            </a:prstGeom>
            <a:solidFill>
              <a:srgbClr val="FF0000">
                <a:alpha val="51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25287" y="4254422"/>
            <a:ext cx="102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0.8us CP</a:t>
            </a:r>
          </a:p>
          <a:p>
            <a:pPr algn="ctr"/>
            <a:r>
              <a:rPr lang="en-US" altLang="ko-KR" dirty="0" smtClean="0"/>
              <a:t>(16 samples)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203669" y="4249232"/>
            <a:ext cx="114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3.2us signal</a:t>
            </a:r>
          </a:p>
          <a:p>
            <a:pPr algn="ctr"/>
            <a:r>
              <a:rPr lang="en-US" altLang="ko-KR" dirty="0" smtClean="0"/>
              <a:t>(64 samples)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66800" y="60153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back-up slides, PAPR and average power for 0.5/1/2us ON-signals which are selected from the 3.2us or 4us signal in each option are shown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5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terms of the PAPR, option 1 is the best and option 2 is comparable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rend is similar even when we calculate the PAPR considering the CP part as shown in back-up slides</a:t>
            </a:r>
          </a:p>
          <a:p>
            <a:pPr lvl="1"/>
            <a:r>
              <a:rPr lang="en-US" altLang="ko-KR" sz="1800" dirty="0" smtClean="0"/>
              <a:t>Note that option 1 has a better PAPR than that of the conventional Wi-Fi</a:t>
            </a:r>
          </a:p>
          <a:p>
            <a:pPr lvl="1"/>
            <a:r>
              <a:rPr lang="en-US" altLang="ko-KR" sz="1800" dirty="0" smtClean="0"/>
              <a:t>Given the PAPR of the data part for the conventional Wi-Fi as shown in Appendix A, Option 3 and 4 may be also acceptable</a:t>
            </a:r>
          </a:p>
          <a:p>
            <a:r>
              <a:rPr lang="en-US" altLang="ko-KR" sz="2000" dirty="0" smtClean="0"/>
              <a:t>In terms of the ACASR, option 4 is the best and option 1 and 2 are comparable</a:t>
            </a:r>
          </a:p>
          <a:p>
            <a:pPr lvl="1"/>
            <a:r>
              <a:rPr lang="en-US" altLang="ko-KR" sz="1800" dirty="0" smtClean="0"/>
              <a:t>If the average </a:t>
            </a:r>
            <a:r>
              <a:rPr lang="en-US" altLang="ko-KR" sz="1800" dirty="0"/>
              <a:t>CP power </a:t>
            </a:r>
            <a:r>
              <a:rPr lang="en-US" altLang="ko-KR" sz="1800" dirty="0" smtClean="0"/>
              <a:t>is not similar to that of the signal part (i.e., the average CP power is significantly </a:t>
            </a:r>
            <a:r>
              <a:rPr lang="en-US" altLang="ko-KR" sz="1800" dirty="0"/>
              <a:t>low or high compared to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of the signal </a:t>
            </a:r>
            <a:r>
              <a:rPr lang="en-US" altLang="ko-KR" sz="1800" dirty="0" smtClean="0"/>
              <a:t>part), it may cause performance degradation due to SNR decrease, ISI impact, etc.</a:t>
            </a:r>
          </a:p>
          <a:p>
            <a:pPr lvl="1"/>
            <a:r>
              <a:rPr lang="en-US" altLang="ko-KR" sz="1800" dirty="0" smtClean="0"/>
              <a:t>However, the performance gap among </a:t>
            </a:r>
            <a:r>
              <a:rPr lang="en-US" altLang="ko-KR" sz="1800" dirty="0"/>
              <a:t>these four </a:t>
            </a:r>
            <a:r>
              <a:rPr lang="en-US" altLang="ko-KR" sz="1800" dirty="0" smtClean="0"/>
              <a:t>options is not huge as shown in Appendix B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43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suggested using 4MHz signal bandwidth (i.e., 13 subcarriers) as a mandatory feature when </a:t>
            </a:r>
            <a:r>
              <a:rPr lang="en-US" altLang="ko-KR" dirty="0" smtClean="0">
                <a:ea typeface="굴림" panose="020B0600000101010101" pitchFamily="50" charset="-127"/>
              </a:rPr>
              <a:t>the </a:t>
            </a:r>
            <a:r>
              <a:rPr lang="en-US" altLang="ko-KR" dirty="0">
                <a:ea typeface="굴림" panose="020B0600000101010101" pitchFamily="50" charset="-127"/>
              </a:rPr>
              <a:t>subcarrier spacing is 312.5KHz and a single </a:t>
            </a:r>
            <a:r>
              <a:rPr lang="en-US" altLang="ko-KR" dirty="0" smtClean="0">
                <a:ea typeface="굴림" panose="020B0600000101010101" pitchFamily="50" charset="-127"/>
              </a:rPr>
              <a:t>band </a:t>
            </a:r>
            <a:r>
              <a:rPr lang="en-US" altLang="ko-KR" dirty="0">
                <a:ea typeface="굴림" panose="020B0600000101010101" pitchFamily="50" charset="-127"/>
              </a:rPr>
              <a:t>is used for </a:t>
            </a:r>
            <a:r>
              <a:rPr lang="en-US" altLang="ko-KR" dirty="0" smtClean="0">
                <a:ea typeface="굴림" panose="020B0600000101010101" pitchFamily="50" charset="-127"/>
              </a:rPr>
              <a:t>wake-up packet transmission </a:t>
            </a:r>
          </a:p>
          <a:p>
            <a:r>
              <a:rPr lang="en-US" altLang="ko-KR" dirty="0" smtClean="0"/>
              <a:t>We also dealt with four sequences with the length of 13 for the OOK signal generation</a:t>
            </a:r>
          </a:p>
          <a:p>
            <a:r>
              <a:rPr lang="en-US" altLang="ko-KR" dirty="0" smtClean="0"/>
              <a:t>In each sequence, the PAPR and the ACASR were investigated</a:t>
            </a:r>
          </a:p>
          <a:p>
            <a:r>
              <a:rPr lang="en-US" altLang="ko-KR" dirty="0" smtClean="0"/>
              <a:t>From the PAPR viewpoint, it may be advisable to use option 1 or 2</a:t>
            </a:r>
          </a:p>
          <a:p>
            <a:r>
              <a:rPr lang="en-US" altLang="ko-KR" dirty="0" smtClean="0"/>
              <a:t>From the ACASR viewpoint, it may be advisable to use option 1, 2 or 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5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82540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the OOK waveform of wake-up packet is generated by using contiguous </a:t>
            </a:r>
            <a:r>
              <a:rPr lang="en-US" altLang="ko-KR" dirty="0">
                <a:ea typeface="굴림" panose="020B0600000101010101" pitchFamily="50" charset="-127"/>
              </a:rPr>
              <a:t>13 </a:t>
            </a:r>
            <a:r>
              <a:rPr lang="en-US" altLang="ko-KR" dirty="0" smtClean="0">
                <a:ea typeface="굴림" panose="020B0600000101010101" pitchFamily="50" charset="-127"/>
              </a:rPr>
              <a:t>subcarriers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The center subcarrier should be null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r>
              <a:rPr lang="en-US" altLang="ko-KR" dirty="0" smtClean="0">
                <a:ea typeface="굴림" panose="020B0600000101010101" pitchFamily="50" charset="-127"/>
              </a:rPr>
              <a:t>19</a:t>
            </a:r>
            <a:r>
              <a:rPr lang="en-US" altLang="ko-KR" dirty="0" smtClean="0">
                <a:ea typeface="굴림" panose="020B0600000101010101" pitchFamily="50" charset="-127"/>
              </a:rPr>
              <a:t>/0/36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Which option do you prefer for the sequence that is applied to 13 subcarriers to generate 4us OOK ON-signal </a:t>
            </a:r>
            <a:r>
              <a:rPr lang="en-US" altLang="ko-KR" sz="1800" dirty="0" smtClean="0">
                <a:ea typeface="굴림" panose="020B0600000101010101" pitchFamily="50" charset="-127"/>
              </a:rPr>
              <a:t>when </a:t>
            </a:r>
            <a:r>
              <a:rPr lang="en-US" altLang="ko-KR" sz="1800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sz="1800" dirty="0" smtClean="0">
                <a:ea typeface="굴림" panose="020B0600000101010101" pitchFamily="50" charset="-127"/>
              </a:rPr>
              <a:t>transmission of wake-up packet</a:t>
            </a:r>
            <a:r>
              <a:rPr lang="en-US" altLang="ko-KR" sz="1800" dirty="0" smtClean="0"/>
              <a:t>?</a:t>
            </a:r>
          </a:p>
          <a:p>
            <a:pPr lvl="1"/>
            <a:r>
              <a:rPr lang="en-US" altLang="ko-KR" sz="1600" dirty="0"/>
              <a:t>Option 1 : </a:t>
            </a:r>
            <a:r>
              <a:rPr lang="en-US" altLang="ko-KR" sz="1600" dirty="0" smtClean="0"/>
              <a:t>[</a:t>
            </a:r>
            <a:r>
              <a:rPr lang="en-US" altLang="ko-KR" sz="1600" dirty="0"/>
              <a:t>1,1,1,-1,-1,-1,0,-1,1,-1,-1,1,-1]</a:t>
            </a:r>
          </a:p>
          <a:p>
            <a:pPr lvl="1"/>
            <a:r>
              <a:rPr lang="en-US" altLang="ko-KR" sz="1600" dirty="0"/>
              <a:t>Option 2 </a:t>
            </a:r>
            <a:r>
              <a:rPr lang="en-US" altLang="ko-KR" sz="1600" dirty="0" smtClean="0"/>
              <a:t>: [</a:t>
            </a:r>
            <a:r>
              <a:rPr lang="en-US" altLang="ko-KR" sz="1600" dirty="0"/>
              <a:t>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</a:t>
            </a:r>
          </a:p>
          <a:p>
            <a:pPr lvl="1"/>
            <a:r>
              <a:rPr lang="en-US" altLang="ko-KR" sz="1600" dirty="0"/>
              <a:t>Option 3 : </a:t>
            </a:r>
            <a:r>
              <a:rPr lang="en-US" altLang="ko-KR" sz="1600" dirty="0" smtClean="0"/>
              <a:t>[</a:t>
            </a:r>
            <a:r>
              <a:rPr lang="en-US" altLang="ko-KR" sz="1600" dirty="0" smtClean="0"/>
              <a:t>1,-1,1,1,1,1,0,1,-1,-1,1,1,-1]</a:t>
            </a:r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4 : </a:t>
            </a:r>
            <a:r>
              <a:rPr lang="en-US" altLang="ko-KR" sz="1600" dirty="0" smtClean="0"/>
              <a:t>[-</a:t>
            </a:r>
            <a:r>
              <a:rPr lang="en-US" altLang="ko-KR" sz="1600" dirty="0"/>
              <a:t>1,-1,-1,1,1,-1,0,-1,-1,-1,1,-1,1</a:t>
            </a:r>
            <a:r>
              <a:rPr lang="en-US" altLang="ko-KR" sz="1600" dirty="0" smtClean="0"/>
              <a:t>]</a:t>
            </a:r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Op1/Op2/Op3/Op4/A </a:t>
            </a:r>
            <a:r>
              <a:rPr lang="en-US" altLang="ko-KR" sz="1800" dirty="0" smtClean="0"/>
              <a:t>: 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88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162789</TotalTime>
  <Words>2133</Words>
  <Application>Microsoft Office PowerPoint</Application>
  <PresentationFormat>화면 슬라이드 쇼(4:3)</PresentationFormat>
  <Paragraphs>527</Paragraphs>
  <Slides>25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</vt:lpstr>
      <vt:lpstr>돋움</vt:lpstr>
      <vt:lpstr>맑은 고딕</vt:lpstr>
      <vt:lpstr>Arial</vt:lpstr>
      <vt:lpstr>Times New Roman</vt:lpstr>
      <vt:lpstr>802-11-Submission</vt:lpstr>
      <vt:lpstr>Signal Bandwidth and Sequence for OOK Signal Generation</vt:lpstr>
      <vt:lpstr>Introduction</vt:lpstr>
      <vt:lpstr>Signal Bandwidth</vt:lpstr>
      <vt:lpstr>Sequences</vt:lpstr>
      <vt:lpstr>Comparison</vt:lpstr>
      <vt:lpstr>Discussion</vt:lpstr>
      <vt:lpstr>Conclusion</vt:lpstr>
      <vt:lpstr>Straw Poll #1</vt:lpstr>
      <vt:lpstr>Straw Poll #2</vt:lpstr>
      <vt:lpstr>Straw Poll #3</vt:lpstr>
      <vt:lpstr>References</vt:lpstr>
      <vt:lpstr>Appendix</vt:lpstr>
      <vt:lpstr>Appendix A</vt:lpstr>
      <vt:lpstr>Appendix B</vt:lpstr>
      <vt:lpstr>Back Up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3257</cp:revision>
  <cp:lastPrinted>2017-05-04T01:57:33Z</cp:lastPrinted>
  <dcterms:created xsi:type="dcterms:W3CDTF">2007-05-21T21:00:37Z</dcterms:created>
  <dcterms:modified xsi:type="dcterms:W3CDTF">2017-07-10T08:42:29Z</dcterms:modified>
</cp:coreProperties>
</file>