
<file path=[Content_Types].xml><?xml version="1.0" encoding="utf-8"?>
<Types xmlns="http://schemas.openxmlformats.org/package/2006/content-types">
  <Default Extension="png" ContentType="image/pn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60" r:id="rId2"/>
  </p:sldMasterIdLst>
  <p:notesMasterIdLst>
    <p:notesMasterId r:id="rId15"/>
  </p:notesMasterIdLst>
  <p:handoutMasterIdLst>
    <p:handoutMasterId r:id="rId16"/>
  </p:handoutMasterIdLst>
  <p:sldIdLst>
    <p:sldId id="269" r:id="rId3"/>
    <p:sldId id="279" r:id="rId4"/>
    <p:sldId id="290" r:id="rId5"/>
    <p:sldId id="291" r:id="rId6"/>
    <p:sldId id="297" r:id="rId7"/>
    <p:sldId id="298" r:id="rId8"/>
    <p:sldId id="292" r:id="rId9"/>
    <p:sldId id="299" r:id="rId10"/>
    <p:sldId id="293" r:id="rId11"/>
    <p:sldId id="294" r:id="rId12"/>
    <p:sldId id="295" r:id="rId13"/>
    <p:sldId id="296" r:id="rId14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ＭＳ Ｐゴシック" charset="0"/>
        <a:cs typeface="ＭＳ Ｐゴシック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506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1" d="100"/>
          <a:sy n="61" d="100"/>
        </p:scale>
        <p:origin x="-1878" y="-90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99E7A96D-6A3B-074F-8AD3-5F2A15B3B92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8486630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802.19-09/xxxxr0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April 2009</a:t>
            </a:r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latin typeface="Times New Roman" pitchFamily="18" charset="0"/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Rich Kennedy, Research In Motion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75051E7-749F-5342-A121-8D9C9907C41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717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smtClean="0">
                <a:ea typeface="+mn-ea"/>
              </a:rPr>
              <a:t>Submission</a:t>
            </a:r>
          </a:p>
        </p:txBody>
      </p:sp>
      <p:sp>
        <p:nvSpPr>
          <p:cNvPr id="2663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663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17076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ＭＳ Ｐゴシック" charset="0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802.19-09/xxxxr0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April 2009</a:t>
            </a:r>
          </a:p>
        </p:txBody>
      </p:sp>
      <p:sp>
        <p:nvSpPr>
          <p:cNvPr id="1536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Rich Kennedy, Research In Motion</a:t>
            </a:r>
          </a:p>
        </p:txBody>
      </p:sp>
      <p:sp>
        <p:nvSpPr>
          <p:cNvPr id="2867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Page </a:t>
            </a:r>
            <a:fld id="{C7B547E0-ABC6-0142-8C0C-BBB2D05AE544}" type="slidenum">
              <a:rPr lang="en-US"/>
              <a:pPr/>
              <a:t>1</a:t>
            </a:fld>
            <a:endParaRPr lang="en-US"/>
          </a:p>
        </p:txBody>
      </p:sp>
      <p:sp>
        <p:nvSpPr>
          <p:cNvPr id="2867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867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/>
          <a:lstStyle/>
          <a:p>
            <a:endParaRPr lang="en-US">
              <a:latin typeface="Times New Roman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50831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6858FBAD-0FF9-7749-A295-8327C64868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793354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644858-2B43-4A4E-B336-0750845074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961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31398C-935E-DE47-9A4E-61F34772DB6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587447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54FBD9-3090-9642-98AF-5246C71185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853831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E26C0-A3C6-9644-8B16-56C3BA45CE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8125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1B114-4EA9-1142-9C7E-0BD0DBE263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196807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546548-DEDC-E244-9906-994F214008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590217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357A6E-8B19-DE4F-A46E-A569DAEB4BB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83298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AEBB5E-1289-5B45-BAA8-041C752FEA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328814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C22C9E-78D7-4B43-8386-25751D74C0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33369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EB1CE5-FCF8-D743-8A2C-4144CEA053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04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07EAB99-7448-5041-9D18-454FF4C5CBA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73627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25BCA9-99B4-9E4D-94BA-566BD60BD3E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829561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D9FFB28-A011-9749-BD57-E3BF1A252AD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7911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9755CB1-7CA8-A64E-A16F-D228A5F489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02992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2588B0D-2023-134A-A557-DB3B553AB8E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9801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C83C974-AB0F-D140-A1B4-4CC1183A598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3169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77C55B7-F4F2-7148-AD7F-AF000F06121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99939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F6971E3-F592-FA43-A194-EC87FC0F5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05180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FDC80D-AA58-2140-A9A7-C3D80159C4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44279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F119A57-610D-2E4B-A0AC-9028C866415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08141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4697625-D01C-ED41-A8AB-476C5A3ECC7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2931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3375"/>
            <a:ext cx="122396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 smtClean="0"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 smtClean="0">
                <a:cs typeface="Arial" charset="0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CBC3CE68-761C-454E-A940-B47C26548D7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4572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lvl="4" algn="r">
              <a:defRPr/>
            </a:pPr>
            <a:r>
              <a:rPr lang="en-US" altLang="en-US" sz="1800" b="1" dirty="0" smtClean="0">
                <a:ea typeface="+mn-ea"/>
              </a:rPr>
              <a:t>doc.: IEEE </a:t>
            </a:r>
            <a:r>
              <a:rPr lang="en-US" altLang="en-US" sz="1800" b="1" dirty="0" smtClean="0">
                <a:ea typeface="+mn-ea"/>
              </a:rPr>
              <a:t>802.11-17/0933r2</a:t>
            </a:r>
            <a:endParaRPr lang="en-US" altLang="en-US" sz="1800" b="1" dirty="0" smtClean="0">
              <a:ea typeface="+mn-ea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8145" cy="1846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>
              <a:defRPr/>
            </a:pPr>
            <a:r>
              <a:rPr lang="en-US" altLang="en-US" dirty="0" smtClean="0">
                <a:ea typeface="+mn-ea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46105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  <a:ea typeface="ＭＳ Ｐゴシック" charset="0"/>
          <a:cs typeface="ＭＳ Ｐゴシック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0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0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331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smtClean="0">
                <a:solidFill>
                  <a:schemeClr val="tx1">
                    <a:tint val="75000"/>
                  </a:schemeClr>
                </a:solidFill>
                <a:latin typeface="Times New Roman" pitchFamily="18" charset="0"/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mtClean="0">
                <a:solidFill>
                  <a:srgbClr val="898989"/>
                </a:solidFill>
                <a:cs typeface="Arial" charset="0"/>
              </a:defRPr>
            </a:lvl1pPr>
          </a:lstStyle>
          <a:p>
            <a:pPr>
              <a:defRPr/>
            </a:pPr>
            <a:fld id="{EE5F1F2D-3D75-C943-A036-670DF5D9E7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  <p:sldLayoutId id="2147483676" r:id="rId5"/>
    <p:sldLayoutId id="2147483677" r:id="rId6"/>
    <p:sldLayoutId id="2147483678" r:id="rId7"/>
    <p:sldLayoutId id="2147483679" r:id="rId8"/>
    <p:sldLayoutId id="2147483680" r:id="rId9"/>
    <p:sldLayoutId id="2147483681" r:id="rId10"/>
    <p:sldLayoutId id="2147483682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ＭＳ Ｐゴシック" charset="0"/>
          <a:cs typeface="ＭＳ Ｐゴシック" charset="0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  <a:ea typeface="ＭＳ Ｐゴシック" charset="0"/>
          <a:cs typeface="ＭＳ Ｐゴシック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ＭＳ Ｐゴシック" charset="0"/>
          <a:cs typeface="ＭＳ Ｐゴシック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ＭＳ Ｐゴシック" charset="0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ＭＳ Ｐゴシック" charset="0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ＭＳ Ｐゴシック" charset="0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 dirty="0"/>
          </a:p>
        </p:txBody>
      </p:sp>
      <p:sp>
        <p:nvSpPr>
          <p:cNvPr id="27651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4086E2E2-9AC9-FB47-8CDA-7FC00B1E705C}" type="slidenum">
              <a:rPr lang="en-US"/>
              <a:pPr/>
              <a:t>1</a:t>
            </a:fld>
            <a:endParaRPr lang="en-US"/>
          </a:p>
        </p:txBody>
      </p:sp>
      <p:sp>
        <p:nvSpPr>
          <p:cNvPr id="2765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</p:spPr>
        <p:txBody>
          <a:bodyPr/>
          <a:lstStyle/>
          <a:p>
            <a:r>
              <a:rPr lang="en-US" sz="2800" dirty="0" smtClean="0">
                <a:latin typeface="Times New Roman" charset="0"/>
              </a:rPr>
              <a:t>P802.11ax PAR Modification</a:t>
            </a:r>
            <a:endParaRPr lang="en-US" sz="2800" dirty="0">
              <a:latin typeface="Times New Roman" charset="0"/>
            </a:endParaRPr>
          </a:p>
        </p:txBody>
      </p:sp>
      <p:sp>
        <p:nvSpPr>
          <p:cNvPr id="27653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2860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>
                <a:latin typeface="Times New Roman" charset="0"/>
              </a:rPr>
              <a:t>Date:</a:t>
            </a:r>
            <a:r>
              <a:rPr lang="en-US" sz="2000" b="0" dirty="0">
                <a:latin typeface="Times New Roman" charset="0"/>
              </a:rPr>
              <a:t> </a:t>
            </a:r>
            <a:r>
              <a:rPr lang="en-US" sz="2000" b="0" dirty="0" smtClean="0">
                <a:latin typeface="Times New Roman" charset="0"/>
              </a:rPr>
              <a:t>2017-07-10</a:t>
            </a:r>
            <a:endParaRPr lang="en-US" sz="2000" b="0" dirty="0">
              <a:latin typeface="Times New Roman" charset="0"/>
            </a:endParaRPr>
          </a:p>
        </p:txBody>
      </p:sp>
      <p:graphicFrame>
        <p:nvGraphicFramePr>
          <p:cNvPr id="27654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57464555"/>
              </p:ext>
            </p:extLst>
          </p:nvPr>
        </p:nvGraphicFramePr>
        <p:xfrm>
          <a:off x="495300" y="3136900"/>
          <a:ext cx="7912100" cy="2374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732" name="Document" r:id="rId4" imgW="8360368" imgH="2521810" progId="Word.Document.8">
                  <p:embed/>
                </p:oleObj>
              </mc:Choice>
              <mc:Fallback>
                <p:oleObj name="Document" r:id="rId4" imgW="8360368" imgH="2521810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" y="3136900"/>
                        <a:ext cx="7912100" cy="2374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7655" name="Rectangle 12"/>
          <p:cNvSpPr>
            <a:spLocks noChangeArrowheads="1"/>
          </p:cNvSpPr>
          <p:nvPr/>
        </p:nvSpPr>
        <p:spPr bwMode="auto">
          <a:xfrm>
            <a:off x="533400" y="26670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impact will this have on the current </a:t>
            </a:r>
            <a:r>
              <a:rPr lang="en-US" altLang="en-US" dirty="0" err="1"/>
              <a:t>TGax</a:t>
            </a:r>
            <a:r>
              <a:rPr lang="en-US" altLang="en-US" dirty="0"/>
              <a:t> schedule</a:t>
            </a:r>
            <a:r>
              <a:rPr lang="en-US" alt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37118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Next steps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will continue to discuss as necessary in </a:t>
            </a:r>
            <a:r>
              <a:rPr lang="en-US" dirty="0" err="1" smtClean="0"/>
              <a:t>TGax</a:t>
            </a:r>
            <a:endParaRPr lang="en-US" dirty="0" smtClean="0"/>
          </a:p>
          <a:p>
            <a:r>
              <a:rPr lang="en-US" dirty="0" smtClean="0"/>
              <a:t>The 802.11 WG will vote to approve the PAR modification this week</a:t>
            </a:r>
          </a:p>
          <a:p>
            <a:r>
              <a:rPr lang="en-US" dirty="0" smtClean="0"/>
              <a:t>The actual submittal will take place at the November Plenary</a:t>
            </a:r>
          </a:p>
          <a:p>
            <a:r>
              <a:rPr lang="en-US" dirty="0" smtClean="0"/>
              <a:t>The 802 EC will approve the modification and place it on the December NESCOM agenda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87884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86554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sz="2800">
                <a:latin typeface="Times New Roman" charset="0"/>
              </a:rPr>
              <a:t>Overview</a:t>
            </a:r>
          </a:p>
        </p:txBody>
      </p:sp>
      <p:sp>
        <p:nvSpPr>
          <p:cNvPr id="29698" name="Rectangle 3"/>
          <p:cNvSpPr>
            <a:spLocks noGrp="1" noChangeArrowheads="1"/>
          </p:cNvSpPr>
          <p:nvPr>
            <p:ph idx="1"/>
          </p:nvPr>
        </p:nvSpPr>
        <p:spPr>
          <a:xfrm>
            <a:off x="685800" y="1828800"/>
            <a:ext cx="7772400" cy="4114800"/>
          </a:xfrm>
        </p:spPr>
        <p:txBody>
          <a:bodyPr/>
          <a:lstStyle/>
          <a:p>
            <a:r>
              <a:rPr lang="en-GB" dirty="0"/>
              <a:t>This submission </a:t>
            </a:r>
            <a:r>
              <a:rPr lang="en-GB" dirty="0" smtClean="0"/>
              <a:t>proposes </a:t>
            </a:r>
            <a:r>
              <a:rPr lang="en-GB" dirty="0"/>
              <a:t>a modification for the IEEE P802.11ax High Efficiency WLAN </a:t>
            </a:r>
            <a:r>
              <a:rPr lang="en-GB" dirty="0" smtClean="0"/>
              <a:t>PAR, to raise </a:t>
            </a:r>
            <a:r>
              <a:rPr lang="en-GB" dirty="0"/>
              <a:t>the top end of the frequency band from 6 GHz to 7.125 GHz, and </a:t>
            </a:r>
            <a:r>
              <a:rPr lang="en-GB" dirty="0" smtClean="0"/>
              <a:t>indicate </a:t>
            </a:r>
            <a:r>
              <a:rPr lang="en-GB" dirty="0"/>
              <a:t>that new Operating Classes will be required to support the new channels. </a:t>
            </a:r>
            <a:endParaRPr lang="en-GB" dirty="0" smtClean="0"/>
          </a:p>
          <a:p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297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  <a:cs typeface="ＭＳ Ｐゴシック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r>
              <a:rPr lang="en-US"/>
              <a:t>Slide </a:t>
            </a:r>
            <a:fld id="{9134C468-29D4-5F4D-9F48-17557DAD461D}" type="slidenum">
              <a:rPr lang="en-US"/>
              <a:pPr/>
              <a:t>2</a:t>
            </a:fld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quarter" idx="10"/>
          </p:nvPr>
        </p:nvSpPr>
        <p:spPr>
          <a:xfrm>
            <a:off x="696913" y="333375"/>
            <a:ext cx="1541462" cy="276225"/>
          </a:xfrm>
        </p:spPr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Why is a PAR modification needed?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Why now?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What do we want to accomplish?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What impact will this have on the current </a:t>
            </a:r>
            <a:r>
              <a:rPr lang="en-US" altLang="en-US" dirty="0" err="1" smtClean="0"/>
              <a:t>TGax</a:t>
            </a:r>
            <a:r>
              <a:rPr lang="en-US" altLang="en-US" dirty="0" smtClean="0"/>
              <a:t> schedule?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Next steps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dirty="0" smtClean="0"/>
              <a:t>Questions?</a:t>
            </a:r>
            <a:endParaRPr lang="en-US" alt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9505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Why is a PAR modification needed</a:t>
            </a:r>
            <a:r>
              <a:rPr lang="en-US" alt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752600"/>
            <a:ext cx="7772400" cy="4343400"/>
          </a:xfrm>
        </p:spPr>
        <p:txBody>
          <a:bodyPr/>
          <a:lstStyle/>
          <a:p>
            <a:r>
              <a:rPr lang="en-US" sz="2000" dirty="0"/>
              <a:t>Recent spectrum needs studies indicate that by 2020 the Wi-Fi industry will require an additional 600-800 MHz of spectrum to support the current growth curve; 1.2-1.6 GHz by 2025</a:t>
            </a:r>
          </a:p>
          <a:p>
            <a:r>
              <a:rPr lang="en-US" sz="2000" dirty="0"/>
              <a:t>The U-NII-2b band we expected to </a:t>
            </a:r>
            <a:r>
              <a:rPr lang="en-US" sz="2000" dirty="0" smtClean="0"/>
              <a:t>open is now off the table</a:t>
            </a:r>
          </a:p>
          <a:p>
            <a:pPr lvl="1"/>
            <a:r>
              <a:rPr lang="en-US" dirty="0" smtClean="0"/>
              <a:t>160 </a:t>
            </a:r>
            <a:r>
              <a:rPr lang="en-US" dirty="0"/>
              <a:t>MHz in the middle of the 5 GHz </a:t>
            </a:r>
            <a:r>
              <a:rPr lang="en-US" dirty="0" smtClean="0"/>
              <a:t>band is no longer possible</a:t>
            </a:r>
            <a:endParaRPr lang="en-US" dirty="0"/>
          </a:p>
          <a:p>
            <a:r>
              <a:rPr lang="en-US" sz="2000" dirty="0"/>
              <a:t>Opening the 6 GHz band will provide </a:t>
            </a:r>
            <a:r>
              <a:rPr lang="en-US" sz="2000" dirty="0" smtClean="0"/>
              <a:t>as much as 1.2 GHz of spectrum</a:t>
            </a:r>
            <a:endParaRPr lang="en-US" sz="2000" dirty="0"/>
          </a:p>
          <a:p>
            <a:r>
              <a:rPr lang="en-US" sz="2000" dirty="0" smtClean="0"/>
              <a:t>The current scope of the PAR includes this statement</a:t>
            </a:r>
            <a:r>
              <a:rPr lang="en-US" sz="2000" dirty="0"/>
              <a:t>: “This amendment defines operations in frequency bands between 1 GHz and 6</a:t>
            </a:r>
            <a:r>
              <a:rPr lang="en-US" sz="2000" dirty="0" smtClean="0"/>
              <a:t> GHz.”</a:t>
            </a:r>
          </a:p>
          <a:p>
            <a:pPr lvl="1"/>
            <a:r>
              <a:rPr lang="en-US" dirty="0" smtClean="0"/>
              <a:t>The statement must be changed to include the 6 GHz band (i.e., 1-7.125)</a:t>
            </a:r>
          </a:p>
          <a:p>
            <a:pPr lvl="1"/>
            <a:r>
              <a:rPr lang="en-US" strike="sngStrike" dirty="0" smtClean="0"/>
              <a:t>New Operating Classes will be needed to delineate the channel plan for the 6 GHz band</a:t>
            </a:r>
            <a:endParaRPr lang="en-US" strike="sngStrike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75832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5 GHz Band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  <p:pic>
        <p:nvPicPr>
          <p:cNvPr id="7" name="Picture 3"/>
          <p:cNvPicPr>
            <a:picLocks noChangeAspect="1" noChangeArrowheads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2286000"/>
            <a:ext cx="7793565" cy="35644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&quot;No&quot; Symbol 7"/>
          <p:cNvSpPr/>
          <p:nvPr/>
        </p:nvSpPr>
        <p:spPr>
          <a:xfrm>
            <a:off x="3352800" y="3581400"/>
            <a:ext cx="914162" cy="914400"/>
          </a:xfrm>
          <a:prstGeom prst="noSmoking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600"/>
              </a:spcBef>
            </a:pPr>
            <a:endParaRPr lang="en-US" sz="2000" b="1" dirty="0" err="1" smtClean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7543800" y="3352800"/>
            <a:ext cx="82549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0" b="1" dirty="0" smtClean="0">
                <a:latin typeface="+mj-lt"/>
              </a:rPr>
              <a:t>?</a:t>
            </a:r>
            <a:endParaRPr lang="en-US" sz="80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666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Proposed 6 GHz Band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  <p:grpSp>
        <p:nvGrpSpPr>
          <p:cNvPr id="10" name="Group 9"/>
          <p:cNvGrpSpPr/>
          <p:nvPr/>
        </p:nvGrpSpPr>
        <p:grpSpPr>
          <a:xfrm>
            <a:off x="0" y="2667000"/>
            <a:ext cx="9220200" cy="1828800"/>
            <a:chOff x="-76200" y="2667000"/>
            <a:chExt cx="9220200" cy="1828800"/>
          </a:xfrm>
        </p:grpSpPr>
        <p:pic>
          <p:nvPicPr>
            <p:cNvPr id="3" name="Picture 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0" y="2667000"/>
              <a:ext cx="9144000" cy="1676400"/>
            </a:xfrm>
            <a:prstGeom prst="rect">
              <a:avLst/>
            </a:prstGeom>
          </p:spPr>
        </p:pic>
        <p:sp>
          <p:nvSpPr>
            <p:cNvPr id="7" name="Rectangle 6"/>
            <p:cNvSpPr/>
            <p:nvPr/>
          </p:nvSpPr>
          <p:spPr bwMode="auto">
            <a:xfrm>
              <a:off x="9067800" y="2667000"/>
              <a:ext cx="76200" cy="18288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8" name="Rectangle 7"/>
            <p:cNvSpPr/>
            <p:nvPr/>
          </p:nvSpPr>
          <p:spPr bwMode="auto">
            <a:xfrm>
              <a:off x="-76200" y="2667000"/>
              <a:ext cx="152400" cy="1676400"/>
            </a:xfrm>
            <a:prstGeom prst="rect">
              <a:avLst/>
            </a:prstGeom>
            <a:solidFill>
              <a:schemeClr val="bg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286000" y="4876800"/>
            <a:ext cx="419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Yellow = may required reduced power for incumbent protection</a:t>
            </a:r>
          </a:p>
          <a:p>
            <a:r>
              <a:rPr lang="en-US" dirty="0" smtClean="0"/>
              <a:t>Black = not available in some locations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33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Why now</a:t>
            </a:r>
            <a:r>
              <a:rPr lang="en-US" alt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114800"/>
          </a:xfrm>
        </p:spPr>
        <p:txBody>
          <a:bodyPr/>
          <a:lstStyle/>
          <a:p>
            <a:r>
              <a:rPr lang="en-US" sz="2000" dirty="0"/>
              <a:t>The wheels of regulatory change are </a:t>
            </a:r>
            <a:r>
              <a:rPr lang="en-US" sz="2000" dirty="0" smtClean="0"/>
              <a:t>slow, but have already begun moving</a:t>
            </a:r>
          </a:p>
          <a:p>
            <a:pPr lvl="1"/>
            <a:r>
              <a:rPr lang="en-US" sz="1800" dirty="0"/>
              <a:t>The FCC </a:t>
            </a:r>
            <a:r>
              <a:rPr lang="en-US" sz="1800" dirty="0" smtClean="0"/>
              <a:t>is looking at 6GHz for unlicensed designation, process </a:t>
            </a:r>
            <a:r>
              <a:rPr lang="en-US" sz="1800" dirty="0"/>
              <a:t>is expected to take ~2 years once </a:t>
            </a:r>
            <a:r>
              <a:rPr lang="en-US" sz="1800" dirty="0" smtClean="0"/>
              <a:t>started</a:t>
            </a:r>
          </a:p>
          <a:p>
            <a:pPr lvl="1"/>
            <a:r>
              <a:rPr lang="en-US" sz="1800" dirty="0" smtClean="0"/>
              <a:t>FCC Notice of Inquiry including the 6 GHz band due soon</a:t>
            </a:r>
            <a:endParaRPr lang="en-US" sz="1800" dirty="0"/>
          </a:p>
          <a:p>
            <a:pPr lvl="1"/>
            <a:r>
              <a:rPr lang="en-US" sz="1800" dirty="0"/>
              <a:t>The ETSI process has started, but begins with a study of the band that will officially start in September, and run though December </a:t>
            </a:r>
            <a:r>
              <a:rPr lang="en-US" sz="1800" dirty="0" smtClean="0"/>
              <a:t>2018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CEPT ECC WG </a:t>
            </a:r>
            <a:r>
              <a:rPr lang="en-US" dirty="0"/>
              <a:t>FM agreed to request WG SE to conduct studies for WAS/RLAN applications in 5925-6425 GHz. </a:t>
            </a:r>
            <a:endParaRPr lang="en-US" dirty="0" smtClean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 smtClean="0"/>
              <a:t>SE24 </a:t>
            </a:r>
            <a:r>
              <a:rPr lang="en-US" dirty="0"/>
              <a:t>to start the study at September meeting with TR 103 524 as </a:t>
            </a:r>
            <a:r>
              <a:rPr lang="en-US" dirty="0" smtClean="0"/>
              <a:t>input</a:t>
            </a:r>
            <a:endParaRPr lang="en-US" sz="2000" dirty="0"/>
          </a:p>
          <a:p>
            <a:endParaRPr lang="en-US" sz="20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4172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Now? [2]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An 802.11 technology capable of operating in the target band in the time period that the spectrum will likely become available demonstrates that market need aligns with technical capability</a:t>
            </a:r>
          </a:p>
          <a:p>
            <a:pPr lvl="1"/>
            <a:r>
              <a:rPr lang="en-US" sz="1800" dirty="0"/>
              <a:t>the only thing standing in the way of user benefit is the regulatory designation</a:t>
            </a:r>
          </a:p>
          <a:p>
            <a:r>
              <a:rPr lang="en-US" sz="2000" dirty="0"/>
              <a:t>802.11ax positioned to use this spectrum once the channels are defined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43096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What do we want to accomplish</a:t>
            </a:r>
            <a:r>
              <a:rPr lang="en-US" alt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sz="2000" dirty="0" smtClean="0"/>
              <a:t>This PAR modification effects what </a:t>
            </a:r>
            <a:r>
              <a:rPr lang="en-US" sz="2000" i="1" dirty="0" smtClean="0"/>
              <a:t>can</a:t>
            </a:r>
            <a:r>
              <a:rPr lang="en-US" sz="2000" dirty="0" smtClean="0"/>
              <a:t> be done with 802.11ax; does not force any changes to the current project</a:t>
            </a:r>
          </a:p>
          <a:p>
            <a:r>
              <a:rPr lang="en-US" sz="2000" dirty="0" smtClean="0"/>
              <a:t>Shows the regulators the importance of keeping the regulatory process moving in a timely manner</a:t>
            </a:r>
          </a:p>
          <a:p>
            <a:pPr lvl="1"/>
            <a:r>
              <a:rPr lang="en-US" dirty="0"/>
              <a:t>Actual market impact if process bogs down</a:t>
            </a:r>
          </a:p>
          <a:p>
            <a:r>
              <a:rPr lang="en-US" sz="2000" dirty="0" smtClean="0"/>
              <a:t>Industry has given this effort a head start; we need to be ready with standards and product changes for the late 2019 timeframe</a:t>
            </a:r>
          </a:p>
          <a:p>
            <a:pPr lvl="1"/>
            <a:r>
              <a:rPr lang="en-US" dirty="0" smtClean="0"/>
              <a:t>As this is effectively an extension of the 5 GHz band, the changes are straightforward</a:t>
            </a:r>
          </a:p>
          <a:p>
            <a:r>
              <a:rPr lang="en-US" sz="2000" dirty="0" smtClean="0"/>
              <a:t>This is the future of 802.11ax; more 80 MHz channels and </a:t>
            </a:r>
            <a:r>
              <a:rPr lang="en-US" sz="2000" smtClean="0"/>
              <a:t>support for </a:t>
            </a:r>
            <a:r>
              <a:rPr lang="en-US" sz="2000" dirty="0" smtClean="0"/>
              <a:t>wider bandwidth applications</a:t>
            </a:r>
          </a:p>
          <a:p>
            <a:pPr lvl="1"/>
            <a:r>
              <a:rPr lang="en-US" dirty="0" smtClean="0"/>
              <a:t>Without </a:t>
            </a:r>
            <a:r>
              <a:rPr lang="en-US" dirty="0"/>
              <a:t>the designation we will soon be limited in what we can accomplish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July 2017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Rich Kennedy, HP Enterprise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07EAB99-7448-5041-9D18-454FF4C5CBA8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09372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38191</TotalTime>
  <Words>716</Words>
  <Application>Microsoft Office PowerPoint</Application>
  <PresentationFormat>On-screen Show (4:3)</PresentationFormat>
  <Paragraphs>92</Paragraphs>
  <Slides>12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4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9" baseType="lpstr">
      <vt:lpstr>ＭＳ Ｐゴシック</vt:lpstr>
      <vt:lpstr>Arial</vt:lpstr>
      <vt:lpstr>Calibri</vt:lpstr>
      <vt:lpstr>Times New Roman</vt:lpstr>
      <vt:lpstr>802-11-Submission</vt:lpstr>
      <vt:lpstr>Custom Design</vt:lpstr>
      <vt:lpstr>Document</vt:lpstr>
      <vt:lpstr>P802.11ax PAR Modification</vt:lpstr>
      <vt:lpstr>Overview</vt:lpstr>
      <vt:lpstr>Introduction</vt:lpstr>
      <vt:lpstr>Why is a PAR modification needed?</vt:lpstr>
      <vt:lpstr>The 5 GHz Band</vt:lpstr>
      <vt:lpstr>The Proposed 6 GHz Band</vt:lpstr>
      <vt:lpstr>Why now?</vt:lpstr>
      <vt:lpstr>Why Now? [2]</vt:lpstr>
      <vt:lpstr>What do we want to accomplish?</vt:lpstr>
      <vt:lpstr>What impact will this have on the current TGax schedule?</vt:lpstr>
      <vt:lpstr>Next steps</vt:lpstr>
      <vt:lpstr>Questions?</vt:lpstr>
    </vt:vector>
  </TitlesOfParts>
  <Company>Research In Motion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Waikoloa Meeting Plan</dc:title>
  <dc:creator>Rich Kennedy</dc:creator>
  <cp:lastModifiedBy>Kennedy, Rich</cp:lastModifiedBy>
  <cp:revision>1269</cp:revision>
  <cp:lastPrinted>1998-02-10T13:28:06Z</cp:lastPrinted>
  <dcterms:created xsi:type="dcterms:W3CDTF">2009-04-21T18:18:19Z</dcterms:created>
  <dcterms:modified xsi:type="dcterms:W3CDTF">2017-07-12T05:40:08Z</dcterms:modified>
</cp:coreProperties>
</file>