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9" r:id="rId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1" autoAdjust="0"/>
    <p:restoredTop sz="98109" autoAdjust="0"/>
  </p:normalViewPr>
  <p:slideViewPr>
    <p:cSldViewPr>
      <p:cViewPr varScale="1">
        <p:scale>
          <a:sx n="87" d="100"/>
          <a:sy n="87" d="100"/>
        </p:scale>
        <p:origin x="398" y="6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8" y="78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hr-HR" smtClean="0"/>
              <a:t>doc.: IEEE P802.11-16/0776r8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BA7524A1-3D73-7D46-9F01-B48D5D3DB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hr-HR" smtClean="0"/>
              <a:t>doc.: IEEE P802.11-16/0776r8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1B7C4E39-0B0F-7845-91A7-D810512B9B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2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dirty="0" smtClean="0"/>
              <a:t>Jonathan Segev, Intel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845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a nurse to</a:t>
            </a:r>
            <a:r>
              <a:rPr lang="en-US" baseline="0" dirty="0" smtClean="0"/>
              <a:t> bring a dialysis machine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3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a nurse to</a:t>
            </a:r>
            <a:r>
              <a:rPr lang="en-US" baseline="0" dirty="0" smtClean="0"/>
              <a:t> bring a dialysis machine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3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7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E19A702-8D61-DA40-BAED-0D68F76937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1816" y="6475413"/>
            <a:ext cx="255210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Ofer Bar-Shalom </a:t>
            </a:r>
            <a:r>
              <a:rPr lang="en-US" i="1" dirty="0" smtClean="0"/>
              <a:t>et al.</a:t>
            </a:r>
            <a:r>
              <a:rPr lang="en-US" dirty="0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4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6194611-4792-364C-837E-A04B5261F4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9309" y="6475413"/>
            <a:ext cx="23446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8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BF2CAFB-ADFD-B848-B800-CBF8451CD1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9309" y="6475413"/>
            <a:ext cx="23446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21BAD72-3FA3-0443-AF57-ABE30D2ACA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9309" y="6475413"/>
            <a:ext cx="23446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760412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E07E2395-9832-434C-915E-5A5554E61FA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6625" y="6475413"/>
            <a:ext cx="25473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Ofer Bar-Shalom </a:t>
            </a:r>
            <a:r>
              <a:rPr lang="en-US" i="1" dirty="0" smtClean="0"/>
              <a:t>et al.</a:t>
            </a:r>
            <a:r>
              <a:rPr lang="en-US" dirty="0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1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760412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7D5777D5-75AC-B44F-BE13-06A2EFBD89B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6462" y="6475413"/>
            <a:ext cx="2207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6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760412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0FDE2964-C12C-2B4C-BAF8-3F56449A3B3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9309" y="6475413"/>
            <a:ext cx="26691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lvl="1"/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7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477C6A4-E0FE-C54A-8B4C-8D14B0825A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336461" y="6475413"/>
            <a:ext cx="220746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0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912812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BBB26D7F-8714-4246-8FD6-84ABBFA0E3B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6462" y="6475413"/>
            <a:ext cx="2207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0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836612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94C6A4A8-B33E-7A42-8246-EA297EB5302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6462" y="6475413"/>
            <a:ext cx="2207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1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6A4FEAF-7174-E047-83E5-4846D28097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9309" y="6475413"/>
            <a:ext cx="23446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2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379CD0C-3B38-F74B-83B1-D21E9DF204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99309" y="6475413"/>
            <a:ext cx="23446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06371" y="6477000"/>
            <a:ext cx="253755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Ofer Bar-Shalom et al., Intel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19E3275A-E46C-D84B-8464-101992D07C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29200" y="332601"/>
            <a:ext cx="34369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ctr"/>
            <a:r>
              <a:rPr lang="en-US" sz="1800" b="1" dirty="0"/>
              <a:t>doc.: IEEE </a:t>
            </a:r>
            <a:r>
              <a:rPr lang="en-US" sz="1800" b="1" dirty="0" smtClean="0"/>
              <a:t>P802.11-17-0918r0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856984" cy="1066800"/>
          </a:xfrm>
          <a:noFill/>
        </p:spPr>
        <p:txBody>
          <a:bodyPr/>
          <a:lstStyle/>
          <a:p>
            <a:r>
              <a:rPr lang="en-US" dirty="0"/>
              <a:t>FRD Requirements for Scalable Location</a:t>
            </a:r>
            <a:endParaRPr lang="en-GB" dirty="0" smtClean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2017-05-10</a:t>
            </a: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02714"/>
              </p:ext>
            </p:extLst>
          </p:nvPr>
        </p:nvGraphicFramePr>
        <p:xfrm>
          <a:off x="538163" y="2751138"/>
          <a:ext cx="727392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9091549" imgH="4157111" progId="Word.Document.8">
                  <p:embed/>
                </p:oleObj>
              </mc:Choice>
              <mc:Fallback>
                <p:oleObj name="Document" r:id="rId5" imgW="9091549" imgH="41571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751138"/>
                        <a:ext cx="7273925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96625" y="6475413"/>
            <a:ext cx="2547300" cy="184666"/>
          </a:xfrm>
        </p:spPr>
        <p:txBody>
          <a:bodyPr/>
          <a:lstStyle/>
          <a:p>
            <a:r>
              <a:rPr lang="en-US" dirty="0" smtClean="0"/>
              <a:t>Ofer Bar-Shalom </a:t>
            </a:r>
            <a:r>
              <a:rPr lang="en-US" i="1" dirty="0" smtClean="0"/>
              <a:t>et al.</a:t>
            </a:r>
            <a:r>
              <a:rPr lang="en-US" dirty="0" smtClean="0"/>
              <a:t>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6887" y="6475413"/>
            <a:ext cx="5302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07E2395-9832-434C-915E-5A5554E61F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submission provides additional functional requirements for the scalable FTM mode, to complete the location services for usages such as </a:t>
            </a:r>
            <a:r>
              <a:rPr lang="en-US" dirty="0"/>
              <a:t>(Access Network-centric</a:t>
            </a:r>
            <a:r>
              <a:rPr lang="en-US" dirty="0" smtClean="0"/>
              <a:t>) asset tracking and client-centric indoor navigation.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</a:t>
            </a:r>
            <a:r>
              <a:rPr lang="en-US" i="1" smtClean="0"/>
              <a:t>et al.</a:t>
            </a:r>
            <a:r>
              <a:rPr lang="en-US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Asset Tracking - Recap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1681" y="1761814"/>
            <a:ext cx="7772400" cy="33200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Submission 11-16-0137 </a:t>
            </a:r>
            <a:r>
              <a:rPr lang="en-US" dirty="0" err="1" smtClean="0"/>
              <a:t>TGAz</a:t>
            </a:r>
            <a:r>
              <a:rPr lang="en-US" dirty="0" smtClean="0"/>
              <a:t> use-case document describes several usages involving electronic and asset tracking by a </a:t>
            </a:r>
            <a:r>
              <a:rPr lang="en-US" dirty="0"/>
              <a:t>Access </a:t>
            </a:r>
            <a:r>
              <a:rPr lang="en-US" dirty="0" smtClean="0"/>
              <a:t>Network administrator: </a:t>
            </a:r>
          </a:p>
          <a:p>
            <a:pPr lvl="1"/>
            <a:r>
              <a:rPr lang="en-US" dirty="0" smtClean="0"/>
              <a:t>Location-based </a:t>
            </a:r>
            <a:r>
              <a:rPr lang="en-US" dirty="0"/>
              <a:t>NW management </a:t>
            </a:r>
            <a:r>
              <a:rPr lang="en-US" dirty="0" smtClean="0"/>
              <a:t>(usage </a:t>
            </a:r>
            <a:r>
              <a:rPr lang="en-US" dirty="0"/>
              <a:t>#</a:t>
            </a:r>
            <a:r>
              <a:rPr lang="en-US" dirty="0" smtClean="0"/>
              <a:t>19)</a:t>
            </a:r>
          </a:p>
          <a:p>
            <a:pPr lvl="1"/>
            <a:r>
              <a:rPr lang="en-US" dirty="0" smtClean="0"/>
              <a:t>Position for </a:t>
            </a:r>
            <a:r>
              <a:rPr lang="en-US" dirty="0"/>
              <a:t>electronic tag </a:t>
            </a:r>
            <a:r>
              <a:rPr lang="en-US" dirty="0" smtClean="0"/>
              <a:t>(usage </a:t>
            </a:r>
            <a:r>
              <a:rPr lang="en-US" dirty="0"/>
              <a:t>#</a:t>
            </a:r>
            <a:r>
              <a:rPr lang="en-US" dirty="0" smtClean="0"/>
              <a:t>22)</a:t>
            </a:r>
          </a:p>
          <a:p>
            <a:pPr lvl="1"/>
            <a:r>
              <a:rPr lang="en-US" dirty="0" smtClean="0"/>
              <a:t>Smart building (usage #20)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/>
              <a:t>services of underground </a:t>
            </a:r>
            <a:r>
              <a:rPr lang="en-US" dirty="0" smtClean="0"/>
              <a:t>mining (usage </a:t>
            </a:r>
            <a:r>
              <a:rPr lang="en-US" dirty="0"/>
              <a:t>#</a:t>
            </a:r>
            <a:r>
              <a:rPr lang="en-US" dirty="0" smtClean="0"/>
              <a:t>9)</a:t>
            </a:r>
          </a:p>
          <a:p>
            <a:r>
              <a:rPr lang="en-US" dirty="0" smtClean="0"/>
              <a:t>Asset tracking normally involves a transaction initiated by the NW-administrator to locate the whereabouts of high-valued or </a:t>
            </a:r>
            <a:r>
              <a:rPr lang="en-US" dirty="0"/>
              <a:t>assets of </a:t>
            </a:r>
            <a:r>
              <a:rPr lang="en-US" dirty="0" smtClean="0"/>
              <a:t>high-importance. </a:t>
            </a:r>
          </a:p>
          <a:p>
            <a:pPr lvl="1"/>
            <a:r>
              <a:rPr lang="en-US" dirty="0" smtClean="0"/>
              <a:t>The positioning results are normally used by the administrator or its associated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653136"/>
            <a:ext cx="2592288" cy="172729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</a:t>
            </a:r>
            <a:r>
              <a:rPr lang="en-US" i="1" smtClean="0"/>
              <a:t>et al.</a:t>
            </a:r>
            <a:r>
              <a:rPr lang="en-US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Navigation Services - Recap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indoor navigation services: </a:t>
            </a:r>
          </a:p>
          <a:p>
            <a:pPr lvl="1"/>
            <a:r>
              <a:rPr lang="en-US" dirty="0" smtClean="0"/>
              <a:t>The location calculation is performed by the client device.</a:t>
            </a:r>
          </a:p>
          <a:p>
            <a:pPr lvl="1"/>
            <a:r>
              <a:rPr lang="en-US" dirty="0" smtClean="0"/>
              <a:t>The location result endpoint is the user/client device (or associated application).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858743"/>
            <a:ext cx="1658256" cy="27678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</a:t>
            </a:r>
            <a:r>
              <a:rPr lang="en-US" i="1" smtClean="0"/>
              <a:t>et al.</a:t>
            </a:r>
            <a:r>
              <a:rPr lang="en-US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Services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Origination – position information requester / initiator.</a:t>
            </a:r>
          </a:p>
          <a:p>
            <a:pPr lvl="1"/>
            <a:r>
              <a:rPr lang="en-US" dirty="0" smtClean="0"/>
              <a:t>Access Network-initiated </a:t>
            </a:r>
            <a:r>
              <a:rPr lang="en-US" dirty="0"/>
              <a:t>vs. Client-initiated</a:t>
            </a:r>
          </a:p>
          <a:p>
            <a:pPr lvl="1"/>
            <a:r>
              <a:rPr lang="en-US" dirty="0" smtClean="0"/>
              <a:t>For example: asset tracking is normally a </a:t>
            </a:r>
            <a:r>
              <a:rPr lang="en-US" dirty="0"/>
              <a:t>Access Network-initiated </a:t>
            </a:r>
            <a:r>
              <a:rPr lang="en-US" dirty="0" smtClean="0"/>
              <a:t>location procedure.</a:t>
            </a:r>
          </a:p>
          <a:p>
            <a:r>
              <a:rPr lang="en-US" dirty="0"/>
              <a:t>Termination – positioning information </a:t>
            </a:r>
            <a:r>
              <a:rPr lang="en-US" dirty="0" smtClean="0"/>
              <a:t>endpoint user.</a:t>
            </a:r>
          </a:p>
          <a:p>
            <a:pPr lvl="1"/>
            <a:r>
              <a:rPr lang="en-US" dirty="0"/>
              <a:t>Access Network-terminated vs. Client-terminated</a:t>
            </a:r>
          </a:p>
          <a:p>
            <a:pPr lvl="1"/>
            <a:r>
              <a:rPr lang="en-US" dirty="0" smtClean="0"/>
              <a:t>For example, in asset-tracking, the </a:t>
            </a:r>
            <a:r>
              <a:rPr lang="en-US" dirty="0"/>
              <a:t>Access Network-administrator </a:t>
            </a:r>
            <a:r>
              <a:rPr lang="en-US" dirty="0" smtClean="0"/>
              <a:t>is normally the end-point user.</a:t>
            </a:r>
          </a:p>
          <a:p>
            <a:r>
              <a:rPr lang="en-US" dirty="0"/>
              <a:t>Centrality – </a:t>
            </a:r>
            <a:r>
              <a:rPr lang="en-US" dirty="0" smtClean="0"/>
              <a:t>positioning </a:t>
            </a:r>
            <a:r>
              <a:rPr lang="en-US" dirty="0"/>
              <a:t>calculation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/>
              <a:t>Access Network-centric vs. </a:t>
            </a:r>
            <a:r>
              <a:rPr lang="en-US" dirty="0" smtClean="0"/>
              <a:t>Client-centric</a:t>
            </a:r>
          </a:p>
          <a:p>
            <a:pPr lvl="1"/>
            <a:r>
              <a:rPr lang="en-US" dirty="0" smtClean="0"/>
              <a:t>For example, in asset tracking	, in many cases, the entity at which the location is calculated resides within the </a:t>
            </a:r>
            <a:r>
              <a:rPr lang="en-US" dirty="0"/>
              <a:t>Access Network, </a:t>
            </a:r>
            <a:r>
              <a:rPr lang="en-US" dirty="0" smtClean="0"/>
              <a:t>allowing for a simple and cheap asset tag.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</a:t>
            </a:r>
            <a:r>
              <a:rPr lang="en-US" i="1" smtClean="0"/>
              <a:t>et al.</a:t>
            </a:r>
            <a:r>
              <a:rPr lang="en-US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FRD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scalable mode positioning protocol shall support at least one mode of Access Network-initiated</a:t>
            </a:r>
            <a:r>
              <a:rPr lang="en-US" dirty="0"/>
              <a:t>, Access Network</a:t>
            </a:r>
            <a:r>
              <a:rPr lang="en-US" dirty="0" smtClean="0"/>
              <a:t>-centric and </a:t>
            </a:r>
            <a:r>
              <a:rPr lang="en-US" dirty="0"/>
              <a:t>Access Network</a:t>
            </a:r>
            <a:r>
              <a:rPr lang="en-US" dirty="0" smtClean="0"/>
              <a:t>-terminated location, not excluding other supporting actions from the client side.</a:t>
            </a:r>
          </a:p>
          <a:p>
            <a:r>
              <a:rPr lang="en-US" dirty="0"/>
              <a:t>The scalable mode positioning protocol shall support at least one mode </a:t>
            </a:r>
            <a:r>
              <a:rPr lang="en-US" dirty="0" smtClean="0"/>
              <a:t>of client-initiated</a:t>
            </a:r>
            <a:r>
              <a:rPr lang="en-US" dirty="0"/>
              <a:t>, </a:t>
            </a:r>
            <a:r>
              <a:rPr lang="en-US" dirty="0" smtClean="0"/>
              <a:t>client-centric </a:t>
            </a:r>
            <a:r>
              <a:rPr lang="en-US" dirty="0"/>
              <a:t>and </a:t>
            </a:r>
            <a:r>
              <a:rPr lang="en-US" dirty="0" smtClean="0"/>
              <a:t>client-terminated location, </a:t>
            </a:r>
            <a:r>
              <a:rPr lang="en-US" dirty="0"/>
              <a:t>not excluding other supporting actions from the </a:t>
            </a:r>
            <a:r>
              <a:rPr lang="en-US" dirty="0" smtClean="0"/>
              <a:t>Access Network side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836612" cy="230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</a:t>
            </a:r>
            <a:r>
              <a:rPr lang="en-US" i="1" smtClean="0"/>
              <a:t>et al.</a:t>
            </a:r>
            <a:r>
              <a:rPr lang="en-US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Straw-Poll #1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support the addition of the functional requirements outlined in slides #5 &amp; #6 to the FRD under section “scalability” (2.1.3).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Y: 	    N: 	A: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760412" cy="230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F117D05D-D0C9-4B34-B1ED-C9E95193EB2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</a:t>
            </a:r>
            <a:r>
              <a:rPr lang="en-US" i="1" smtClean="0"/>
              <a:t>et al.</a:t>
            </a:r>
            <a:r>
              <a:rPr lang="en-US" smtClean="0"/>
              <a:t>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92000"/>
            <a:ext cx="8172496" cy="1362075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Ofer Bar-Shalom et al., Intel Corporation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202400" y="6475412"/>
            <a:ext cx="432811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7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107766</TotalTime>
  <Words>500</Words>
  <Application>Microsoft Office PowerPoint</Application>
  <PresentationFormat>On-screen Show (4:3)</PresentationFormat>
  <Paragraphs>82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Times New Roman</vt:lpstr>
      <vt:lpstr>802-11-Submission</vt:lpstr>
      <vt:lpstr>Document</vt:lpstr>
      <vt:lpstr>FRD Requirements for Scalable Location</vt:lpstr>
      <vt:lpstr>Abstract</vt:lpstr>
      <vt:lpstr>Support for Asset Tracking - Recap</vt:lpstr>
      <vt:lpstr>Support for Navigation Services - Recap</vt:lpstr>
      <vt:lpstr>Location Services Terminology</vt:lpstr>
      <vt:lpstr>FRD Requirements</vt:lpstr>
      <vt:lpstr>Straw-Poll #1 </vt:lpstr>
      <vt:lpstr>Thank you for your attention!</vt:lpstr>
    </vt:vector>
  </TitlesOfParts>
  <Company>Intel Corporation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802.11az Negotiation Phase Proposal</dc:title>
  <dc:creator>Donald Eastlake 3rd</dc:creator>
  <cp:keywords>CTPClassification=CTP_PUBLIC:VisualMarkings=</cp:keywords>
  <dc:description>Ganesh Venkatesan, Intel Corporation</dc:description>
  <cp:lastModifiedBy>Venkatesan, Ganesh</cp:lastModifiedBy>
  <cp:revision>1258</cp:revision>
  <cp:lastPrinted>2016-06-15T02:09:12Z</cp:lastPrinted>
  <dcterms:created xsi:type="dcterms:W3CDTF">2006-12-04T03:46:13Z</dcterms:created>
  <dcterms:modified xsi:type="dcterms:W3CDTF">2017-07-01T13:47:27Z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1431624824</vt:lpwstr>
  </property>
  <property fmtid="{D5CDD505-2E9C-101B-9397-08002B2CF9AE}" pid="3" name="TitusGUID">
    <vt:lpwstr>835adfc9-be72-4eae-8f47-2053bacfc1ad</vt:lpwstr>
  </property>
  <property fmtid="{D5CDD505-2E9C-101B-9397-08002B2CF9AE}" pid="4" name="CTP_TimeStamp">
    <vt:lpwstr>2017-07-01 13:47:24Z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CTP_PUBLIC</vt:lpwstr>
  </property>
</Properties>
</file>