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5" r:id="rId4"/>
    <p:sldId id="274" r:id="rId5"/>
    <p:sldId id="276" r:id="rId6"/>
    <p:sldId id="277" r:id="rId7"/>
    <p:sldId id="280" r:id="rId8"/>
    <p:sldId id="281" r:id="rId9"/>
    <p:sldId id="270" r:id="rId10"/>
    <p:sldId id="264" r:id="rId11"/>
    <p:sldId id="271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33" d="100"/>
          <a:sy n="133" d="100"/>
        </p:scale>
        <p:origin x="654" y="12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kumimoji="0" sz="1200">
                <a:ea typeface="MS Gothic" pitchFamily="49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kumimoji="0" sz="1200">
                <a:ea typeface="MS Gothic" pitchFamily="49" charset="-128"/>
              </a:defRPr>
            </a:lvl1pPr>
          </a:lstStyle>
          <a:p>
            <a:pPr>
              <a:defRPr/>
            </a:pPr>
            <a:fld id="{6D79D435-E0E5-405B-852C-98DC9675902A}" type="datetimeFigureOut">
              <a:rPr lang="en-US"/>
              <a:pPr>
                <a:defRPr/>
              </a:pPr>
              <a:t>6/28/2017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kumimoji="0" sz="1200">
                <a:ea typeface="MS Gothic" pitchFamily="49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kumimoji="0" sz="1200" smtClean="0">
                <a:ea typeface="MS Gothic" panose="020B0609070205080204" pitchFamily="49" charset="-128"/>
              </a:defRPr>
            </a:lvl1pPr>
          </a:lstStyle>
          <a:p>
            <a:pPr>
              <a:defRPr/>
            </a:pPr>
            <a:fld id="{70FDC7AE-E3D2-4D22-A111-0DC300D4021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kumimoji="0" lang="en-GB" altLang="ja-JP">
              <a:ea typeface="MS Gothic" panose="020B0609070205080204" pitchFamily="49" charset="-128"/>
            </a:endParaRPr>
          </a:p>
        </p:txBody>
      </p:sp>
      <p:sp>
        <p:nvSpPr>
          <p:cNvPr id="2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0" sz="14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0" sz="14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053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kumimoji="0"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0" sz="120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5BFB6CCD-04BB-4F1D-870A-2411DE138EB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3321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defRPr/>
            </a:pPr>
            <a:r>
              <a:rPr kumimoji="0" lang="en-US" altLang="ja-JP" sz="1200" smtClean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8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SG"/>
          </a:p>
        </p:txBody>
      </p:sp>
      <p:sp>
        <p:nvSpPr>
          <p:cNvPr id="2059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S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doc.: IEEE 802.11-yy/xxxxr0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Month Year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John Doe, Some Company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/>
              <a:t>Page </a:t>
            </a:r>
            <a:fld id="{47B29336-4A89-4920-9A7D-934203B3D82A}" type="slidenum">
              <a:rPr lang="en-US" altLang="ja-JP"/>
              <a:pPr>
                <a:spcBef>
                  <a:spcPct val="0"/>
                </a:spcBef>
              </a:pPr>
              <a:t>1</a:t>
            </a:fld>
            <a:endParaRPr lang="en-US" altLang="ja-JP"/>
          </a:p>
        </p:txBody>
      </p:sp>
      <p:sp>
        <p:nvSpPr>
          <p:cNvPr id="5126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kumimoji="0" lang="en-GB" altLang="ja-JP">
              <a:ea typeface="MS Gothic" panose="020B0609070205080204" pitchFamily="49" charset="-128"/>
            </a:endParaRPr>
          </a:p>
        </p:txBody>
      </p:sp>
      <p:sp>
        <p:nvSpPr>
          <p:cNvPr id="5127" name="Rectangle 2"/>
          <p:cNvSpPr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ja-JP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doc.: IEEE 802.11-yy/xxxxr0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Month Year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/>
              <a:t>Page </a:t>
            </a:r>
            <a:fld id="{02F33BDD-B76D-4A3B-A50B-D71544E8BFF7}" type="slidenum">
              <a:rPr lang="en-US" altLang="ja-JP"/>
              <a:pPr>
                <a:spcBef>
                  <a:spcPct val="0"/>
                </a:spcBef>
              </a:pPr>
              <a:t>2</a:t>
            </a:fld>
            <a:endParaRPr lang="en-US" altLang="ja-JP"/>
          </a:p>
        </p:txBody>
      </p:sp>
      <p:sp>
        <p:nvSpPr>
          <p:cNvPr id="7174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kumimoji="0" lang="en-GB" altLang="ja-JP">
              <a:ea typeface="MS Gothic" panose="020B0609070205080204" pitchFamily="49" charset="-128"/>
            </a:endParaRPr>
          </a:p>
        </p:txBody>
      </p:sp>
      <p:sp>
        <p:nvSpPr>
          <p:cNvPr id="7175" name="Rectangle 2"/>
          <p:cNvSpPr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ja-JP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doc.: IEEE 802.11-yy/xxxxr0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Month Year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John Doe, Some Company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/>
              <a:t>Page </a:t>
            </a:r>
            <a:fld id="{53058DED-14B8-4E4E-B02F-13774978C176}" type="slidenum">
              <a:rPr lang="en-US" altLang="ja-JP"/>
              <a:pPr>
                <a:spcBef>
                  <a:spcPct val="0"/>
                </a:spcBef>
              </a:pPr>
              <a:t>3</a:t>
            </a:fld>
            <a:endParaRPr lang="en-US" altLang="ja-JP"/>
          </a:p>
        </p:txBody>
      </p:sp>
      <p:sp>
        <p:nvSpPr>
          <p:cNvPr id="9222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kumimoji="0" lang="en-GB" altLang="ja-JP">
              <a:ea typeface="MS Gothic" panose="020B0609070205080204" pitchFamily="49" charset="-128"/>
            </a:endParaRPr>
          </a:p>
        </p:txBody>
      </p:sp>
      <p:sp>
        <p:nvSpPr>
          <p:cNvPr id="9223" name="Rectangle 2"/>
          <p:cNvSpPr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ja-JP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doc.: IEEE 802.11-yy/xxxxr0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Month Year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John Doe, Some Company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/>
              <a:t>Page </a:t>
            </a:r>
            <a:fld id="{6D98381F-DDD1-4DB9-93A5-209A94B7E033}" type="slidenum">
              <a:rPr lang="en-US" altLang="ja-JP"/>
              <a:pPr>
                <a:spcBef>
                  <a:spcPct val="0"/>
                </a:spcBef>
              </a:pPr>
              <a:t>4</a:t>
            </a:fld>
            <a:endParaRPr lang="en-US" altLang="ja-JP"/>
          </a:p>
        </p:txBody>
      </p:sp>
      <p:sp>
        <p:nvSpPr>
          <p:cNvPr id="18438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kumimoji="0" lang="en-GB" altLang="ja-JP">
              <a:ea typeface="MS Gothic" panose="020B0609070205080204" pitchFamily="49" charset="-128"/>
            </a:endParaRPr>
          </a:p>
        </p:txBody>
      </p:sp>
      <p:sp>
        <p:nvSpPr>
          <p:cNvPr id="18439" name="Rectangle 2"/>
          <p:cNvSpPr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ja-JP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doc.: IEEE 802.11-yy/xxxxr0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Month Year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John Doe, Some Company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/>
              <a:t>Page </a:t>
            </a:r>
            <a:fld id="{6101D25B-FBF1-40C8-9928-BE8DDFF60D2C}" type="slidenum">
              <a:rPr lang="en-US" altLang="ja-JP"/>
              <a:pPr>
                <a:spcBef>
                  <a:spcPct val="0"/>
                </a:spcBef>
              </a:pPr>
              <a:t>5</a:t>
            </a:fld>
            <a:endParaRPr lang="en-US" altLang="ja-JP"/>
          </a:p>
        </p:txBody>
      </p:sp>
      <p:sp>
        <p:nvSpPr>
          <p:cNvPr id="20486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kumimoji="0" lang="en-GB" altLang="ja-JP">
              <a:ea typeface="MS Gothic" panose="020B0609070205080204" pitchFamily="49" charset="-128"/>
            </a:endParaRPr>
          </a:p>
        </p:txBody>
      </p:sp>
      <p:sp>
        <p:nvSpPr>
          <p:cNvPr id="20487" name="Rectangle 2"/>
          <p:cNvSpPr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ja-JP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doc.: IEEE 802.11-yy/xxxxr0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Month Year</a:t>
            </a:r>
          </a:p>
        </p:txBody>
      </p:sp>
      <p:sp>
        <p:nvSpPr>
          <p:cNvPr id="32772" name="Rectangle 6"/>
          <p:cNvSpPr>
            <a:spLocks noGrp="1" noChangeArrowheads="1"/>
          </p:cNvSpPr>
          <p:nvPr>
            <p:ph type="ft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John Doe, Some Company</a:t>
            </a:r>
          </a:p>
        </p:txBody>
      </p:sp>
      <p:sp>
        <p:nvSpPr>
          <p:cNvPr id="32773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/>
              <a:t>Page </a:t>
            </a:r>
            <a:fld id="{8BC52C6A-0CB4-47E8-8907-2B8AB0AB69F0}" type="slidenum">
              <a:rPr lang="en-US" altLang="ja-JP"/>
              <a:pPr>
                <a:spcBef>
                  <a:spcPct val="0"/>
                </a:spcBef>
              </a:pPr>
              <a:t>9</a:t>
            </a:fld>
            <a:endParaRPr lang="en-US" altLang="ja-JP"/>
          </a:p>
        </p:txBody>
      </p:sp>
      <p:sp>
        <p:nvSpPr>
          <p:cNvPr id="32774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kumimoji="0" lang="en-GB" altLang="ja-JP">
              <a:ea typeface="MS Gothic" panose="020B0609070205080204" pitchFamily="49" charset="-128"/>
            </a:endParaRPr>
          </a:p>
        </p:txBody>
      </p:sp>
      <p:sp>
        <p:nvSpPr>
          <p:cNvPr id="32775" name="Rectangle 2"/>
          <p:cNvSpPr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ja-JP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doc.: IEEE 802.11-yy/xxxxr0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Month Year</a:t>
            </a:r>
          </a:p>
        </p:txBody>
      </p:sp>
      <p:sp>
        <p:nvSpPr>
          <p:cNvPr id="34820" name="Rectangle 6"/>
          <p:cNvSpPr>
            <a:spLocks noGrp="1" noChangeArrowheads="1"/>
          </p:cNvSpPr>
          <p:nvPr>
            <p:ph type="ft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John Doe, Some Company</a:t>
            </a:r>
          </a:p>
        </p:txBody>
      </p:sp>
      <p:sp>
        <p:nvSpPr>
          <p:cNvPr id="34821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/>
              <a:t>Page </a:t>
            </a:r>
            <a:fld id="{6331C9E9-E4A4-47C3-8676-7349BE0BD990}" type="slidenum">
              <a:rPr lang="en-US" altLang="ja-JP"/>
              <a:pPr>
                <a:spcBef>
                  <a:spcPct val="0"/>
                </a:spcBef>
              </a:pPr>
              <a:t>10</a:t>
            </a:fld>
            <a:endParaRPr lang="en-US" altLang="ja-JP"/>
          </a:p>
        </p:txBody>
      </p:sp>
      <p:sp>
        <p:nvSpPr>
          <p:cNvPr id="3482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/>
        </p:spPr>
      </p:sp>
      <p:sp>
        <p:nvSpPr>
          <p:cNvPr id="348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270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ja-JP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doc.: IEEE 802.11-yy/xxxxr0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Month Year</a:t>
            </a:r>
          </a:p>
        </p:txBody>
      </p:sp>
      <p:sp>
        <p:nvSpPr>
          <p:cNvPr id="36868" name="Rectangle 6"/>
          <p:cNvSpPr>
            <a:spLocks noGrp="1" noChangeArrowheads="1"/>
          </p:cNvSpPr>
          <p:nvPr>
            <p:ph type="ft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John Doe, Some Company</a:t>
            </a:r>
          </a:p>
        </p:txBody>
      </p:sp>
      <p:sp>
        <p:nvSpPr>
          <p:cNvPr id="36869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/>
              <a:t>Page </a:t>
            </a:r>
            <a:fld id="{EBFDF229-4E89-483B-965D-E5F845DFF31D}" type="slidenum">
              <a:rPr lang="en-US" altLang="ja-JP"/>
              <a:pPr>
                <a:spcBef>
                  <a:spcPct val="0"/>
                </a:spcBef>
              </a:pPr>
              <a:t>11</a:t>
            </a:fld>
            <a:endParaRPr lang="en-US" altLang="ja-JP"/>
          </a:p>
        </p:txBody>
      </p:sp>
      <p:sp>
        <p:nvSpPr>
          <p:cNvPr id="3687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/>
        </p:spPr>
      </p:sp>
      <p:sp>
        <p:nvSpPr>
          <p:cNvPr id="3687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270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ja-JP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01E1E516-71EF-416E-9EF0-53AB49539E7F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1989046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D3AE7760-713F-49F2-9C79-DDD84FF7C01D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867628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2EB3E544-6430-482C-A420-3EBFC634EFB9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2275531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FF6B17B5-BC31-4F7D-BE12-DD739CF7E4CA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3154181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29224729-9FF6-4FA1-98E2-63C16C740E34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1522151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9CA37B6D-1AAB-4D6F-9092-751481852B0F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2661539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F9EF34E7-833C-4738-867D-AC8E56089281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3431956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D107DD36-4735-46E6-B672-FF9D9830144A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4136323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A68F7F4C-98D8-4F4F-8D55-FAE8A95DCFF5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534092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ja-JP" dirty="0" smtClean="0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ja-JP" smtClean="0"/>
              <a:t>Click to edit the outline text format</a:t>
            </a:r>
          </a:p>
          <a:p>
            <a:pPr lvl="1"/>
            <a:r>
              <a:rPr lang="en-GB" altLang="ja-JP" smtClean="0"/>
              <a:t>Second Outline Level</a:t>
            </a:r>
          </a:p>
          <a:p>
            <a:pPr lvl="2"/>
            <a:r>
              <a:rPr lang="en-GB" altLang="ja-JP" smtClean="0"/>
              <a:t>Third Outline Level</a:t>
            </a:r>
          </a:p>
          <a:p>
            <a:pPr lvl="3"/>
            <a:r>
              <a:rPr lang="en-GB" altLang="ja-JP" smtClean="0"/>
              <a:t>Fourth Outline Level</a:t>
            </a:r>
          </a:p>
          <a:p>
            <a:pPr lvl="4"/>
            <a:r>
              <a:rPr lang="en-GB" altLang="ja-JP" smtClean="0"/>
              <a:t>Fifth Outline Level</a:t>
            </a:r>
          </a:p>
          <a:p>
            <a:pPr lvl="4"/>
            <a:r>
              <a:rPr lang="en-GB" altLang="ja-JP" smtClean="0"/>
              <a:t>Sixth Outline Level</a:t>
            </a:r>
          </a:p>
          <a:p>
            <a:pPr lvl="4"/>
            <a:r>
              <a:rPr lang="en-GB" altLang="ja-JP" smtClean="0"/>
              <a:t>Seventh Outline Level</a:t>
            </a:r>
          </a:p>
          <a:p>
            <a:pPr lvl="4"/>
            <a:r>
              <a:rPr lang="en-GB" altLang="ja-JP" smtClean="0"/>
              <a:t>Eighth Outline Level</a:t>
            </a:r>
          </a:p>
          <a:p>
            <a:pPr lvl="4"/>
            <a:r>
              <a:rPr lang="en-GB" altLang="ja-JP" smtClean="0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0" sz="120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pPr>
              <a:defRPr/>
            </a:pPr>
            <a:r>
              <a:rPr lang="en-GB" altLang="ja-JP"/>
              <a:t>Slide </a:t>
            </a:r>
            <a:fld id="{4C9FB3A4-520D-4627-9161-889C1B504E41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SG"/>
          </a:p>
        </p:txBody>
      </p:sp>
      <p:sp>
        <p:nvSpPr>
          <p:cNvPr id="1032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defRPr/>
            </a:pPr>
            <a:r>
              <a:rPr kumimoji="0" lang="en-GB" altLang="ja-JP" sz="1200" smtClean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SG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5" y="357188"/>
            <a:ext cx="350043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802.11-17/0916r1</a:t>
            </a:r>
            <a:endParaRPr kumimoji="0" lang="en-GB" sz="1800" b="1" dirty="0" smtClean="0">
              <a:solidFill>
                <a:schemeClr val="tx1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684213" y="347663"/>
            <a:ext cx="350043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June 2017</a:t>
            </a:r>
          </a:p>
        </p:txBody>
      </p:sp>
      <p:sp>
        <p:nvSpPr>
          <p:cNvPr id="12" name="Date Placeholder 3"/>
          <p:cNvSpPr txBox="1">
            <a:spLocks/>
          </p:cNvSpPr>
          <p:nvPr userDrawn="1"/>
        </p:nvSpPr>
        <p:spPr bwMode="auto">
          <a:xfrm>
            <a:off x="5032375" y="6396038"/>
            <a:ext cx="350043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 eaLnBrk="1" hangingPunct="1">
              <a:defRPr/>
            </a:pPr>
            <a:r>
              <a:rPr lang="en-GB" sz="1200" dirty="0" smtClean="0">
                <a:solidFill>
                  <a:schemeClr val="tx1"/>
                </a:solidFill>
              </a:rPr>
              <a:t>Gaius Wee, Panasonic Corporation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GB" altLang="ja-JP" sz="1200" b="0">
                <a:ea typeface="Arial Unicode MS" panose="020B0604020202020204" pitchFamily="34" charset="-128"/>
              </a:rPr>
              <a:t>Slide </a:t>
            </a:r>
            <a:fld id="{E52963F6-8531-4D9A-8334-B5881972E3D4}" type="slidenum">
              <a:rPr kumimoji="0" lang="en-GB" altLang="ja-JP" sz="1200" b="0">
                <a:ea typeface="Arial Unicode MS" panose="020B0604020202020204" pitchFamily="34" charset="-128"/>
              </a:rPr>
              <a:pPr>
                <a:spcBef>
                  <a:spcPct val="0"/>
                </a:spcBef>
              </a:pPr>
              <a:t>1</a:t>
            </a:fld>
            <a:endParaRPr kumimoji="0" lang="en-GB" altLang="ja-JP" sz="1200" b="0">
              <a:ea typeface="Arial Unicode MS" panose="020B0604020202020204" pitchFamily="34" charset="-128"/>
            </a:endParaRPr>
          </a:p>
        </p:txBody>
      </p:sp>
      <p:sp>
        <p:nvSpPr>
          <p:cNvPr id="409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ja-JP" dirty="0" smtClean="0"/>
              <a:t>Short SSW Format For </a:t>
            </a:r>
            <a:r>
              <a:rPr lang="en-GB" altLang="ja-JP" dirty="0" err="1" smtClean="0"/>
              <a:t>Unassociated</a:t>
            </a:r>
            <a:r>
              <a:rPr lang="en-GB" altLang="ja-JP" dirty="0" smtClean="0"/>
              <a:t> STAs</a:t>
            </a:r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</p:spPr>
        <p:txBody>
          <a:bodyPr/>
          <a:lstStyle/>
          <a:p>
            <a:pPr algn="ctr" eaLnBrk="1" hangingPunct="1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ja-JP" sz="2000" dirty="0" smtClean="0"/>
              <a:t>Date:</a:t>
            </a:r>
            <a:r>
              <a:rPr lang="en-GB" altLang="ja-JP" sz="2000" b="0" dirty="0" smtClean="0"/>
              <a:t> 2017-06-28</a:t>
            </a:r>
          </a:p>
        </p:txBody>
      </p:sp>
      <p:graphicFrame>
        <p:nvGraphicFramePr>
          <p:cNvPr id="410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2945826"/>
              </p:ext>
            </p:extLst>
          </p:nvPr>
        </p:nvGraphicFramePr>
        <p:xfrm>
          <a:off x="519113" y="2425700"/>
          <a:ext cx="7780337" cy="3757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0" name="Document" r:id="rId4" imgW="8262017" imgH="3989036" progId="Word.Document.8">
                  <p:embed/>
                </p:oleObj>
              </mc:Choice>
              <mc:Fallback>
                <p:oleObj name="Document" r:id="rId4" imgW="8262017" imgH="3989036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425700"/>
                        <a:ext cx="7780337" cy="3757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2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kumimoji="1"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kumimoji="1"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kumimoji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ts val="500"/>
              </a:spcBef>
            </a:pPr>
            <a:r>
              <a:rPr kumimoji="0" lang="en-GB" altLang="ja-JP" sz="2000" b="0" dirty="0"/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GB" altLang="ja-JP" sz="1200" b="0">
                <a:ea typeface="Arial Unicode MS" panose="020B0604020202020204" pitchFamily="34" charset="-128"/>
              </a:rPr>
              <a:t>Slide </a:t>
            </a:r>
            <a:fld id="{C978E02C-486F-43E2-BA48-8AB6BC1B28A1}" type="slidenum">
              <a:rPr kumimoji="0" lang="en-GB" altLang="ja-JP" sz="1200" b="0">
                <a:ea typeface="Arial Unicode MS" panose="020B0604020202020204" pitchFamily="34" charset="-128"/>
              </a:rPr>
              <a:pPr>
                <a:spcBef>
                  <a:spcPct val="0"/>
                </a:spcBef>
              </a:pPr>
              <a:t>10</a:t>
            </a:fld>
            <a:endParaRPr kumimoji="0" lang="en-GB" altLang="ja-JP" sz="1200" b="0">
              <a:ea typeface="Arial Unicode MS" panose="020B0604020202020204" pitchFamily="34" charset="-128"/>
            </a:endParaRPr>
          </a:p>
        </p:txBody>
      </p:sp>
      <p:sp>
        <p:nvSpPr>
          <p:cNvPr id="3379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ja-JP" dirty="0" smtClean="0"/>
              <a:t>References</a:t>
            </a:r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</p:spPr>
        <p:txBody>
          <a:bodyPr/>
          <a:lstStyle/>
          <a:p>
            <a:pPr lvl="0"/>
            <a:r>
              <a:rPr lang="en-US" altLang="ja-JP" dirty="0"/>
              <a:t>[1] </a:t>
            </a:r>
            <a:r>
              <a:rPr lang="en-GB" dirty="0"/>
              <a:t>Draft P802.11ay_D0.35</a:t>
            </a:r>
            <a:endParaRPr lang="en-SG" dirty="0"/>
          </a:p>
          <a:p>
            <a:r>
              <a:rPr lang="en-US" altLang="ja-JP" dirty="0" smtClean="0"/>
              <a:t>[</a:t>
            </a:r>
            <a:r>
              <a:rPr lang="en-US" altLang="ja-JP" dirty="0"/>
              <a:t>2] </a:t>
            </a:r>
            <a:r>
              <a:rPr lang="en-SG" dirty="0" smtClean="0"/>
              <a:t>11-17-0109-01-00ay-11ay-short-ssw-feedback-ack</a:t>
            </a:r>
            <a:endParaRPr lang="en-SG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GB" altLang="ja-JP" sz="1200" b="0">
                <a:ea typeface="Arial Unicode MS" panose="020B0604020202020204" pitchFamily="34" charset="-128"/>
              </a:rPr>
              <a:t>Slide </a:t>
            </a:r>
            <a:fld id="{D7D0C0AB-8704-4438-9706-0ECD9D369A1C}" type="slidenum">
              <a:rPr kumimoji="0" lang="en-GB" altLang="ja-JP" sz="1200" b="0">
                <a:ea typeface="Arial Unicode MS" panose="020B0604020202020204" pitchFamily="34" charset="-128"/>
              </a:rPr>
              <a:pPr>
                <a:spcBef>
                  <a:spcPct val="0"/>
                </a:spcBef>
              </a:pPr>
              <a:t>11</a:t>
            </a:fld>
            <a:endParaRPr kumimoji="0" lang="en-GB" altLang="ja-JP" sz="1200" b="0">
              <a:ea typeface="Arial Unicode MS" panose="020B0604020202020204" pitchFamily="34" charset="-128"/>
            </a:endParaRPr>
          </a:p>
        </p:txBody>
      </p:sp>
      <p:sp>
        <p:nvSpPr>
          <p:cNvPr id="3584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ja-JP" dirty="0" smtClean="0"/>
              <a:t>Straw poll</a:t>
            </a:r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ja-JP" sz="2800" dirty="0">
                <a:solidFill>
                  <a:schemeClr val="tx1"/>
                </a:solidFill>
              </a:rPr>
              <a:t>Do you agree to include the changes described in </a:t>
            </a:r>
            <a:r>
              <a:rPr lang="en-US" altLang="ja-JP" sz="2800" dirty="0" smtClean="0">
                <a:solidFill>
                  <a:schemeClr val="tx1"/>
                </a:solidFill>
              </a:rPr>
              <a:t>11-17-0938-02-00ay </a:t>
            </a:r>
            <a:r>
              <a:rPr lang="en-US" altLang="ja-JP" sz="2800" dirty="0">
                <a:solidFill>
                  <a:schemeClr val="tx1"/>
                </a:solidFill>
              </a:rPr>
              <a:t>to enable Short SSW usage in CBAP by unassociated STAs</a:t>
            </a:r>
            <a:r>
              <a:rPr lang="en-US" altLang="ja-JP" sz="2800" dirty="0" smtClean="0">
                <a:solidFill>
                  <a:schemeClr val="tx1"/>
                </a:solidFill>
              </a:rPr>
              <a:t>?</a:t>
            </a:r>
            <a:endParaRPr lang="en-US" altLang="ja-JP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GB" altLang="ja-JP" sz="1200" b="0">
                <a:ea typeface="Arial Unicode MS" panose="020B0604020202020204" pitchFamily="34" charset="-128"/>
              </a:rPr>
              <a:t>Slide </a:t>
            </a:r>
            <a:fld id="{585348AC-5983-4B58-9AD2-C66ED09746B3}" type="slidenum">
              <a:rPr kumimoji="0" lang="en-GB" altLang="ja-JP" sz="1200" b="0">
                <a:ea typeface="Arial Unicode MS" panose="020B0604020202020204" pitchFamily="34" charset="-128"/>
              </a:rPr>
              <a:pPr>
                <a:spcBef>
                  <a:spcPct val="0"/>
                </a:spcBef>
              </a:pPr>
              <a:t>2</a:t>
            </a:fld>
            <a:endParaRPr kumimoji="0" lang="en-GB" altLang="ja-JP" sz="1200" b="0">
              <a:ea typeface="Arial Unicode MS" panose="020B0604020202020204" pitchFamily="34" charset="-128"/>
            </a:endParaRPr>
          </a:p>
        </p:txBody>
      </p:sp>
      <p:sp>
        <p:nvSpPr>
          <p:cNvPr id="614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ja-JP" smtClean="0"/>
              <a:t>Abstract</a:t>
            </a: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2600325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SG" altLang="ja-JP" dirty="0"/>
              <a:t>A Short SSW format to support usage by </a:t>
            </a:r>
            <a:r>
              <a:rPr lang="en-SG" altLang="ja-JP" dirty="0" err="1"/>
              <a:t>unassociated</a:t>
            </a:r>
            <a:r>
              <a:rPr lang="en-SG" altLang="ja-JP" dirty="0"/>
              <a:t> STAs during the CBAP is proposed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GB" altLang="ja-JP" sz="1200" b="0">
                <a:ea typeface="Arial Unicode MS" panose="020B0604020202020204" pitchFamily="34" charset="-128"/>
              </a:rPr>
              <a:t>Slide </a:t>
            </a:r>
            <a:fld id="{A8AE13B8-2F35-4EC1-A3B3-4565994E48D9}" type="slidenum">
              <a:rPr kumimoji="0" lang="en-GB" altLang="ja-JP" sz="1200" b="0">
                <a:ea typeface="Arial Unicode MS" panose="020B0604020202020204" pitchFamily="34" charset="-128"/>
              </a:rPr>
              <a:pPr>
                <a:spcBef>
                  <a:spcPct val="0"/>
                </a:spcBef>
              </a:pPr>
              <a:t>3</a:t>
            </a:fld>
            <a:endParaRPr kumimoji="0" lang="en-GB" altLang="ja-JP" sz="1200" b="0">
              <a:ea typeface="Arial Unicode MS" panose="020B0604020202020204" pitchFamily="34" charset="-128"/>
            </a:endParaRPr>
          </a:p>
        </p:txBody>
      </p:sp>
      <p:sp>
        <p:nvSpPr>
          <p:cNvPr id="819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ja-JP" dirty="0" smtClean="0"/>
              <a:t>Background</a:t>
            </a:r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847013" cy="425608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11ay aims to support STAs with larger arrays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Use of Short SSW packet instead of SSW frame allows 37% savings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D0.35 </a:t>
            </a:r>
            <a:r>
              <a:rPr lang="en-US" dirty="0"/>
              <a:t>[1] only supports use of Short SSW by associated STAs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Short SSW packet format should be modified to support transmission by unassociated STAs to facilitate efficient discovery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GB" altLang="ja-JP" sz="1200" b="0">
                <a:ea typeface="Arial Unicode MS" panose="020B0604020202020204" pitchFamily="34" charset="-128"/>
              </a:rPr>
              <a:t>Slide </a:t>
            </a:r>
            <a:fld id="{1C8780A7-CADD-42FF-A87A-CBB550D148B8}" type="slidenum">
              <a:rPr kumimoji="0" lang="en-GB" altLang="ja-JP" sz="1200" b="0">
                <a:ea typeface="Arial Unicode MS" panose="020B0604020202020204" pitchFamily="34" charset="-128"/>
              </a:rPr>
              <a:pPr>
                <a:spcBef>
                  <a:spcPct val="0"/>
                </a:spcBef>
              </a:pPr>
              <a:t>4</a:t>
            </a:fld>
            <a:endParaRPr kumimoji="0" lang="en-GB" altLang="ja-JP" sz="1200" b="0">
              <a:ea typeface="Arial Unicode MS" panose="020B0604020202020204" pitchFamily="34" charset="-128"/>
            </a:endParaRPr>
          </a:p>
        </p:txBody>
      </p:sp>
      <p:sp>
        <p:nvSpPr>
          <p:cNvPr id="1741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sz="2800" dirty="0" smtClean="0"/>
              <a:t>Current format</a:t>
            </a:r>
            <a:endParaRPr lang="en-GB" altLang="ja-JP" sz="2800" dirty="0" smtClean="0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207375" cy="425608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The format of Short SSW (I-TXSS) for SU addressing mode is: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Source and destination addressing is based on AID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Unassociated STAs do not have AIDs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Unassociated STA may not know BSS AID of the AP/PCP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sz="1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5445" y="2922248"/>
            <a:ext cx="6453110" cy="1157268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GB" altLang="ja-JP" sz="1200" b="0">
                <a:ea typeface="Arial Unicode MS" panose="020B0604020202020204" pitchFamily="34" charset="-128"/>
              </a:rPr>
              <a:t>Slide </a:t>
            </a:r>
            <a:fld id="{E0DC11F7-7FB5-4B10-BBAD-F5613580BD31}" type="slidenum">
              <a:rPr kumimoji="0" lang="en-GB" altLang="ja-JP" sz="1200" b="0">
                <a:ea typeface="Arial Unicode MS" panose="020B0604020202020204" pitchFamily="34" charset="-128"/>
              </a:rPr>
              <a:pPr>
                <a:spcBef>
                  <a:spcPct val="0"/>
                </a:spcBef>
              </a:pPr>
              <a:t>5</a:t>
            </a:fld>
            <a:endParaRPr kumimoji="0" lang="en-GB" altLang="ja-JP" sz="1200" b="0">
              <a:ea typeface="Arial Unicode MS" panose="020B0604020202020204" pitchFamily="34" charset="-128"/>
            </a:endParaRPr>
          </a:p>
        </p:txBody>
      </p:sp>
      <p:sp>
        <p:nvSpPr>
          <p:cNvPr id="1945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/>
              <a:t>Proposed solution for CBAP (unassociated)</a:t>
            </a:r>
            <a:endParaRPr lang="en-GB" altLang="ja-JP" dirty="0" smtClean="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207375" cy="425608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Short SSW (I-TXSS) [STA]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SG" sz="1400" i="1" u="sng" dirty="0" err="1"/>
              <a:t>Unassociated</a:t>
            </a:r>
            <a:r>
              <a:rPr lang="en-SG" sz="1400" u="sng" dirty="0"/>
              <a:t> field to identify transmission from </a:t>
            </a:r>
            <a:r>
              <a:rPr lang="en-SG" sz="1400" u="sng" dirty="0" err="1"/>
              <a:t>unassociated</a:t>
            </a:r>
            <a:r>
              <a:rPr lang="en-SG" sz="1400" u="sng" dirty="0"/>
              <a:t> 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SG" sz="1400" i="1" dirty="0"/>
              <a:t>Source AID </a:t>
            </a:r>
            <a:r>
              <a:rPr lang="en-SG" sz="1400" dirty="0"/>
              <a:t>and </a:t>
            </a:r>
            <a:r>
              <a:rPr lang="en-SG" sz="1400" i="1" dirty="0"/>
              <a:t>Destination AID</a:t>
            </a:r>
            <a:r>
              <a:rPr lang="en-SG" sz="1400" dirty="0"/>
              <a:t> fields</a:t>
            </a:r>
            <a:r>
              <a:rPr lang="en-SG" sz="1400" u="sng" dirty="0"/>
              <a:t> contain 8-bit random values (0-255) to identify the 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Short SSW (R-TXSS) [AP/PCP]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SG" sz="1400" i="1" dirty="0"/>
              <a:t>Source AID </a:t>
            </a:r>
            <a:r>
              <a:rPr lang="en-SG" sz="1400" dirty="0"/>
              <a:t>and </a:t>
            </a:r>
            <a:r>
              <a:rPr lang="en-SG" sz="1400" i="1" dirty="0"/>
              <a:t>Destination AID</a:t>
            </a:r>
            <a:r>
              <a:rPr lang="en-SG" sz="1400" dirty="0"/>
              <a:t> fields </a:t>
            </a:r>
            <a:r>
              <a:rPr lang="en-SG" sz="1400" u="sng" dirty="0"/>
              <a:t>contain </a:t>
            </a:r>
            <a:r>
              <a:rPr lang="en-SG" sz="1400" i="1" u="sng" dirty="0"/>
              <a:t>Source AID </a:t>
            </a:r>
            <a:r>
              <a:rPr lang="en-SG" sz="1400" u="sng" dirty="0"/>
              <a:t>and</a:t>
            </a:r>
            <a:r>
              <a:rPr lang="en-SG" sz="1400" i="1" u="sng" dirty="0"/>
              <a:t> Destination AID </a:t>
            </a:r>
            <a:r>
              <a:rPr lang="en-SG" sz="1400" u="sng" dirty="0"/>
              <a:t>field values in received Short SSW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SSW-Feedback [STA]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i="1" dirty="0"/>
              <a:t>RA</a:t>
            </a:r>
            <a:r>
              <a:rPr lang="en-US" sz="1400" dirty="0"/>
              <a:t> contains BSSID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i="1" dirty="0"/>
              <a:t>TA</a:t>
            </a:r>
            <a:r>
              <a:rPr lang="en-US" sz="1400" dirty="0"/>
              <a:t> contains STA MAC address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i="1" dirty="0"/>
              <a:t>CDOWN Select 1/2 </a:t>
            </a:r>
            <a:r>
              <a:rPr lang="en-US" sz="1400" dirty="0" smtClean="0"/>
              <a:t>[2]</a:t>
            </a:r>
            <a:r>
              <a:rPr lang="en-US" sz="1400" i="1" dirty="0" smtClean="0"/>
              <a:t> </a:t>
            </a:r>
            <a:r>
              <a:rPr lang="en-US" sz="1400" dirty="0"/>
              <a:t>contains CDOWN of best received Short SSW</a:t>
            </a:r>
            <a:endParaRPr lang="en-US" sz="1400" u="sng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SSW-ACK [AP/PCP]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i="1" dirty="0"/>
              <a:t>RA</a:t>
            </a:r>
            <a:r>
              <a:rPr lang="en-US" sz="1400" dirty="0"/>
              <a:t> contains STA MAC address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i="1" dirty="0"/>
              <a:t>TA</a:t>
            </a:r>
            <a:r>
              <a:rPr lang="en-US" sz="1400" dirty="0"/>
              <a:t> contains BSSID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i="1" u="sng" dirty="0"/>
              <a:t>CDOWN Select 1/2 </a:t>
            </a:r>
            <a:r>
              <a:rPr lang="en-US" sz="1400" u="sng" dirty="0"/>
              <a:t>fields are ignored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Proposed Short SSW packet format</a:t>
            </a:r>
            <a:endParaRPr lang="en-SG" altLang="en-US" dirty="0" smtClean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Direction=0(I-TXSS), Addressing Mode=0(SU)</a:t>
            </a:r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GB" altLang="ja-JP" sz="1200" b="0">
                <a:ea typeface="Arial Unicode MS" panose="020B0604020202020204" pitchFamily="34" charset="-128"/>
              </a:rPr>
              <a:t>Slide </a:t>
            </a:r>
            <a:fld id="{BA6D4A43-976C-4F67-9D8B-5DF9DD957BA7}" type="slidenum">
              <a:rPr kumimoji="0" lang="en-GB" altLang="ja-JP" sz="1200" b="0">
                <a:ea typeface="Arial Unicode MS" panose="020B0604020202020204" pitchFamily="34" charset="-128"/>
              </a:rPr>
              <a:pPr>
                <a:spcBef>
                  <a:spcPct val="0"/>
                </a:spcBef>
              </a:pPr>
              <a:t>6</a:t>
            </a:fld>
            <a:endParaRPr kumimoji="0" lang="en-GB" altLang="ja-JP" sz="1200" b="0">
              <a:ea typeface="Arial Unicode MS" panose="020B0604020202020204" pitchFamily="34" charset="-128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6353723"/>
              </p:ext>
            </p:extLst>
          </p:nvPr>
        </p:nvGraphicFramePr>
        <p:xfrm>
          <a:off x="457201" y="2808352"/>
          <a:ext cx="8003231" cy="548640"/>
        </p:xfrm>
        <a:graphic>
          <a:graphicData uri="http://schemas.openxmlformats.org/drawingml/2006/table">
            <a:tbl>
              <a:tblPr firstRow="1" firstCol="1" bandRow="1"/>
              <a:tblGrid>
                <a:gridCol w="546747">
                  <a:extLst>
                    <a:ext uri="{9D8B030D-6E8A-4147-A177-3AD203B41FA5}">
                      <a16:colId xmlns:a16="http://schemas.microsoft.com/office/drawing/2014/main" val="201420559"/>
                    </a:ext>
                  </a:extLst>
                </a:gridCol>
                <a:gridCol w="581025">
                  <a:extLst>
                    <a:ext uri="{9D8B030D-6E8A-4147-A177-3AD203B41FA5}">
                      <a16:colId xmlns:a16="http://schemas.microsoft.com/office/drawing/2014/main" val="2632476506"/>
                    </a:ext>
                  </a:extLst>
                </a:gridCol>
                <a:gridCol w="636730">
                  <a:extLst>
                    <a:ext uri="{9D8B030D-6E8A-4147-A177-3AD203B41FA5}">
                      <a16:colId xmlns:a16="http://schemas.microsoft.com/office/drawing/2014/main" val="2062374988"/>
                    </a:ext>
                  </a:extLst>
                </a:gridCol>
                <a:gridCol w="716325">
                  <a:extLst>
                    <a:ext uri="{9D8B030D-6E8A-4147-A177-3AD203B41FA5}">
                      <a16:colId xmlns:a16="http://schemas.microsoft.com/office/drawing/2014/main" val="2738830779"/>
                    </a:ext>
                  </a:extLst>
                </a:gridCol>
                <a:gridCol w="557142">
                  <a:extLst>
                    <a:ext uri="{9D8B030D-6E8A-4147-A177-3AD203B41FA5}">
                      <a16:colId xmlns:a16="http://schemas.microsoft.com/office/drawing/2014/main" val="14283200"/>
                    </a:ext>
                  </a:extLst>
                </a:gridCol>
                <a:gridCol w="795918">
                  <a:extLst>
                    <a:ext uri="{9D8B030D-6E8A-4147-A177-3AD203B41FA5}">
                      <a16:colId xmlns:a16="http://schemas.microsoft.com/office/drawing/2014/main" val="3190485095"/>
                    </a:ext>
                  </a:extLst>
                </a:gridCol>
                <a:gridCol w="636734">
                  <a:extLst>
                    <a:ext uri="{9D8B030D-6E8A-4147-A177-3AD203B41FA5}">
                      <a16:colId xmlns:a16="http://schemas.microsoft.com/office/drawing/2014/main" val="2923287518"/>
                    </a:ext>
                  </a:extLst>
                </a:gridCol>
                <a:gridCol w="793017">
                  <a:extLst>
                    <a:ext uri="{9D8B030D-6E8A-4147-A177-3AD203B41FA5}">
                      <a16:colId xmlns:a16="http://schemas.microsoft.com/office/drawing/2014/main" val="370769333"/>
                    </a:ext>
                  </a:extLst>
                </a:gridCol>
                <a:gridCol w="1062726">
                  <a:extLst>
                    <a:ext uri="{9D8B030D-6E8A-4147-A177-3AD203B41FA5}">
                      <a16:colId xmlns:a16="http://schemas.microsoft.com/office/drawing/2014/main" val="2243241874"/>
                    </a:ext>
                  </a:extLst>
                </a:gridCol>
                <a:gridCol w="921117">
                  <a:extLst>
                    <a:ext uri="{9D8B030D-6E8A-4147-A177-3AD203B41FA5}">
                      <a16:colId xmlns:a16="http://schemas.microsoft.com/office/drawing/2014/main" val="2681634033"/>
                    </a:ext>
                  </a:extLst>
                </a:gridCol>
                <a:gridCol w="755750">
                  <a:extLst>
                    <a:ext uri="{9D8B030D-6E8A-4147-A177-3AD203B41FA5}">
                      <a16:colId xmlns:a16="http://schemas.microsoft.com/office/drawing/2014/main" val="57516612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 </a:t>
                      </a:r>
                      <a:endParaRPr lang="en-SG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SG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SG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SG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SG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SG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SG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SG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SG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SG" sz="900" u="sng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SG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33671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 </a:t>
                      </a:r>
                      <a:endParaRPr lang="en-SG" sz="9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Packet Type</a:t>
                      </a:r>
                      <a:endParaRPr lang="en-SG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Direction</a:t>
                      </a:r>
                      <a:endParaRPr lang="en-SG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Addressing Mode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Source AID</a:t>
                      </a:r>
                      <a:endParaRPr lang="en-SG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Destination</a:t>
                      </a:r>
                      <a:r>
                        <a:rPr lang="en-US" sz="9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AID</a:t>
                      </a:r>
                      <a:endParaRPr lang="en-SG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CDOWN</a:t>
                      </a:r>
                      <a:endParaRPr lang="en-SG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RF</a:t>
                      </a:r>
                      <a:r>
                        <a:rPr lang="en-US" sz="900" u="non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Chain ID</a:t>
                      </a:r>
                      <a:endParaRPr lang="en-SG" sz="900" u="non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Short Scrambled</a:t>
                      </a:r>
                      <a:r>
                        <a:rPr lang="en-US" sz="9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BSSID</a:t>
                      </a:r>
                      <a:endParaRPr lang="en-SG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Unassociated</a:t>
                      </a:r>
                      <a:endParaRPr lang="en-SG" sz="900" u="sng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FCS</a:t>
                      </a:r>
                      <a:endParaRPr lang="en-SG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86299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Bits:</a:t>
                      </a:r>
                      <a:endParaRPr lang="en-SG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2</a:t>
                      </a:r>
                      <a:endParaRPr lang="en-SG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1</a:t>
                      </a:r>
                      <a:endParaRPr lang="en-SG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1</a:t>
                      </a:r>
                      <a:endParaRPr lang="en-SG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8</a:t>
                      </a:r>
                      <a:endParaRPr lang="en-SG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8</a:t>
                      </a:r>
                      <a:endParaRPr lang="en-SG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11</a:t>
                      </a:r>
                      <a:endParaRPr lang="en-SG" sz="900" u="sng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2</a:t>
                      </a:r>
                      <a:endParaRPr lang="en-SG" sz="900" u="sng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10</a:t>
                      </a:r>
                      <a:endParaRPr lang="en-SG" sz="900" u="sng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1</a:t>
                      </a:r>
                      <a:endParaRPr lang="en-SG" sz="90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4</a:t>
                      </a:r>
                      <a:endParaRPr lang="en-SG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751072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Proposed solution for CBAP (comparison)</a:t>
            </a:r>
            <a:endParaRPr lang="en-SG" altLang="en-US" dirty="0" smtClean="0"/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685801" y="1981200"/>
            <a:ext cx="4030216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SG" altLang="en-US" dirty="0" smtClean="0"/>
              <a:t>Associated</a:t>
            </a:r>
          </a:p>
        </p:txBody>
      </p:sp>
      <p:sp>
        <p:nvSpPr>
          <p:cNvPr id="2458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GB" altLang="ja-JP" sz="1200" b="0">
                <a:ea typeface="Arial Unicode MS" panose="020B0604020202020204" pitchFamily="34" charset="-128"/>
              </a:rPr>
              <a:t>Slide </a:t>
            </a:r>
            <a:fld id="{32FA8D0C-6F96-4259-9AD8-4AB1ABB8DFD3}" type="slidenum">
              <a:rPr kumimoji="0" lang="en-GB" altLang="ja-JP" sz="1200" b="0">
                <a:ea typeface="Arial Unicode MS" panose="020B0604020202020204" pitchFamily="34" charset="-128"/>
              </a:rPr>
              <a:pPr>
                <a:spcBef>
                  <a:spcPct val="0"/>
                </a:spcBef>
              </a:pPr>
              <a:t>7</a:t>
            </a:fld>
            <a:endParaRPr kumimoji="0" lang="en-GB" altLang="ja-JP" sz="1200" b="0">
              <a:ea typeface="Arial Unicode MS" panose="020B0604020202020204" pitchFamily="34" charset="-128"/>
            </a:endParaRPr>
          </a:p>
        </p:txBody>
      </p:sp>
      <p:cxnSp>
        <p:nvCxnSpPr>
          <p:cNvPr id="92" name="Straight Connector 91"/>
          <p:cNvCxnSpPr/>
          <p:nvPr/>
        </p:nvCxnSpPr>
        <p:spPr>
          <a:xfrm>
            <a:off x="5364088" y="2852936"/>
            <a:ext cx="0" cy="3168352"/>
          </a:xfrm>
          <a:prstGeom prst="line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93" name="Straight Connector 92"/>
          <p:cNvCxnSpPr/>
          <p:nvPr/>
        </p:nvCxnSpPr>
        <p:spPr>
          <a:xfrm>
            <a:off x="7884368" y="2852936"/>
            <a:ext cx="0" cy="3168352"/>
          </a:xfrm>
          <a:prstGeom prst="line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94" name="TextBox 93"/>
          <p:cNvSpPr txBox="1"/>
          <p:nvPr/>
        </p:nvSpPr>
        <p:spPr>
          <a:xfrm>
            <a:off x="5004048" y="2492896"/>
            <a:ext cx="9314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prstClr val="black"/>
                </a:solidFill>
                <a:latin typeface="Calibri"/>
                <a:ea typeface="+mn-ea"/>
              </a:rPr>
              <a:t>AP/PCP</a:t>
            </a:r>
            <a:endParaRPr lang="en-SG" sz="1800" dirty="0">
              <a:solidFill>
                <a:prstClr val="black"/>
              </a:solidFill>
              <a:latin typeface="Calibri"/>
              <a:ea typeface="+mn-ea"/>
            </a:endParaRP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SG" sz="18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7638704" y="2492896"/>
            <a:ext cx="605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black"/>
                </a:solidFill>
                <a:latin typeface="Calibri"/>
                <a:ea typeface="+mn-ea"/>
              </a:rPr>
              <a:t>STA</a:t>
            </a:r>
            <a:endParaRPr lang="en-SG" sz="18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96" name="TextBox 95"/>
          <p:cNvSpPr txBox="1"/>
          <p:nvPr/>
        </p:nvSpPr>
        <p:spPr>
          <a:xfrm rot="16200000">
            <a:off x="4499992" y="3196709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black"/>
                </a:solidFill>
                <a:latin typeface="Calibri"/>
                <a:ea typeface="+mn-ea"/>
              </a:rPr>
              <a:t>DTI</a:t>
            </a:r>
            <a:endParaRPr lang="en-SG" sz="18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cxnSp>
        <p:nvCxnSpPr>
          <p:cNvPr id="97" name="Straight Arrow Connector 96"/>
          <p:cNvCxnSpPr/>
          <p:nvPr/>
        </p:nvCxnSpPr>
        <p:spPr>
          <a:xfrm flipH="1">
            <a:off x="5363036" y="3539114"/>
            <a:ext cx="2484803" cy="186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tailEnd type="triangle"/>
          </a:ln>
          <a:effectLst/>
        </p:spPr>
      </p:cxnSp>
      <p:cxnSp>
        <p:nvCxnSpPr>
          <p:cNvPr id="98" name="Straight Arrow Connector 97"/>
          <p:cNvCxnSpPr/>
          <p:nvPr/>
        </p:nvCxnSpPr>
        <p:spPr>
          <a:xfrm>
            <a:off x="5400092" y="4250963"/>
            <a:ext cx="2484276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tailEnd type="triangle"/>
          </a:ln>
          <a:effectLst/>
        </p:spPr>
      </p:cxnSp>
      <p:sp>
        <p:nvSpPr>
          <p:cNvPr id="99" name="TextBox 98"/>
          <p:cNvSpPr txBox="1"/>
          <p:nvPr/>
        </p:nvSpPr>
        <p:spPr>
          <a:xfrm>
            <a:off x="5472100" y="3299785"/>
            <a:ext cx="24122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100" dirty="0" smtClean="0">
                <a:solidFill>
                  <a:prstClr val="black"/>
                </a:solidFill>
                <a:latin typeface="Calibri"/>
                <a:ea typeface="+mn-ea"/>
              </a:rPr>
              <a:t>Short SSW (</a:t>
            </a:r>
            <a:r>
              <a:rPr lang="en-US" sz="1100" u="sng" dirty="0" smtClean="0">
                <a:solidFill>
                  <a:prstClr val="black"/>
                </a:solidFill>
                <a:latin typeface="Calibri"/>
                <a:ea typeface="+mn-ea"/>
              </a:rPr>
              <a:t>DA, SA=Random</a:t>
            </a:r>
            <a:r>
              <a:rPr lang="en-US" sz="1100" dirty="0" smtClean="0">
                <a:solidFill>
                  <a:prstClr val="black"/>
                </a:solidFill>
                <a:latin typeface="Calibri"/>
                <a:ea typeface="+mn-ea"/>
              </a:rPr>
              <a:t>)</a:t>
            </a:r>
            <a:endParaRPr lang="en-SG" sz="11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363036" y="3989353"/>
            <a:ext cx="25785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100" dirty="0" smtClean="0">
                <a:solidFill>
                  <a:prstClr val="black"/>
                </a:solidFill>
                <a:latin typeface="Calibri"/>
                <a:ea typeface="+mn-ea"/>
              </a:rPr>
              <a:t>Short SSW (</a:t>
            </a:r>
            <a:r>
              <a:rPr lang="en-US" sz="1100" u="sng" dirty="0" smtClean="0">
                <a:solidFill>
                  <a:prstClr val="black"/>
                </a:solidFill>
                <a:latin typeface="Calibri"/>
                <a:ea typeface="+mn-ea"/>
              </a:rPr>
              <a:t>DA=Rcvd DA, SA=Rcvd SA</a:t>
            </a:r>
            <a:r>
              <a:rPr lang="en-US" sz="1100" dirty="0" smtClean="0">
                <a:solidFill>
                  <a:prstClr val="black"/>
                </a:solidFill>
                <a:latin typeface="Calibri"/>
                <a:ea typeface="+mn-ea"/>
              </a:rPr>
              <a:t>)</a:t>
            </a:r>
            <a:endParaRPr lang="en-SG" sz="11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cxnSp>
        <p:nvCxnSpPr>
          <p:cNvPr id="101" name="Straight Arrow Connector 100"/>
          <p:cNvCxnSpPr/>
          <p:nvPr/>
        </p:nvCxnSpPr>
        <p:spPr>
          <a:xfrm flipH="1">
            <a:off x="5363036" y="3800724"/>
            <a:ext cx="2484803" cy="186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tailEnd type="triangle"/>
          </a:ln>
          <a:effectLst/>
        </p:spPr>
      </p:cxnSp>
      <p:sp>
        <p:nvSpPr>
          <p:cNvPr id="102" name="TextBox 101"/>
          <p:cNvSpPr txBox="1"/>
          <p:nvPr/>
        </p:nvSpPr>
        <p:spPr>
          <a:xfrm rot="16200000">
            <a:off x="6347229" y="3476037"/>
            <a:ext cx="4006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black"/>
                </a:solidFill>
                <a:latin typeface="Calibri"/>
                <a:ea typeface="+mn-ea"/>
              </a:rPr>
              <a:t>…</a:t>
            </a:r>
            <a:endParaRPr lang="en-SG" sz="18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cxnSp>
        <p:nvCxnSpPr>
          <p:cNvPr id="103" name="Straight Arrow Connector 102"/>
          <p:cNvCxnSpPr/>
          <p:nvPr/>
        </p:nvCxnSpPr>
        <p:spPr>
          <a:xfrm>
            <a:off x="5400092" y="4509120"/>
            <a:ext cx="2484276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tailEnd type="triangle"/>
          </a:ln>
          <a:effectLst/>
        </p:spPr>
      </p:cxnSp>
      <p:sp>
        <p:nvSpPr>
          <p:cNvPr id="104" name="TextBox 103"/>
          <p:cNvSpPr txBox="1"/>
          <p:nvPr/>
        </p:nvSpPr>
        <p:spPr>
          <a:xfrm rot="16200000">
            <a:off x="6347229" y="4181315"/>
            <a:ext cx="4006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black"/>
                </a:solidFill>
                <a:latin typeface="Calibri"/>
                <a:ea typeface="+mn-ea"/>
              </a:rPr>
              <a:t>…</a:t>
            </a:r>
            <a:endParaRPr lang="en-SG" sz="18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cxnSp>
        <p:nvCxnSpPr>
          <p:cNvPr id="105" name="Straight Arrow Connector 104"/>
          <p:cNvCxnSpPr/>
          <p:nvPr/>
        </p:nvCxnSpPr>
        <p:spPr>
          <a:xfrm flipH="1">
            <a:off x="5363036" y="4940841"/>
            <a:ext cx="2484803" cy="186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tailEnd type="triangle"/>
          </a:ln>
          <a:effectLst/>
        </p:spPr>
      </p:cxnSp>
      <p:cxnSp>
        <p:nvCxnSpPr>
          <p:cNvPr id="106" name="Straight Arrow Connector 105"/>
          <p:cNvCxnSpPr/>
          <p:nvPr/>
        </p:nvCxnSpPr>
        <p:spPr>
          <a:xfrm>
            <a:off x="5400092" y="5327630"/>
            <a:ext cx="2484276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tailEnd type="triangle"/>
          </a:ln>
          <a:effectLst/>
        </p:spPr>
      </p:cxnSp>
      <p:sp>
        <p:nvSpPr>
          <p:cNvPr id="107" name="TextBox 106"/>
          <p:cNvSpPr txBox="1"/>
          <p:nvPr/>
        </p:nvSpPr>
        <p:spPr>
          <a:xfrm>
            <a:off x="5472100" y="4712310"/>
            <a:ext cx="24122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100" dirty="0" smtClean="0">
                <a:solidFill>
                  <a:prstClr val="black"/>
                </a:solidFill>
                <a:latin typeface="Calibri"/>
                <a:ea typeface="+mn-ea"/>
              </a:rPr>
              <a:t>SSW-FB (RA=BSSID, </a:t>
            </a:r>
            <a:r>
              <a:rPr lang="en-US" sz="1100" dirty="0">
                <a:solidFill>
                  <a:prstClr val="black"/>
                </a:solidFill>
                <a:latin typeface="Calibri"/>
                <a:ea typeface="+mn-ea"/>
              </a:rPr>
              <a:t>TA=STA MAC </a:t>
            </a:r>
            <a:r>
              <a:rPr lang="en-US" sz="1100" dirty="0" err="1">
                <a:solidFill>
                  <a:prstClr val="black"/>
                </a:solidFill>
                <a:latin typeface="Calibri"/>
                <a:ea typeface="+mn-ea"/>
              </a:rPr>
              <a:t>Addr</a:t>
            </a:r>
            <a:r>
              <a:rPr lang="en-US" sz="1100" dirty="0">
                <a:solidFill>
                  <a:prstClr val="black"/>
                </a:solidFill>
                <a:latin typeface="Calibri"/>
                <a:ea typeface="+mn-ea"/>
              </a:rPr>
              <a:t>)</a:t>
            </a:r>
            <a:endParaRPr lang="en-SG" sz="11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5379078" y="5111606"/>
            <a:ext cx="25624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100" dirty="0" smtClean="0">
                <a:solidFill>
                  <a:prstClr val="black"/>
                </a:solidFill>
                <a:latin typeface="Calibri"/>
                <a:ea typeface="+mn-ea"/>
              </a:rPr>
              <a:t>SSW-ACK (</a:t>
            </a:r>
            <a:r>
              <a:rPr lang="en-US" sz="1100" dirty="0">
                <a:solidFill>
                  <a:prstClr val="black"/>
                </a:solidFill>
                <a:latin typeface="Calibri"/>
                <a:ea typeface="+mn-ea"/>
              </a:rPr>
              <a:t>RA=STA MAC </a:t>
            </a:r>
            <a:r>
              <a:rPr lang="en-US" sz="1100" dirty="0" err="1">
                <a:solidFill>
                  <a:prstClr val="black"/>
                </a:solidFill>
                <a:latin typeface="Calibri"/>
                <a:ea typeface="+mn-ea"/>
              </a:rPr>
              <a:t>Addr</a:t>
            </a:r>
            <a:r>
              <a:rPr lang="en-US" sz="1100" dirty="0">
                <a:solidFill>
                  <a:prstClr val="black"/>
                </a:solidFill>
                <a:latin typeface="Calibri"/>
                <a:ea typeface="+mn-ea"/>
              </a:rPr>
              <a:t>, </a:t>
            </a:r>
            <a:r>
              <a:rPr lang="en-US" sz="1100" dirty="0" smtClean="0">
                <a:solidFill>
                  <a:prstClr val="black"/>
                </a:solidFill>
                <a:latin typeface="Calibri"/>
                <a:ea typeface="+mn-ea"/>
              </a:rPr>
              <a:t>TA=BSSID)</a:t>
            </a:r>
            <a:endParaRPr lang="en-SG" sz="11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cxnSp>
        <p:nvCxnSpPr>
          <p:cNvPr id="109" name="Straight Connector 108"/>
          <p:cNvCxnSpPr/>
          <p:nvPr/>
        </p:nvCxnSpPr>
        <p:spPr>
          <a:xfrm>
            <a:off x="1249288" y="2852936"/>
            <a:ext cx="0" cy="3168352"/>
          </a:xfrm>
          <a:prstGeom prst="line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110" name="Straight Connector 109"/>
          <p:cNvCxnSpPr/>
          <p:nvPr/>
        </p:nvCxnSpPr>
        <p:spPr>
          <a:xfrm>
            <a:off x="3769568" y="2852936"/>
            <a:ext cx="0" cy="3168352"/>
          </a:xfrm>
          <a:prstGeom prst="line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111" name="TextBox 110"/>
          <p:cNvSpPr txBox="1"/>
          <p:nvPr/>
        </p:nvSpPr>
        <p:spPr>
          <a:xfrm>
            <a:off x="889248" y="2492896"/>
            <a:ext cx="9314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prstClr val="black"/>
                </a:solidFill>
                <a:latin typeface="Calibri"/>
                <a:ea typeface="+mn-ea"/>
              </a:rPr>
              <a:t>AP/PCP</a:t>
            </a:r>
            <a:endParaRPr lang="en-SG" sz="1800" dirty="0">
              <a:solidFill>
                <a:prstClr val="black"/>
              </a:solidFill>
              <a:latin typeface="Calibri"/>
              <a:ea typeface="+mn-ea"/>
            </a:endParaRP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SG" sz="18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3523904" y="2492896"/>
            <a:ext cx="605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black"/>
                </a:solidFill>
                <a:latin typeface="Calibri"/>
                <a:ea typeface="+mn-ea"/>
              </a:rPr>
              <a:t>STA</a:t>
            </a:r>
            <a:endParaRPr lang="en-SG" sz="18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113" name="TextBox 112"/>
          <p:cNvSpPr txBox="1"/>
          <p:nvPr/>
        </p:nvSpPr>
        <p:spPr>
          <a:xfrm rot="16200000">
            <a:off x="385192" y="3196709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black"/>
                </a:solidFill>
                <a:latin typeface="Calibri"/>
                <a:ea typeface="+mn-ea"/>
              </a:rPr>
              <a:t>DTI</a:t>
            </a:r>
            <a:endParaRPr lang="en-SG" sz="18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cxnSp>
        <p:nvCxnSpPr>
          <p:cNvPr id="114" name="Straight Arrow Connector 113"/>
          <p:cNvCxnSpPr/>
          <p:nvPr/>
        </p:nvCxnSpPr>
        <p:spPr>
          <a:xfrm flipH="1">
            <a:off x="1248236" y="3539114"/>
            <a:ext cx="2484803" cy="186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tailEnd type="triangle"/>
          </a:ln>
          <a:effectLst/>
        </p:spPr>
      </p:cxnSp>
      <p:cxnSp>
        <p:nvCxnSpPr>
          <p:cNvPr id="115" name="Straight Arrow Connector 114"/>
          <p:cNvCxnSpPr/>
          <p:nvPr/>
        </p:nvCxnSpPr>
        <p:spPr>
          <a:xfrm>
            <a:off x="1285292" y="4250963"/>
            <a:ext cx="2484276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tailEnd type="triangle"/>
          </a:ln>
          <a:effectLst/>
        </p:spPr>
      </p:cxnSp>
      <p:sp>
        <p:nvSpPr>
          <p:cNvPr id="116" name="TextBox 115"/>
          <p:cNvSpPr txBox="1"/>
          <p:nvPr/>
        </p:nvSpPr>
        <p:spPr>
          <a:xfrm>
            <a:off x="1357300" y="3299785"/>
            <a:ext cx="24122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100" dirty="0" smtClean="0">
                <a:solidFill>
                  <a:prstClr val="black"/>
                </a:solidFill>
                <a:latin typeface="Calibri"/>
                <a:ea typeface="+mn-ea"/>
              </a:rPr>
              <a:t>Short SSW (DA=BSS AID, SA=STA AID)</a:t>
            </a:r>
            <a:endParaRPr lang="en-SG" sz="11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1248236" y="3989353"/>
            <a:ext cx="25785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100" dirty="0" smtClean="0">
                <a:solidFill>
                  <a:prstClr val="black"/>
                </a:solidFill>
                <a:latin typeface="Calibri"/>
                <a:ea typeface="+mn-ea"/>
              </a:rPr>
              <a:t>Short SSW (DA=STA AID, SA=BSS AID)</a:t>
            </a:r>
            <a:endParaRPr lang="en-SG" sz="11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cxnSp>
        <p:nvCxnSpPr>
          <p:cNvPr id="118" name="Straight Arrow Connector 117"/>
          <p:cNvCxnSpPr/>
          <p:nvPr/>
        </p:nvCxnSpPr>
        <p:spPr>
          <a:xfrm flipH="1">
            <a:off x="1248236" y="3800724"/>
            <a:ext cx="2484803" cy="186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tailEnd type="triangle"/>
          </a:ln>
          <a:effectLst/>
        </p:spPr>
      </p:cxnSp>
      <p:sp>
        <p:nvSpPr>
          <p:cNvPr id="119" name="TextBox 118"/>
          <p:cNvSpPr txBox="1"/>
          <p:nvPr/>
        </p:nvSpPr>
        <p:spPr>
          <a:xfrm rot="16200000">
            <a:off x="2232429" y="3476037"/>
            <a:ext cx="4006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black"/>
                </a:solidFill>
                <a:latin typeface="Calibri"/>
                <a:ea typeface="+mn-ea"/>
              </a:rPr>
              <a:t>…</a:t>
            </a:r>
            <a:endParaRPr lang="en-SG" sz="18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cxnSp>
        <p:nvCxnSpPr>
          <p:cNvPr id="120" name="Straight Arrow Connector 119"/>
          <p:cNvCxnSpPr/>
          <p:nvPr/>
        </p:nvCxnSpPr>
        <p:spPr>
          <a:xfrm>
            <a:off x="1285292" y="4509120"/>
            <a:ext cx="2484276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tailEnd type="triangle"/>
          </a:ln>
          <a:effectLst/>
        </p:spPr>
      </p:cxnSp>
      <p:sp>
        <p:nvSpPr>
          <p:cNvPr id="121" name="TextBox 120"/>
          <p:cNvSpPr txBox="1"/>
          <p:nvPr/>
        </p:nvSpPr>
        <p:spPr>
          <a:xfrm rot="16200000">
            <a:off x="2232429" y="4181315"/>
            <a:ext cx="4006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black"/>
                </a:solidFill>
                <a:latin typeface="Calibri"/>
                <a:ea typeface="+mn-ea"/>
              </a:rPr>
              <a:t>…</a:t>
            </a:r>
            <a:endParaRPr lang="en-SG" sz="18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cxnSp>
        <p:nvCxnSpPr>
          <p:cNvPr id="122" name="Straight Arrow Connector 121"/>
          <p:cNvCxnSpPr/>
          <p:nvPr/>
        </p:nvCxnSpPr>
        <p:spPr>
          <a:xfrm flipH="1">
            <a:off x="1248236" y="4940841"/>
            <a:ext cx="2484803" cy="186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tailEnd type="triangle"/>
          </a:ln>
          <a:effectLst/>
        </p:spPr>
      </p:cxnSp>
      <p:cxnSp>
        <p:nvCxnSpPr>
          <p:cNvPr id="123" name="Straight Arrow Connector 122"/>
          <p:cNvCxnSpPr/>
          <p:nvPr/>
        </p:nvCxnSpPr>
        <p:spPr>
          <a:xfrm>
            <a:off x="1285292" y="5327630"/>
            <a:ext cx="2484276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tailEnd type="triangle"/>
          </a:ln>
          <a:effectLst/>
        </p:spPr>
      </p:cxnSp>
      <p:sp>
        <p:nvSpPr>
          <p:cNvPr id="124" name="TextBox 123"/>
          <p:cNvSpPr txBox="1"/>
          <p:nvPr/>
        </p:nvSpPr>
        <p:spPr>
          <a:xfrm>
            <a:off x="1357300" y="4712310"/>
            <a:ext cx="24122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100" dirty="0" smtClean="0">
                <a:solidFill>
                  <a:prstClr val="black"/>
                </a:solidFill>
                <a:latin typeface="Calibri"/>
                <a:ea typeface="+mn-ea"/>
              </a:rPr>
              <a:t>SSW-FB (RA=BSSID, TA=STA MAC </a:t>
            </a:r>
            <a:r>
              <a:rPr lang="en-US" sz="1100" dirty="0" err="1" smtClean="0">
                <a:solidFill>
                  <a:prstClr val="black"/>
                </a:solidFill>
                <a:latin typeface="Calibri"/>
                <a:ea typeface="+mn-ea"/>
              </a:rPr>
              <a:t>Addr</a:t>
            </a:r>
            <a:r>
              <a:rPr lang="en-US" sz="1100" dirty="0" smtClean="0">
                <a:solidFill>
                  <a:prstClr val="black"/>
                </a:solidFill>
                <a:latin typeface="Calibri"/>
                <a:ea typeface="+mn-ea"/>
              </a:rPr>
              <a:t>)</a:t>
            </a:r>
            <a:endParaRPr lang="en-SG" sz="11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1264277" y="5111606"/>
            <a:ext cx="256247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100" dirty="0" smtClean="0">
                <a:solidFill>
                  <a:prstClr val="black"/>
                </a:solidFill>
                <a:latin typeface="Calibri"/>
                <a:ea typeface="+mn-ea"/>
              </a:rPr>
              <a:t>SSW-ACK (</a:t>
            </a:r>
            <a:r>
              <a:rPr lang="en-US" sz="1100" dirty="0">
                <a:solidFill>
                  <a:prstClr val="black"/>
                </a:solidFill>
                <a:latin typeface="Calibri"/>
                <a:ea typeface="+mn-ea"/>
              </a:rPr>
              <a:t>RA=STA MAC </a:t>
            </a:r>
            <a:r>
              <a:rPr lang="en-US" sz="1100" dirty="0" err="1" smtClean="0">
                <a:solidFill>
                  <a:prstClr val="black"/>
                </a:solidFill>
                <a:latin typeface="Calibri"/>
                <a:ea typeface="+mn-ea"/>
              </a:rPr>
              <a:t>Addr</a:t>
            </a:r>
            <a:r>
              <a:rPr lang="en-US" sz="1100" dirty="0" smtClean="0">
                <a:solidFill>
                  <a:prstClr val="black"/>
                </a:solidFill>
                <a:latin typeface="Calibri"/>
                <a:ea typeface="+mn-ea"/>
              </a:rPr>
              <a:t>, TA=BSSID)</a:t>
            </a:r>
            <a:endParaRPr lang="en-SG" sz="11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126" name="Content Placeholder 2"/>
          <p:cNvSpPr txBox="1">
            <a:spLocks/>
          </p:cNvSpPr>
          <p:nvPr/>
        </p:nvSpPr>
        <p:spPr bwMode="auto">
          <a:xfrm>
            <a:off x="4731005" y="1981200"/>
            <a:ext cx="4030216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SG" altLang="en-US" kern="0" dirty="0" err="1" smtClean="0"/>
              <a:t>Unassociated</a:t>
            </a:r>
            <a:endParaRPr lang="en-SG" altLang="en-US" kern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dirty="0"/>
              <a:t>Signaling of support</a:t>
            </a:r>
            <a:endParaRPr lang="en-SG" altLang="en-US" sz="2800" dirty="0" smtClean="0"/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 bit in the DMG Beacon’s SSW field is used to indicate support of Short SSW reception from unassociated STAs during the CBAP</a:t>
            </a:r>
          </a:p>
        </p:txBody>
      </p:sp>
      <p:sp>
        <p:nvSpPr>
          <p:cNvPr id="25604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GB" altLang="ja-JP" sz="1200" b="0">
                <a:ea typeface="Arial Unicode MS" panose="020B0604020202020204" pitchFamily="34" charset="-128"/>
              </a:rPr>
              <a:t>Slide </a:t>
            </a:r>
            <a:fld id="{A1EC0F0B-A811-431B-9104-1EF5C4CD8042}" type="slidenum">
              <a:rPr kumimoji="0" lang="en-GB" altLang="ja-JP" sz="1200" b="0">
                <a:ea typeface="Arial Unicode MS" panose="020B0604020202020204" pitchFamily="34" charset="-128"/>
              </a:rPr>
              <a:pPr>
                <a:spcBef>
                  <a:spcPct val="0"/>
                </a:spcBef>
              </a:pPr>
              <a:t>8</a:t>
            </a:fld>
            <a:endParaRPr kumimoji="0" lang="en-GB" altLang="ja-JP" sz="1200" b="0">
              <a:ea typeface="Arial Unicode MS" panose="020B0604020202020204" pitchFamily="34" charset="-128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35822" y="5292497"/>
            <a:ext cx="78835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indent="0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600" u="sng" dirty="0">
                <a:solidFill>
                  <a:prstClr val="black"/>
                </a:solidFill>
                <a:ea typeface="+mn-ea"/>
                <a:cs typeface="Times New Roman" panose="02020603050405020304" pitchFamily="18" charset="0"/>
              </a:rPr>
              <a:t>The RX Unassociated Short SSW field is set to 1 to indicate that the </a:t>
            </a:r>
            <a:r>
              <a:rPr lang="en-US" sz="1600" u="sng" dirty="0" smtClean="0">
                <a:solidFill>
                  <a:prstClr val="black"/>
                </a:solidFill>
                <a:ea typeface="+mn-ea"/>
                <a:cs typeface="Times New Roman" panose="02020603050405020304" pitchFamily="18" charset="0"/>
              </a:rPr>
              <a:t>STA supports reception </a:t>
            </a:r>
            <a:r>
              <a:rPr lang="en-US" sz="1600" u="sng" dirty="0">
                <a:solidFill>
                  <a:prstClr val="black"/>
                </a:solidFill>
                <a:ea typeface="+mn-ea"/>
                <a:cs typeface="Times New Roman" panose="02020603050405020304" pitchFamily="18" charset="0"/>
              </a:rPr>
              <a:t>of Short SSW </a:t>
            </a:r>
            <a:r>
              <a:rPr lang="en-US" sz="1600" u="sng" dirty="0" smtClean="0">
                <a:solidFill>
                  <a:prstClr val="black"/>
                </a:solidFill>
                <a:ea typeface="+mn-ea"/>
                <a:cs typeface="Times New Roman" panose="02020603050405020304" pitchFamily="18" charset="0"/>
              </a:rPr>
              <a:t>packets from </a:t>
            </a:r>
            <a:r>
              <a:rPr lang="en-US" sz="1600" u="sng" dirty="0">
                <a:solidFill>
                  <a:prstClr val="black"/>
                </a:solidFill>
                <a:ea typeface="+mn-ea"/>
                <a:cs typeface="Times New Roman" panose="02020603050405020304" pitchFamily="18" charset="0"/>
              </a:rPr>
              <a:t>unassociated </a:t>
            </a:r>
            <a:r>
              <a:rPr lang="en-US" sz="1600" u="sng" dirty="0" smtClean="0">
                <a:solidFill>
                  <a:prstClr val="black"/>
                </a:solidFill>
                <a:ea typeface="+mn-ea"/>
                <a:cs typeface="Times New Roman" panose="02020603050405020304" pitchFamily="18" charset="0"/>
              </a:rPr>
              <a:t>STAs during the CBAP. </a:t>
            </a:r>
            <a:r>
              <a:rPr lang="en-US" sz="1600" u="sng" dirty="0">
                <a:solidFill>
                  <a:prstClr val="black"/>
                </a:solidFill>
                <a:ea typeface="+mn-ea"/>
                <a:cs typeface="Times New Roman" panose="02020603050405020304" pitchFamily="18" charset="0"/>
              </a:rPr>
              <a:t>Otherwise it is set to 0</a:t>
            </a:r>
            <a:r>
              <a:rPr lang="en-US" sz="1600" u="sng" dirty="0" smtClean="0">
                <a:solidFill>
                  <a:prstClr val="black"/>
                </a:solidFill>
                <a:ea typeface="+mn-ea"/>
                <a:cs typeface="Times New Roman" panose="02020603050405020304" pitchFamily="18" charset="0"/>
              </a:rPr>
              <a:t>.</a:t>
            </a:r>
            <a:endParaRPr lang="en-US" sz="1600" u="sng" dirty="0">
              <a:solidFill>
                <a:prstClr val="black"/>
              </a:solidFill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35822" y="4740603"/>
            <a:ext cx="78835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SG" sz="1800" b="1" dirty="0" smtClean="0">
                <a:solidFill>
                  <a:prstClr val="black"/>
                </a:solidFill>
                <a:latin typeface="Calibri"/>
                <a:ea typeface="+mn-ea"/>
              </a:rPr>
              <a:t>Figure </a:t>
            </a:r>
            <a:r>
              <a:rPr lang="en-SG" sz="1800" b="1" dirty="0">
                <a:solidFill>
                  <a:prstClr val="black"/>
                </a:solidFill>
                <a:latin typeface="Calibri"/>
                <a:ea typeface="+mn-ea"/>
              </a:rPr>
              <a:t>46 —SSW field format when transmitted in a DMG Beacon frame </a:t>
            </a:r>
            <a:endParaRPr lang="en-SG" sz="18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755244" y="3639794"/>
            <a:ext cx="895507" cy="610774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Times New Roman" panose="02020603050405020304" pitchFamily="18" charset="0"/>
              </a:rPr>
              <a:t>Direction</a:t>
            </a:r>
            <a:endParaRPr kumimoji="0" lang="en-SG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642811" y="3639794"/>
            <a:ext cx="836882" cy="610774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Times New Roman" panose="02020603050405020304" pitchFamily="18" charset="0"/>
              </a:rPr>
              <a:t>CDOWN</a:t>
            </a:r>
            <a:endParaRPr kumimoji="0" lang="en-SG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479693" y="3639794"/>
            <a:ext cx="848424" cy="610774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Times New Roman" panose="02020603050405020304" pitchFamily="18" charset="0"/>
              </a:rPr>
              <a:t>Sector ID</a:t>
            </a:r>
            <a:endParaRPr kumimoji="0" lang="en-SG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315723" y="3639794"/>
            <a:ext cx="1139546" cy="610774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Times New Roman" panose="02020603050405020304" pitchFamily="18" charset="0"/>
              </a:rPr>
              <a:t>DMG Antenna ID</a:t>
            </a:r>
            <a:endParaRPr kumimoji="0" lang="en-SG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428428" y="3639794"/>
            <a:ext cx="1125718" cy="610774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Times New Roman" panose="02020603050405020304" pitchFamily="18" charset="0"/>
              </a:rPr>
              <a:t>Quasi-</a:t>
            </a:r>
            <a:r>
              <a:rPr kumimoji="0" lang="en-US" sz="12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Times New Roman" panose="02020603050405020304" pitchFamily="18" charset="0"/>
              </a:rPr>
              <a:t>omni</a:t>
            </a: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Times New Roman" panose="02020603050405020304" pitchFamily="18" charset="0"/>
              </a:rPr>
              <a:t> TX</a:t>
            </a:r>
            <a:endParaRPr kumimoji="0" lang="en-SG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896478" y="3639794"/>
            <a:ext cx="857845" cy="610774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Times New Roman" panose="02020603050405020304" pitchFamily="18" charset="0"/>
              </a:rPr>
              <a:t>Reserved</a:t>
            </a:r>
            <a:endParaRPr kumimoji="0" lang="en-SG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6722429" y="3639794"/>
            <a:ext cx="1174049" cy="610774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sng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Times New Roman" panose="02020603050405020304" pitchFamily="18" charset="0"/>
              </a:rPr>
              <a:t>RX Unassociated Short SSW</a:t>
            </a:r>
            <a:endParaRPr kumimoji="0" lang="en-SG" sz="1200" b="0" i="0" u="sng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14764" y="4250568"/>
            <a:ext cx="5404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prstClr val="black"/>
                </a:solidFill>
                <a:ea typeface="+mn-ea"/>
                <a:cs typeface="Times New Roman" panose="02020603050405020304" pitchFamily="18" charset="0"/>
              </a:rPr>
              <a:t>Bits:</a:t>
            </a:r>
            <a:endParaRPr lang="en-SG" sz="1200" dirty="0">
              <a:solidFill>
                <a:prstClr val="black"/>
              </a:solidFill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53810" y="4250568"/>
            <a:ext cx="8969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prstClr val="black"/>
                </a:solidFill>
                <a:ea typeface="+mn-ea"/>
                <a:cs typeface="Times New Roman" panose="02020603050405020304" pitchFamily="18" charset="0"/>
              </a:rPr>
              <a:t>1</a:t>
            </a:r>
            <a:endParaRPr lang="en-SG" sz="1200" dirty="0">
              <a:solidFill>
                <a:prstClr val="black"/>
              </a:solidFill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661097" y="4250568"/>
            <a:ext cx="8171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prstClr val="black"/>
                </a:solidFill>
                <a:ea typeface="+mn-ea"/>
                <a:cs typeface="Times New Roman" panose="02020603050405020304" pitchFamily="18" charset="0"/>
              </a:rPr>
              <a:t>9</a:t>
            </a:r>
            <a:endParaRPr lang="en-SG" sz="1200" dirty="0">
              <a:solidFill>
                <a:prstClr val="black"/>
              </a:solidFill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492670" y="4250568"/>
            <a:ext cx="8171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prstClr val="black"/>
                </a:solidFill>
                <a:ea typeface="+mn-ea"/>
                <a:cs typeface="Times New Roman" panose="02020603050405020304" pitchFamily="18" charset="0"/>
              </a:rPr>
              <a:t>6</a:t>
            </a:r>
            <a:endParaRPr lang="en-SG" sz="1200" dirty="0">
              <a:solidFill>
                <a:prstClr val="black"/>
              </a:solidFill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305971" y="4250568"/>
            <a:ext cx="11041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prstClr val="black"/>
                </a:solidFill>
                <a:ea typeface="+mn-ea"/>
                <a:cs typeface="Times New Roman" panose="02020603050405020304" pitchFamily="18" charset="0"/>
              </a:rPr>
              <a:t>2</a:t>
            </a:r>
            <a:endParaRPr lang="en-SG" sz="1200" dirty="0">
              <a:solidFill>
                <a:prstClr val="black"/>
              </a:solidFill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448179" y="4250568"/>
            <a:ext cx="11041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prstClr val="black"/>
                </a:solidFill>
                <a:ea typeface="+mn-ea"/>
                <a:cs typeface="Times New Roman" panose="02020603050405020304" pitchFamily="18" charset="0"/>
              </a:rPr>
              <a:t>1</a:t>
            </a:r>
            <a:endParaRPr lang="en-SG" sz="1200" dirty="0">
              <a:solidFill>
                <a:prstClr val="black"/>
              </a:solidFill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719199" y="4250568"/>
            <a:ext cx="11740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200" u="sng" dirty="0" smtClean="0">
                <a:solidFill>
                  <a:prstClr val="black"/>
                </a:solidFill>
                <a:ea typeface="+mn-ea"/>
                <a:cs typeface="Times New Roman" panose="02020603050405020304" pitchFamily="18" charset="0"/>
              </a:rPr>
              <a:t>1</a:t>
            </a:r>
            <a:endParaRPr lang="en-SG" sz="1200" u="sng" dirty="0">
              <a:solidFill>
                <a:prstClr val="black"/>
              </a:solidFill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893248" y="4250568"/>
            <a:ext cx="8699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200" u="sng" dirty="0" smtClean="0">
                <a:solidFill>
                  <a:prstClr val="black"/>
                </a:solidFill>
                <a:ea typeface="+mn-ea"/>
                <a:cs typeface="Times New Roman" panose="02020603050405020304" pitchFamily="18" charset="0"/>
              </a:rPr>
              <a:t>1</a:t>
            </a:r>
            <a:endParaRPr lang="en-SG" sz="1200" u="sng" dirty="0">
              <a:solidFill>
                <a:prstClr val="black"/>
              </a:solidFill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753810" y="3378737"/>
            <a:ext cx="8969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prstClr val="black"/>
                </a:solidFill>
                <a:ea typeface="+mn-ea"/>
                <a:cs typeface="Times New Roman" panose="02020603050405020304" pitchFamily="18" charset="0"/>
              </a:rPr>
              <a:t>B0</a:t>
            </a:r>
            <a:endParaRPr lang="en-SG" sz="1200" dirty="0">
              <a:solidFill>
                <a:prstClr val="black"/>
              </a:solidFill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661097" y="3378737"/>
            <a:ext cx="8171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prstClr val="black"/>
                </a:solidFill>
                <a:ea typeface="+mn-ea"/>
                <a:cs typeface="Times New Roman" panose="02020603050405020304" pitchFamily="18" charset="0"/>
              </a:rPr>
              <a:t>B1       B9</a:t>
            </a:r>
            <a:endParaRPr lang="en-SG" sz="1200" dirty="0">
              <a:solidFill>
                <a:prstClr val="black"/>
              </a:solidFill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492670" y="3378737"/>
            <a:ext cx="8171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prstClr val="black"/>
                </a:solidFill>
                <a:ea typeface="+mn-ea"/>
                <a:cs typeface="Times New Roman" panose="02020603050405020304" pitchFamily="18" charset="0"/>
              </a:rPr>
              <a:t>B10   B15</a:t>
            </a:r>
            <a:endParaRPr lang="en-SG" sz="1200" dirty="0">
              <a:solidFill>
                <a:prstClr val="black"/>
              </a:solidFill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305971" y="3378737"/>
            <a:ext cx="11546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prstClr val="black"/>
                </a:solidFill>
                <a:ea typeface="+mn-ea"/>
                <a:cs typeface="Times New Roman" panose="02020603050405020304" pitchFamily="18" charset="0"/>
              </a:rPr>
              <a:t>B16           B17</a:t>
            </a:r>
            <a:endParaRPr lang="en-SG" sz="1200" dirty="0">
              <a:solidFill>
                <a:prstClr val="black"/>
              </a:solidFill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448179" y="3378737"/>
            <a:ext cx="11041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prstClr val="black"/>
                </a:solidFill>
                <a:ea typeface="+mn-ea"/>
                <a:cs typeface="Times New Roman" panose="02020603050405020304" pitchFamily="18" charset="0"/>
              </a:rPr>
              <a:t>B18</a:t>
            </a:r>
            <a:endParaRPr lang="en-SG" sz="1200" dirty="0">
              <a:solidFill>
                <a:prstClr val="black"/>
              </a:solidFill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719199" y="3378737"/>
            <a:ext cx="11740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200" u="sng" dirty="0" smtClean="0">
                <a:solidFill>
                  <a:prstClr val="black"/>
                </a:solidFill>
                <a:ea typeface="+mn-ea"/>
                <a:cs typeface="Times New Roman" panose="02020603050405020304" pitchFamily="18" charset="0"/>
              </a:rPr>
              <a:t>B22</a:t>
            </a:r>
            <a:endParaRPr lang="en-SG" sz="1200" u="sng" dirty="0">
              <a:solidFill>
                <a:prstClr val="black"/>
              </a:solidFill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7893248" y="3378737"/>
            <a:ext cx="8699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prstClr val="black"/>
                </a:solidFill>
                <a:ea typeface="+mn-ea"/>
                <a:cs typeface="Times New Roman" panose="02020603050405020304" pitchFamily="18" charset="0"/>
              </a:rPr>
              <a:t>B23</a:t>
            </a:r>
            <a:endParaRPr lang="en-SG" sz="1200" dirty="0">
              <a:solidFill>
                <a:prstClr val="black"/>
              </a:solidFill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5550991" y="3639794"/>
            <a:ext cx="1174049" cy="610774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Times New Roman" panose="02020603050405020304" pitchFamily="18" charset="0"/>
              </a:rPr>
              <a:t>PCP/AP Coverage Parameter</a:t>
            </a:r>
            <a:endParaRPr kumimoji="0" lang="en-SG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547761" y="4250568"/>
            <a:ext cx="11740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prstClr val="black"/>
                </a:solidFill>
                <a:ea typeface="+mn-ea"/>
                <a:cs typeface="Times New Roman" panose="02020603050405020304" pitchFamily="18" charset="0"/>
              </a:rPr>
              <a:t>3</a:t>
            </a:r>
            <a:endParaRPr lang="en-SG" sz="1200" dirty="0">
              <a:solidFill>
                <a:prstClr val="black"/>
              </a:solidFill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5547761" y="3378737"/>
            <a:ext cx="11740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prstClr val="black"/>
                </a:solidFill>
                <a:ea typeface="+mn-ea"/>
                <a:cs typeface="Times New Roman" panose="02020603050405020304" pitchFamily="18" charset="0"/>
              </a:rPr>
              <a:t>B19    B21</a:t>
            </a:r>
            <a:endParaRPr lang="en-SG" sz="1200" dirty="0">
              <a:solidFill>
                <a:prstClr val="black"/>
              </a:solidFill>
              <a:ea typeface="+mn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GB" altLang="ja-JP" sz="1200" b="0">
                <a:ea typeface="Arial Unicode MS" panose="020B0604020202020204" pitchFamily="34" charset="-128"/>
              </a:rPr>
              <a:t>Slide </a:t>
            </a:r>
            <a:fld id="{85923725-032D-434C-A548-2CC267864D96}" type="slidenum">
              <a:rPr kumimoji="0" lang="en-GB" altLang="ja-JP" sz="1200" b="0">
                <a:ea typeface="Arial Unicode MS" panose="020B0604020202020204" pitchFamily="34" charset="-128"/>
              </a:rPr>
              <a:pPr>
                <a:spcBef>
                  <a:spcPct val="0"/>
                </a:spcBef>
              </a:pPr>
              <a:t>9</a:t>
            </a:fld>
            <a:endParaRPr kumimoji="0" lang="en-GB" altLang="ja-JP" sz="1200" b="0">
              <a:ea typeface="Arial Unicode MS" panose="020B0604020202020204" pitchFamily="34" charset="-128"/>
            </a:endParaRPr>
          </a:p>
        </p:txBody>
      </p:sp>
      <p:sp>
        <p:nvSpPr>
          <p:cNvPr id="3174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ja-JP" smtClean="0"/>
              <a:t>Conclusion</a:t>
            </a:r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0055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Use of Short SSW should be extended to support use by unassociated STAs to reduce beamforming overhead during discovery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Short SSW format and procedure for unassociated STAs for CBAP has been proposed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DMG Beacon signals if unassociated Short SSW reception is supported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668</Words>
  <Application>Microsoft Office PowerPoint</Application>
  <PresentationFormat>On-screen Show (4:3)</PresentationFormat>
  <Paragraphs>159</Paragraphs>
  <Slides>11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 Unicode MS</vt:lpstr>
      <vt:lpstr>MS Gothic</vt:lpstr>
      <vt:lpstr>MS Mincho</vt:lpstr>
      <vt:lpstr>ＭＳ Ｐゴシック</vt:lpstr>
      <vt:lpstr>Arial</vt:lpstr>
      <vt:lpstr>Calibri</vt:lpstr>
      <vt:lpstr>Times New Roman</vt:lpstr>
      <vt:lpstr>802-11-Submission</vt:lpstr>
      <vt:lpstr>Document</vt:lpstr>
      <vt:lpstr>Short SSW Format For Unassociated STAs</vt:lpstr>
      <vt:lpstr>Abstract</vt:lpstr>
      <vt:lpstr>Background</vt:lpstr>
      <vt:lpstr>Current format</vt:lpstr>
      <vt:lpstr>Proposed solution for CBAP (unassociated)</vt:lpstr>
      <vt:lpstr>Proposed Short SSW packet format</vt:lpstr>
      <vt:lpstr>Proposed solution for CBAP (comparison)</vt:lpstr>
      <vt:lpstr>Signaling of support</vt:lpstr>
      <vt:lpstr>Conclusion</vt:lpstr>
      <vt:lpstr>References</vt:lpstr>
      <vt:lpstr>Straw poll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2016-01-14T09:53:05Z</dcterms:created>
  <dcterms:modified xsi:type="dcterms:W3CDTF">2017-06-28T02:11:48Z</dcterms:modified>
</cp:coreProperties>
</file>