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23"/>
  </p:notesMasterIdLst>
  <p:handoutMasterIdLst>
    <p:handoutMasterId r:id="rId24"/>
  </p:handoutMasterIdLst>
  <p:sldIdLst>
    <p:sldId id="269" r:id="rId2"/>
    <p:sldId id="402" r:id="rId3"/>
    <p:sldId id="354" r:id="rId4"/>
    <p:sldId id="383" r:id="rId5"/>
    <p:sldId id="368" r:id="rId6"/>
    <p:sldId id="369" r:id="rId7"/>
    <p:sldId id="398" r:id="rId8"/>
    <p:sldId id="401" r:id="rId9"/>
    <p:sldId id="370" r:id="rId10"/>
    <p:sldId id="397" r:id="rId11"/>
    <p:sldId id="389" r:id="rId12"/>
    <p:sldId id="385" r:id="rId13"/>
    <p:sldId id="391" r:id="rId14"/>
    <p:sldId id="390" r:id="rId15"/>
    <p:sldId id="395" r:id="rId16"/>
    <p:sldId id="392" r:id="rId17"/>
    <p:sldId id="399" r:id="rId18"/>
    <p:sldId id="393" r:id="rId19"/>
    <p:sldId id="400" r:id="rId20"/>
    <p:sldId id="394" r:id="rId21"/>
    <p:sldId id="396" r:id="rId2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B2B2B2"/>
    <a:srgbClr val="FF9999"/>
    <a:srgbClr val="FF66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18" autoAdjust="0"/>
    <p:restoredTop sz="71403" autoAdjust="0"/>
  </p:normalViewPr>
  <p:slideViewPr>
    <p:cSldViewPr>
      <p:cViewPr varScale="1">
        <p:scale>
          <a:sx n="88" d="100"/>
          <a:sy n="88" d="100"/>
        </p:scale>
        <p:origin x="-1884"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48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15885" y="177284"/>
            <a:ext cx="2022990"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802.19-16/1602r2</a:t>
            </a:r>
            <a:endParaRPr lang="en-US" dirty="0"/>
          </a:p>
        </p:txBody>
      </p:sp>
      <p:sp>
        <p:nvSpPr>
          <p:cNvPr id="3075" name="Rectangle 3"/>
          <p:cNvSpPr>
            <a:spLocks noGrp="1" noChangeArrowheads="1"/>
          </p:cNvSpPr>
          <p:nvPr>
            <p:ph type="dt" sz="quarter" idx="1"/>
          </p:nvPr>
        </p:nvSpPr>
        <p:spPr bwMode="auto">
          <a:xfrm>
            <a:off x="695325" y="177284"/>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Jan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58748" y="97909"/>
            <a:ext cx="2022990"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802.19-16/1602r2</a:t>
            </a:r>
            <a:endParaRPr lang="en-US" dirty="0"/>
          </a:p>
        </p:txBody>
      </p:sp>
      <p:sp>
        <p:nvSpPr>
          <p:cNvPr id="2051" name="Rectangle 3"/>
          <p:cNvSpPr>
            <a:spLocks noGrp="1" noChangeArrowheads="1"/>
          </p:cNvSpPr>
          <p:nvPr>
            <p:ph type="dt" idx="1"/>
          </p:nvPr>
        </p:nvSpPr>
        <p:spPr bwMode="auto">
          <a:xfrm>
            <a:off x="654050" y="97909"/>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Jan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178708" y="363379"/>
            <a:ext cx="32667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802.11-17/0915r0</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92333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July</a:t>
            </a:r>
            <a:r>
              <a:rPr lang="en-US" sz="1600" b="1" baseline="0" dirty="0" smtClean="0">
                <a:latin typeface="Arial" pitchFamily="34" charset="0"/>
              </a:rPr>
              <a:t> </a:t>
            </a:r>
            <a:r>
              <a:rPr lang="en-US" sz="1600" b="1" dirty="0" smtClean="0">
                <a:latin typeface="Arial" pitchFamily="34" charset="0"/>
              </a:rPr>
              <a:t>2017</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0" r:id="rId3"/>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hoganlovells.com/files/Uploads/Documents/8%20Technology%20neutrality%20in%20Internet.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hoganlovells.com/files/Uploads/Documents/8%20Technology%20neutrality%20in%20Internet.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Discussion of </a:t>
            </a:r>
            <a:r>
              <a:rPr lang="en-US" smtClean="0">
                <a:solidFill>
                  <a:schemeClr val="accent2">
                    <a:lumMod val="75000"/>
                  </a:schemeClr>
                </a:solidFill>
              </a:rPr>
              <a:t>issues related </a:t>
            </a:r>
            <a:r>
              <a:rPr lang="en-US" dirty="0" smtClean="0">
                <a:solidFill>
                  <a:schemeClr val="accent2">
                    <a:lumMod val="75000"/>
                  </a:schemeClr>
                </a:solidFill>
              </a:rPr>
              <a:t>to extending </a:t>
            </a:r>
            <a:r>
              <a:rPr lang="en-US" i="1" dirty="0" smtClean="0">
                <a:solidFill>
                  <a:schemeClr val="accent2">
                    <a:lumMod val="75000"/>
                  </a:schemeClr>
                </a:solidFill>
              </a:rPr>
              <a:t>dual threshold </a:t>
            </a:r>
            <a:r>
              <a:rPr lang="en-US" dirty="0" smtClean="0">
                <a:solidFill>
                  <a:schemeClr val="accent2">
                    <a:lumMod val="75000"/>
                  </a:schemeClr>
                </a:solidFill>
              </a:rPr>
              <a:t>in next revision of  EN 301 893</a:t>
            </a:r>
            <a:endParaRPr lang="en-US" dirty="0" smtClean="0">
              <a:solidFill>
                <a:schemeClr val="accent2">
                  <a:lumMod val="75000"/>
                </a:schemeClr>
              </a:solidFill>
            </a:endParaRP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19 June 2017</a:t>
            </a:r>
            <a:endParaRPr lang="en-US" b="0" dirty="0" smtClean="0">
              <a:solidFill>
                <a:schemeClr val="accent2">
                  <a:lumMod val="50000"/>
                </a:schemeClr>
              </a:solidFill>
            </a:endParaRP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04027513"/>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gridCol w="1924050"/>
                <a:gridCol w="1924050"/>
                <a:gridCol w="1924050"/>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i="1" dirty="0"/>
              <a:t>Option 1</a:t>
            </a:r>
            <a:r>
              <a:rPr lang="en-AU" dirty="0"/>
              <a:t> &amp; </a:t>
            </a:r>
            <a:r>
              <a:rPr lang="en-AU" i="1" dirty="0"/>
              <a:t>option 2</a:t>
            </a:r>
            <a:r>
              <a:rPr lang="en-AU" dirty="0"/>
              <a:t>  represent a backward technology step by disallowing status </a:t>
            </a:r>
            <a:r>
              <a:rPr lang="en-AU" dirty="0" smtClean="0"/>
              <a:t>quo for all</a:t>
            </a:r>
            <a:endParaRPr lang="en-AU" dirty="0"/>
          </a:p>
        </p:txBody>
      </p:sp>
      <p:sp>
        <p:nvSpPr>
          <p:cNvPr id="3" name="Content Placeholder 2"/>
          <p:cNvSpPr>
            <a:spLocks noGrp="1"/>
          </p:cNvSpPr>
          <p:nvPr>
            <p:ph idx="1"/>
          </p:nvPr>
        </p:nvSpPr>
        <p:spPr/>
        <p:txBody>
          <a:bodyPr/>
          <a:lstStyle/>
          <a:p>
            <a:pPr lvl="1"/>
            <a:r>
              <a:rPr lang="en-AU" dirty="0" smtClean="0"/>
              <a:t>Harmonised Standards </a:t>
            </a:r>
            <a:r>
              <a:rPr lang="en-AU" dirty="0"/>
              <a:t>are supposed to encapsulate the most up to date </a:t>
            </a:r>
            <a:r>
              <a:rPr lang="en-AU" dirty="0" smtClean="0"/>
              <a:t>technology</a:t>
            </a:r>
          </a:p>
          <a:p>
            <a:pPr lvl="1"/>
            <a:r>
              <a:rPr lang="en-AU" dirty="0" smtClean="0"/>
              <a:t>The use of </a:t>
            </a:r>
            <a:r>
              <a:rPr lang="en-AU" i="1" dirty="0" smtClean="0"/>
              <a:t>single threshold </a:t>
            </a:r>
            <a:r>
              <a:rPr lang="en-AU" dirty="0" smtClean="0"/>
              <a:t>instead of </a:t>
            </a:r>
            <a:r>
              <a:rPr lang="en-AU" i="1" dirty="0" smtClean="0"/>
              <a:t>dual threshold </a:t>
            </a:r>
            <a:r>
              <a:rPr lang="en-AU" dirty="0" smtClean="0"/>
              <a:t>represents a backward technology step</a:t>
            </a:r>
          </a:p>
          <a:p>
            <a:pPr lvl="2"/>
            <a:r>
              <a:rPr lang="en-AU" dirty="0" smtClean="0"/>
              <a:t>ED-only is a gross measure of nearby systems</a:t>
            </a:r>
          </a:p>
          <a:p>
            <a:pPr lvl="2"/>
            <a:r>
              <a:rPr lang="en-AU" dirty="0" smtClean="0"/>
              <a:t>ED/PD is a more nuanced </a:t>
            </a:r>
            <a:r>
              <a:rPr lang="en-AU" dirty="0"/>
              <a:t>measure of nearby </a:t>
            </a:r>
            <a:r>
              <a:rPr lang="en-AU" dirty="0" smtClean="0"/>
              <a:t>systems based on information gained from both measured energy and received preambles</a:t>
            </a:r>
            <a:endParaRPr lang="en-AU" dirty="0"/>
          </a:p>
          <a:p>
            <a:pPr lvl="1"/>
            <a:r>
              <a:rPr lang="en-AU" dirty="0" smtClean="0"/>
              <a:t>On this basis, option 1 and option 2 are unacceptable because they limit the use of </a:t>
            </a:r>
            <a:r>
              <a:rPr lang="en-AU" i="1" dirty="0"/>
              <a:t>dual </a:t>
            </a:r>
            <a:r>
              <a:rPr lang="en-AU" i="1" dirty="0" smtClean="0"/>
              <a:t>threshold</a:t>
            </a:r>
            <a:r>
              <a:rPr lang="en-AU" dirty="0" smtClean="0"/>
              <a:t>, by 802.11ax at the very lest</a:t>
            </a:r>
          </a:p>
          <a:p>
            <a:pPr lvl="1"/>
            <a:r>
              <a:rPr lang="en-AU" dirty="0" smtClean="0"/>
              <a:t>Aside: it is rumoured that some </a:t>
            </a:r>
            <a:r>
              <a:rPr lang="en-AU" dirty="0"/>
              <a:t>EC officials are concerned that that ED is a backward technology step compared to PD/ED</a:t>
            </a:r>
          </a:p>
          <a:p>
            <a:pPr lvl="2"/>
            <a:r>
              <a:rPr lang="en-AU" dirty="0" smtClean="0"/>
              <a:t>While this rumour is unsubstantiated, this </a:t>
            </a:r>
            <a:r>
              <a:rPr lang="en-AU" dirty="0"/>
              <a:t>is exactly what IEEE 802 have been telling 3GPP RAN1 for </a:t>
            </a:r>
            <a:r>
              <a:rPr lang="en-AU" dirty="0" smtClean="0"/>
              <a:t>more than two </a:t>
            </a:r>
            <a:r>
              <a:rPr lang="en-AU" dirty="0"/>
              <a:t>years!</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Tree>
    <p:extLst>
      <p:ext uri="{BB962C8B-B14F-4D97-AF65-F5344CB8AC3E}">
        <p14:creationId xmlns:p14="http://schemas.microsoft.com/office/powerpoint/2010/main" val="33761819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0"/>
            <a:ext cx="8382000" cy="1066800"/>
          </a:xfrm>
        </p:spPr>
        <p:txBody>
          <a:bodyPr/>
          <a:lstStyle/>
          <a:p>
            <a:r>
              <a:rPr lang="en-AU" i="1" dirty="0" smtClean="0"/>
              <a:t>Option </a:t>
            </a:r>
            <a:r>
              <a:rPr lang="en-AU" i="1" dirty="0" smtClean="0"/>
              <a:t>3 </a:t>
            </a:r>
            <a:r>
              <a:rPr lang="en-AU" dirty="0" smtClean="0"/>
              <a:t>is the best way to achieve </a:t>
            </a:r>
            <a:r>
              <a:rPr lang="en-AU" i="1" dirty="0" smtClean="0"/>
              <a:t>technology neutrality </a:t>
            </a:r>
            <a:r>
              <a:rPr lang="en-AU" dirty="0" smtClean="0"/>
              <a:t>by</a:t>
            </a:r>
            <a:r>
              <a:rPr lang="en-AU" i="1" dirty="0" smtClean="0"/>
              <a:t> </a:t>
            </a:r>
            <a:r>
              <a:rPr lang="en-AU" dirty="0" smtClean="0"/>
              <a:t>allowing </a:t>
            </a:r>
            <a:r>
              <a:rPr lang="en-AU" i="1" dirty="0" smtClean="0"/>
              <a:t>dual </a:t>
            </a:r>
            <a:r>
              <a:rPr lang="en-AU" i="1" dirty="0"/>
              <a:t>threshold </a:t>
            </a:r>
            <a:r>
              <a:rPr lang="en-AU" dirty="0"/>
              <a:t>for </a:t>
            </a:r>
            <a:r>
              <a:rPr lang="en-AU" dirty="0" smtClean="0"/>
              <a:t>all</a:t>
            </a:r>
            <a:endParaRPr lang="en-AU" i="1" dirty="0"/>
          </a:p>
        </p:txBody>
      </p:sp>
      <p:sp>
        <p:nvSpPr>
          <p:cNvPr id="12" name="Content Placeholder 11"/>
          <p:cNvSpPr>
            <a:spLocks noGrp="1"/>
          </p:cNvSpPr>
          <p:nvPr>
            <p:ph idx="1"/>
          </p:nvPr>
        </p:nvSpPr>
        <p:spPr/>
        <p:txBody>
          <a:bodyPr/>
          <a:lstStyle/>
          <a:p>
            <a:r>
              <a:rPr lang="en-AU" dirty="0" smtClean="0"/>
              <a:t>Summary</a:t>
            </a:r>
          </a:p>
          <a:p>
            <a:pPr lvl="1"/>
            <a:r>
              <a:rPr lang="en-AU" dirty="0" smtClean="0"/>
              <a:t>The </a:t>
            </a:r>
            <a:r>
              <a:rPr lang="en-AU" dirty="0"/>
              <a:t>concept of </a:t>
            </a:r>
            <a:r>
              <a:rPr lang="en-AU" i="1" dirty="0" smtClean="0"/>
              <a:t>technology neutrality</a:t>
            </a:r>
            <a:r>
              <a:rPr lang="en-AU" dirty="0" smtClean="0"/>
              <a:t> </a:t>
            </a:r>
            <a:r>
              <a:rPr lang="en-AU" dirty="0"/>
              <a:t>is a key principle of the European regulatory framework </a:t>
            </a:r>
            <a:endParaRPr lang="en-AU" dirty="0" smtClean="0"/>
          </a:p>
          <a:p>
            <a:pPr lvl="1"/>
            <a:r>
              <a:rPr lang="en-AU" dirty="0"/>
              <a:t>Depending on the context, </a:t>
            </a:r>
            <a:r>
              <a:rPr lang="en-AU" i="1" dirty="0" smtClean="0"/>
              <a:t>technology neutrality</a:t>
            </a:r>
            <a:r>
              <a:rPr lang="en-AU" dirty="0" smtClean="0"/>
              <a:t> </a:t>
            </a:r>
            <a:r>
              <a:rPr lang="en-AU" dirty="0"/>
              <a:t>can have three different meanings</a:t>
            </a:r>
            <a:endParaRPr lang="en-AU" dirty="0" smtClean="0"/>
          </a:p>
          <a:p>
            <a:pPr lvl="1"/>
            <a:r>
              <a:rPr lang="en-AU" dirty="0"/>
              <a:t>A reference to 802.11 (as in option 1 &amp; option 2) is incorrectly cited as not </a:t>
            </a:r>
            <a:r>
              <a:rPr lang="en-AU" i="1" dirty="0"/>
              <a:t>technology </a:t>
            </a:r>
            <a:r>
              <a:rPr lang="en-AU" i="1" dirty="0" smtClean="0"/>
              <a:t>neutral</a:t>
            </a:r>
          </a:p>
          <a:p>
            <a:pPr lvl="1"/>
            <a:r>
              <a:rPr lang="en-AU" dirty="0" smtClean="0"/>
              <a:t>EN </a:t>
            </a:r>
            <a:r>
              <a:rPr lang="en-AU" dirty="0" smtClean="0"/>
              <a:t>301 893 will be more </a:t>
            </a:r>
            <a:r>
              <a:rPr lang="en-AU" i="1" dirty="0" smtClean="0"/>
              <a:t>technology neutral</a:t>
            </a:r>
            <a:r>
              <a:rPr lang="en-AU" dirty="0" smtClean="0"/>
              <a:t> under all three meanings when </a:t>
            </a:r>
            <a:r>
              <a:rPr lang="en-AU" i="1" dirty="0" smtClean="0"/>
              <a:t>dual threshold </a:t>
            </a:r>
            <a:r>
              <a:rPr lang="en-AU" dirty="0" smtClean="0"/>
              <a:t>is available to all technologies (</a:t>
            </a:r>
            <a:r>
              <a:rPr lang="en-AU" i="1" dirty="0" smtClean="0"/>
              <a:t>option 3</a:t>
            </a:r>
            <a:r>
              <a:rPr lang="en-AU" dirty="0" smtClean="0"/>
              <a:t>)</a:t>
            </a:r>
            <a:endParaRPr lang="en-AU" dirty="0"/>
          </a:p>
        </p:txBody>
      </p:sp>
      <p:sp>
        <p:nvSpPr>
          <p:cNvPr id="3" name="Footer Placeholder 2"/>
          <p:cNvSpPr>
            <a:spLocks noGrp="1"/>
          </p:cNvSpPr>
          <p:nvPr>
            <p:ph type="ftr" sz="quarter" idx="10"/>
          </p:nvPr>
        </p:nvSpPr>
        <p:spPr/>
        <p:txBody>
          <a:bodyPr/>
          <a:lstStyle/>
          <a:p>
            <a:r>
              <a:rPr lang="en-US" smtClean="0"/>
              <a:t>Andrew Myles, Cisco</a:t>
            </a:r>
            <a:endParaRPr lang="en-US" dirty="0"/>
          </a:p>
        </p:txBody>
      </p:sp>
      <p:sp>
        <p:nvSpPr>
          <p:cNvPr id="4" name="Slide Number Placeholder 3"/>
          <p:cNvSpPr>
            <a:spLocks noGrp="1"/>
          </p:cNvSpPr>
          <p:nvPr>
            <p:ph type="sldNum" sz="quarter" idx="11"/>
          </p:nvPr>
        </p:nvSpPr>
        <p:spPr/>
        <p:txBody>
          <a:bodyPr/>
          <a:lstStyle/>
          <a:p>
            <a:r>
              <a:rPr lang="en-US" smtClean="0"/>
              <a:t>Slide </a:t>
            </a:r>
            <a:fld id="{EF4002E7-DB4D-4CC3-8382-1939D19420D8}" type="slidenum">
              <a:rPr lang="en-US" smtClean="0"/>
              <a:pPr/>
              <a:t>11</a:t>
            </a:fld>
            <a:endParaRPr lang="en-US"/>
          </a:p>
        </p:txBody>
      </p:sp>
    </p:spTree>
    <p:extLst>
      <p:ext uri="{BB962C8B-B14F-4D97-AF65-F5344CB8AC3E}">
        <p14:creationId xmlns:p14="http://schemas.microsoft.com/office/powerpoint/2010/main" val="23946842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concept of technology neutrality is a key principle of the European regulatory framework </a:t>
            </a:r>
            <a:endParaRPr lang="en-AU" dirty="0"/>
          </a:p>
        </p:txBody>
      </p:sp>
      <p:sp>
        <p:nvSpPr>
          <p:cNvPr id="3" name="Content Placeholder 2"/>
          <p:cNvSpPr>
            <a:spLocks noGrp="1"/>
          </p:cNvSpPr>
          <p:nvPr>
            <p:ph idx="1"/>
          </p:nvPr>
        </p:nvSpPr>
        <p:spPr/>
        <p:txBody>
          <a:bodyPr/>
          <a:lstStyle/>
          <a:p>
            <a:r>
              <a:rPr lang="en-AU" dirty="0" smtClean="0">
                <a:hlinkClick r:id="rId2"/>
              </a:rPr>
              <a:t>Hogan </a:t>
            </a:r>
            <a:r>
              <a:rPr lang="en-AU" dirty="0" err="1" smtClean="0">
                <a:hlinkClick r:id="rId2"/>
              </a:rPr>
              <a:t>Lovells</a:t>
            </a:r>
            <a:r>
              <a:rPr lang="en-AU" dirty="0" smtClean="0">
                <a:hlinkClick r:id="rId2"/>
              </a:rPr>
              <a:t> Global Media and Communications Quarterly 2014</a:t>
            </a:r>
            <a:endParaRPr lang="en-AU" dirty="0" smtClean="0"/>
          </a:p>
          <a:p>
            <a:pPr lvl="1"/>
            <a:r>
              <a:rPr lang="en-AU" i="1" dirty="0" smtClean="0"/>
              <a:t>Technology neutrality is one of the key principles of the European regulatory framework for electronic communications</a:t>
            </a:r>
          </a:p>
          <a:p>
            <a:pPr lvl="1"/>
            <a:r>
              <a:rPr lang="en-AU" i="1" dirty="0" smtClean="0"/>
              <a:t>The principle was first introduced in 2002, and reinforced in the 2009 with the revised EU telecoms legislation</a:t>
            </a:r>
          </a:p>
          <a:p>
            <a:pPr lvl="1"/>
            <a:r>
              <a:rPr lang="en-AU" i="1" dirty="0" smtClean="0"/>
              <a:t>Since the 2009 revisions, all spectrum licenses in Europe are supposed to be “technology neutral”</a:t>
            </a:r>
          </a:p>
          <a:p>
            <a:pPr lvl="1"/>
            <a:r>
              <a:rPr lang="en-AU" i="1" dirty="0" smtClean="0"/>
              <a:t>Since 2011, technology neutrality has also been recognized as a key principle for Internet policy</a:t>
            </a:r>
          </a:p>
          <a:p>
            <a:pPr lvl="1"/>
            <a:r>
              <a:rPr lang="en-AU" i="1" dirty="0" smtClean="0"/>
              <a:t> The concept now appears in the proposed EU Data Protection Regulation, and the proposed EU Directive on Network and Information Security  (the so-called NIS Directive), both of which will likely be adopted in 2015</a:t>
            </a:r>
            <a:endParaRPr lang="en-AU" i="1"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Tree>
    <p:extLst>
      <p:ext uri="{BB962C8B-B14F-4D97-AF65-F5344CB8AC3E}">
        <p14:creationId xmlns:p14="http://schemas.microsoft.com/office/powerpoint/2010/main" val="22519797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Depending on the context, </a:t>
            </a:r>
            <a:r>
              <a:rPr lang="en-AU" dirty="0" smtClean="0"/>
              <a:t>“technology neutrality” </a:t>
            </a:r>
            <a:r>
              <a:rPr lang="en-AU" dirty="0"/>
              <a:t>can have three different meanings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
        <p:nvSpPr>
          <p:cNvPr id="6" name="Rectangle 5"/>
          <p:cNvSpPr/>
          <p:nvPr/>
        </p:nvSpPr>
        <p:spPr bwMode="auto">
          <a:xfrm>
            <a:off x="685800" y="2390001"/>
            <a:ext cx="2514600" cy="35052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eaLnBrk="0" hangingPunct="0"/>
            <a:r>
              <a:rPr lang="en-AU" sz="1600" b="1" i="1" dirty="0" smtClean="0">
                <a:latin typeface="+mj-lt"/>
              </a:rPr>
              <a:t>Technology </a:t>
            </a:r>
            <a:r>
              <a:rPr lang="en-AU" sz="1600" b="1" i="1" dirty="0">
                <a:latin typeface="+mj-lt"/>
              </a:rPr>
              <a:t>neutrality </a:t>
            </a:r>
            <a:r>
              <a:rPr lang="en-AU" sz="1600" i="1" dirty="0">
                <a:latin typeface="+mj-lt"/>
              </a:rPr>
              <a:t>means that technical standards designed to limit negative externalities (</a:t>
            </a:r>
            <a:r>
              <a:rPr lang="en-AU" sz="1600" i="1" dirty="0" err="1">
                <a:latin typeface="+mj-lt"/>
              </a:rPr>
              <a:t>eg</a:t>
            </a:r>
            <a:r>
              <a:rPr lang="en-AU" sz="1600" i="1" dirty="0">
                <a:latin typeface="+mj-lt"/>
              </a:rPr>
              <a:t>. radio interference, pollution, safety) should describe the result to be achieved, but should leave companies free to adopt whatever technology is most appropriate to achieve the result</a:t>
            </a:r>
            <a:r>
              <a:rPr lang="en-AU" sz="1600" i="1" dirty="0" smtClean="0">
                <a:latin typeface="+mj-lt"/>
              </a:rPr>
              <a:t>.</a:t>
            </a:r>
            <a:endParaRPr kumimoji="0" lang="en-AU" sz="1600" b="0" i="1" u="none" strike="noStrike" cap="none" normalizeH="0" baseline="0" dirty="0" smtClean="0">
              <a:ln>
                <a:noFill/>
              </a:ln>
              <a:solidFill>
                <a:schemeClr val="tx1"/>
              </a:solidFill>
              <a:effectLst/>
              <a:latin typeface="+mj-lt"/>
            </a:endParaRPr>
          </a:p>
        </p:txBody>
      </p:sp>
      <p:sp>
        <p:nvSpPr>
          <p:cNvPr id="7" name="Rectangle 6"/>
          <p:cNvSpPr/>
          <p:nvPr/>
        </p:nvSpPr>
        <p:spPr bwMode="auto">
          <a:xfrm>
            <a:off x="3352800" y="2390001"/>
            <a:ext cx="2514600" cy="35052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eaLnBrk="0" hangingPunct="0">
              <a:spcBef>
                <a:spcPts val="800"/>
              </a:spcBef>
            </a:pPr>
            <a:r>
              <a:rPr lang="en-AU" sz="1600" b="1" i="1" dirty="0" smtClean="0">
                <a:latin typeface="+mj-lt"/>
              </a:rPr>
              <a:t>Technology </a:t>
            </a:r>
            <a:r>
              <a:rPr lang="en-AU" sz="1600" b="1" i="1" dirty="0">
                <a:latin typeface="+mj-lt"/>
              </a:rPr>
              <a:t>neutrality </a:t>
            </a:r>
            <a:r>
              <a:rPr lang="en-AU" sz="1600" i="1" dirty="0">
                <a:latin typeface="+mj-lt"/>
              </a:rPr>
              <a:t>means that the same regulatory principles should apply regardless of the technology used. </a:t>
            </a:r>
          </a:p>
          <a:p>
            <a:pPr eaLnBrk="0" hangingPunct="0">
              <a:spcBef>
                <a:spcPts val="800"/>
              </a:spcBef>
            </a:pPr>
            <a:r>
              <a:rPr lang="en-AU" sz="1600" i="1" dirty="0" smtClean="0">
                <a:latin typeface="+mj-lt"/>
              </a:rPr>
              <a:t>Regulations </a:t>
            </a:r>
            <a:r>
              <a:rPr lang="en-AU" sz="1600" i="1" dirty="0">
                <a:latin typeface="+mj-lt"/>
              </a:rPr>
              <a:t>should not be drafted in technological silos.</a:t>
            </a:r>
            <a:endParaRPr kumimoji="0" lang="en-AU" sz="1600" b="0" i="1" u="none" strike="noStrike" cap="none" normalizeH="0" baseline="0" dirty="0" smtClean="0">
              <a:ln>
                <a:noFill/>
              </a:ln>
              <a:solidFill>
                <a:schemeClr val="tx1"/>
              </a:solidFill>
              <a:effectLst/>
              <a:latin typeface="+mj-lt"/>
            </a:endParaRPr>
          </a:p>
        </p:txBody>
      </p:sp>
      <p:sp>
        <p:nvSpPr>
          <p:cNvPr id="8" name="Rectangle 7"/>
          <p:cNvSpPr/>
          <p:nvPr/>
        </p:nvSpPr>
        <p:spPr bwMode="auto">
          <a:xfrm>
            <a:off x="6019800" y="2390001"/>
            <a:ext cx="2514600" cy="35052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eaLnBrk="0" hangingPunct="0">
              <a:spcBef>
                <a:spcPts val="800"/>
              </a:spcBef>
            </a:pPr>
            <a:r>
              <a:rPr lang="en-AU" sz="1600" b="1" i="1" dirty="0" smtClean="0">
                <a:latin typeface="+mj-lt"/>
              </a:rPr>
              <a:t>Technology </a:t>
            </a:r>
            <a:r>
              <a:rPr lang="en-AU" sz="1600" b="1" i="1" dirty="0">
                <a:latin typeface="+mj-lt"/>
              </a:rPr>
              <a:t>neutrality </a:t>
            </a:r>
            <a:r>
              <a:rPr lang="en-AU" sz="1600" i="1" dirty="0">
                <a:latin typeface="+mj-lt"/>
              </a:rPr>
              <a:t>means that regulators should refrain from using regulations as a means to push the market toward a particular structure that the regulators consider </a:t>
            </a:r>
            <a:r>
              <a:rPr lang="en-AU" sz="1600" i="1" dirty="0" smtClean="0">
                <a:latin typeface="+mj-lt"/>
              </a:rPr>
              <a:t>optimal.</a:t>
            </a:r>
          </a:p>
          <a:p>
            <a:pPr eaLnBrk="0" hangingPunct="0">
              <a:spcBef>
                <a:spcPts val="800"/>
              </a:spcBef>
            </a:pPr>
            <a:r>
              <a:rPr lang="en-AU" sz="1600" i="1" dirty="0" smtClean="0">
                <a:latin typeface="+mj-lt"/>
              </a:rPr>
              <a:t>In </a:t>
            </a:r>
            <a:r>
              <a:rPr lang="en-AU" sz="1600" i="1" dirty="0">
                <a:latin typeface="+mj-lt"/>
              </a:rPr>
              <a:t>a highly dynamic market, regulators should not try to pick technological winners.</a:t>
            </a:r>
            <a:endParaRPr kumimoji="0" lang="en-AU" sz="1600" b="0" i="1" u="none" strike="noStrike" cap="none" normalizeH="0" baseline="0" dirty="0" smtClean="0">
              <a:ln>
                <a:noFill/>
              </a:ln>
              <a:solidFill>
                <a:schemeClr val="tx1"/>
              </a:solidFill>
              <a:effectLst/>
              <a:latin typeface="+mj-lt"/>
            </a:endParaRPr>
          </a:p>
        </p:txBody>
      </p:sp>
      <p:sp>
        <p:nvSpPr>
          <p:cNvPr id="9" name="Rectangle 8"/>
          <p:cNvSpPr/>
          <p:nvPr/>
        </p:nvSpPr>
        <p:spPr bwMode="auto">
          <a:xfrm>
            <a:off x="685800" y="1932801"/>
            <a:ext cx="2514600" cy="457200"/>
          </a:xfrm>
          <a:prstGeom prst="rect">
            <a:avLst/>
          </a:prstGeom>
          <a:solidFill>
            <a:schemeClr val="accent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bg1"/>
                </a:solidFill>
                <a:effectLst/>
                <a:latin typeface="+mj-lt"/>
              </a:rPr>
              <a:t>Meaning 1</a:t>
            </a:r>
          </a:p>
        </p:txBody>
      </p:sp>
      <p:sp>
        <p:nvSpPr>
          <p:cNvPr id="10" name="Rectangle 9"/>
          <p:cNvSpPr/>
          <p:nvPr/>
        </p:nvSpPr>
        <p:spPr bwMode="auto">
          <a:xfrm>
            <a:off x="3352800" y="1932801"/>
            <a:ext cx="2514600" cy="457200"/>
          </a:xfrm>
          <a:prstGeom prst="rect">
            <a:avLst/>
          </a:prstGeom>
          <a:solidFill>
            <a:schemeClr val="accent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bg1"/>
                </a:solidFill>
                <a:effectLst/>
                <a:latin typeface="+mj-lt"/>
              </a:rPr>
              <a:t>Meaning 2</a:t>
            </a:r>
          </a:p>
        </p:txBody>
      </p:sp>
      <p:sp>
        <p:nvSpPr>
          <p:cNvPr id="11" name="Rectangle 10"/>
          <p:cNvSpPr/>
          <p:nvPr/>
        </p:nvSpPr>
        <p:spPr bwMode="auto">
          <a:xfrm>
            <a:off x="6019800" y="1932801"/>
            <a:ext cx="2514600" cy="457200"/>
          </a:xfrm>
          <a:prstGeom prst="rect">
            <a:avLst/>
          </a:prstGeom>
          <a:solidFill>
            <a:schemeClr val="accent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smtClean="0">
                <a:solidFill>
                  <a:schemeClr val="bg1"/>
                </a:solidFill>
                <a:latin typeface="+mj-lt"/>
              </a:rPr>
              <a:t>Meaning 3</a:t>
            </a:r>
            <a:endParaRPr kumimoji="0" lang="en-AU" sz="1600" b="1" i="0" u="none" strike="noStrike" cap="none" normalizeH="0" baseline="0" dirty="0" smtClean="0">
              <a:ln>
                <a:noFill/>
              </a:ln>
              <a:solidFill>
                <a:schemeClr val="bg1"/>
              </a:solidFill>
              <a:effectLst/>
              <a:latin typeface="+mj-lt"/>
            </a:endParaRPr>
          </a:p>
        </p:txBody>
      </p:sp>
      <p:sp>
        <p:nvSpPr>
          <p:cNvPr id="12" name="Rectangle 11"/>
          <p:cNvSpPr/>
          <p:nvPr/>
        </p:nvSpPr>
        <p:spPr>
          <a:xfrm>
            <a:off x="685800" y="5971401"/>
            <a:ext cx="5256567" cy="276999"/>
          </a:xfrm>
          <a:prstGeom prst="rect">
            <a:avLst/>
          </a:prstGeom>
        </p:spPr>
        <p:txBody>
          <a:bodyPr wrap="none">
            <a:spAutoFit/>
          </a:bodyPr>
          <a:lstStyle/>
          <a:p>
            <a:r>
              <a:rPr lang="en-AU" dirty="0" smtClean="0">
                <a:latin typeface="+mj-lt"/>
              </a:rPr>
              <a:t>Source: </a:t>
            </a:r>
            <a:r>
              <a:rPr lang="en-AU" dirty="0" smtClean="0">
                <a:latin typeface="+mj-lt"/>
                <a:hlinkClick r:id="rId2"/>
              </a:rPr>
              <a:t>Hogan </a:t>
            </a:r>
            <a:r>
              <a:rPr lang="en-AU" dirty="0" err="1">
                <a:latin typeface="+mj-lt"/>
                <a:hlinkClick r:id="rId2"/>
              </a:rPr>
              <a:t>Lovells</a:t>
            </a:r>
            <a:r>
              <a:rPr lang="en-AU" dirty="0">
                <a:latin typeface="+mj-lt"/>
                <a:hlinkClick r:id="rId2"/>
              </a:rPr>
              <a:t> Global Media and Communications Quarterly 2014</a:t>
            </a:r>
            <a:r>
              <a:rPr lang="en-AU" dirty="0">
                <a:latin typeface="+mj-lt"/>
              </a:rPr>
              <a:t> </a:t>
            </a:r>
          </a:p>
        </p:txBody>
      </p:sp>
    </p:spTree>
    <p:extLst>
      <p:ext uri="{BB962C8B-B14F-4D97-AF65-F5344CB8AC3E}">
        <p14:creationId xmlns:p14="http://schemas.microsoft.com/office/powerpoint/2010/main" val="29275237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153400" cy="1066800"/>
          </a:xfrm>
        </p:spPr>
        <p:txBody>
          <a:bodyPr/>
          <a:lstStyle/>
          <a:p>
            <a:r>
              <a:rPr lang="en-AU" dirty="0" smtClean="0">
                <a:solidFill>
                  <a:schemeClr val="accent6"/>
                </a:solidFill>
              </a:rPr>
              <a:t>A reference </a:t>
            </a:r>
            <a:r>
              <a:rPr lang="en-AU" dirty="0" smtClean="0">
                <a:solidFill>
                  <a:schemeClr val="accent6"/>
                </a:solidFill>
              </a:rPr>
              <a:t>to 802.11 </a:t>
            </a:r>
            <a:r>
              <a:rPr lang="en-AU" dirty="0" smtClean="0">
                <a:solidFill>
                  <a:schemeClr val="accent6"/>
                </a:solidFill>
              </a:rPr>
              <a:t>(</a:t>
            </a:r>
            <a:r>
              <a:rPr lang="en-AU" dirty="0" smtClean="0">
                <a:solidFill>
                  <a:schemeClr val="accent6"/>
                </a:solidFill>
              </a:rPr>
              <a:t>as in </a:t>
            </a:r>
            <a:r>
              <a:rPr lang="en-AU" dirty="0" smtClean="0">
                <a:solidFill>
                  <a:schemeClr val="accent6"/>
                </a:solidFill>
              </a:rPr>
              <a:t>option </a:t>
            </a:r>
            <a:r>
              <a:rPr lang="en-AU" dirty="0" smtClean="0">
                <a:solidFill>
                  <a:schemeClr val="accent6"/>
                </a:solidFill>
              </a:rPr>
              <a:t>1 </a:t>
            </a:r>
            <a:r>
              <a:rPr lang="en-AU" dirty="0" smtClean="0">
                <a:solidFill>
                  <a:schemeClr val="accent6"/>
                </a:solidFill>
              </a:rPr>
              <a:t>&amp; option 2</a:t>
            </a:r>
            <a:r>
              <a:rPr lang="en-AU" dirty="0" smtClean="0">
                <a:solidFill>
                  <a:schemeClr val="accent6"/>
                </a:solidFill>
              </a:rPr>
              <a:t>) is </a:t>
            </a:r>
            <a:r>
              <a:rPr lang="en-AU" dirty="0" smtClean="0">
                <a:solidFill>
                  <a:schemeClr val="accent6"/>
                </a:solidFill>
              </a:rPr>
              <a:t>incorrectly cited </a:t>
            </a:r>
            <a:r>
              <a:rPr lang="en-AU" dirty="0" smtClean="0">
                <a:solidFill>
                  <a:schemeClr val="accent6"/>
                </a:solidFill>
              </a:rPr>
              <a:t>as not </a:t>
            </a:r>
            <a:r>
              <a:rPr lang="en-AU" i="1" dirty="0" smtClean="0">
                <a:solidFill>
                  <a:schemeClr val="accent6"/>
                </a:solidFill>
              </a:rPr>
              <a:t>technology neutral</a:t>
            </a:r>
            <a:endParaRPr lang="en-AU" i="1" dirty="0">
              <a:solidFill>
                <a:schemeClr val="accent6"/>
              </a:solidFill>
            </a:endParaRPr>
          </a:p>
        </p:txBody>
      </p:sp>
      <p:sp>
        <p:nvSpPr>
          <p:cNvPr id="3" name="Content Placeholder 2"/>
          <p:cNvSpPr>
            <a:spLocks noGrp="1"/>
          </p:cNvSpPr>
          <p:nvPr>
            <p:ph idx="1"/>
          </p:nvPr>
        </p:nvSpPr>
        <p:spPr/>
        <p:txBody>
          <a:bodyPr/>
          <a:lstStyle/>
          <a:p>
            <a:pPr lvl="1"/>
            <a:r>
              <a:rPr lang="en-AU" dirty="0" smtClean="0"/>
              <a:t>Noting the importance of </a:t>
            </a:r>
            <a:r>
              <a:rPr lang="en-AU" dirty="0" smtClean="0"/>
              <a:t>“technology neutrality” </a:t>
            </a:r>
            <a:r>
              <a:rPr lang="en-AU" dirty="0" smtClean="0"/>
              <a:t>in Europe, it is important to evaluate </a:t>
            </a:r>
            <a:r>
              <a:rPr lang="en-AU" dirty="0" smtClean="0"/>
              <a:t>the options of  the next </a:t>
            </a:r>
            <a:r>
              <a:rPr lang="en-AU" dirty="0" smtClean="0"/>
              <a:t>revision of </a:t>
            </a:r>
            <a:r>
              <a:rPr lang="en-AU" dirty="0" smtClean="0"/>
              <a:t>EN </a:t>
            </a:r>
            <a:r>
              <a:rPr lang="en-AU" dirty="0" smtClean="0"/>
              <a:t>301 893  </a:t>
            </a:r>
            <a:r>
              <a:rPr lang="en-AU" dirty="0" smtClean="0"/>
              <a:t>with this filter</a:t>
            </a:r>
            <a:endParaRPr lang="en-AU" dirty="0" smtClean="0"/>
          </a:p>
          <a:p>
            <a:pPr lvl="1"/>
            <a:r>
              <a:rPr lang="en-AU" dirty="0" smtClean="0"/>
              <a:t>A lack </a:t>
            </a:r>
            <a:r>
              <a:rPr lang="en-AU" dirty="0" smtClean="0"/>
              <a:t>of </a:t>
            </a:r>
            <a:r>
              <a:rPr lang="en-AU" i="1" dirty="0" smtClean="0"/>
              <a:t>technology neutrality</a:t>
            </a:r>
            <a:r>
              <a:rPr lang="en-AU" dirty="0" smtClean="0"/>
              <a:t> </a:t>
            </a:r>
            <a:r>
              <a:rPr lang="en-AU" dirty="0" smtClean="0"/>
              <a:t>is often cited as a reason to drop the </a:t>
            </a:r>
            <a:r>
              <a:rPr lang="en-AU" i="1" dirty="0"/>
              <a:t>dual threshold option </a:t>
            </a:r>
            <a:r>
              <a:rPr lang="en-AU" dirty="0" smtClean="0"/>
              <a:t>in  </a:t>
            </a:r>
            <a:r>
              <a:rPr lang="en-AU" dirty="0" smtClean="0"/>
              <a:t>EN 301 893 for 802.11ac/n/a and not extend </a:t>
            </a:r>
            <a:r>
              <a:rPr lang="en-AU" dirty="0" smtClean="0"/>
              <a:t>it to 802.11ax (option 1)</a:t>
            </a:r>
            <a:endParaRPr lang="en-AU" dirty="0" smtClean="0"/>
          </a:p>
          <a:p>
            <a:pPr lvl="1"/>
            <a:r>
              <a:rPr lang="en-AU" dirty="0" smtClean="0"/>
              <a:t>The explicit reference to </a:t>
            </a:r>
            <a:r>
              <a:rPr lang="en-AU" dirty="0" smtClean="0"/>
              <a:t>an external IEEE </a:t>
            </a:r>
            <a:r>
              <a:rPr lang="en-AU" dirty="0" smtClean="0"/>
              <a:t>802.11 standard (</a:t>
            </a:r>
            <a:r>
              <a:rPr lang="en-AU" dirty="0" smtClean="0"/>
              <a:t>using the </a:t>
            </a:r>
            <a:r>
              <a:rPr lang="en-AU" dirty="0" smtClean="0"/>
              <a:t>ED and </a:t>
            </a:r>
            <a:r>
              <a:rPr lang="en-AU" dirty="0" smtClean="0"/>
              <a:t>PD mechanism) </a:t>
            </a:r>
            <a:r>
              <a:rPr lang="en-AU" dirty="0" smtClean="0"/>
              <a:t>is often cited as </a:t>
            </a:r>
            <a:r>
              <a:rPr lang="en-AU" dirty="0" smtClean="0"/>
              <a:t>the issue</a:t>
            </a:r>
            <a:endParaRPr lang="en-AU" dirty="0" smtClean="0"/>
          </a:p>
          <a:p>
            <a:pPr lvl="2"/>
            <a:r>
              <a:rPr lang="en-AU" dirty="0" smtClean="0"/>
              <a:t>In contrast,  the </a:t>
            </a:r>
            <a:r>
              <a:rPr lang="en-AU" dirty="0" smtClean="0"/>
              <a:t>ED-only </a:t>
            </a:r>
            <a:r>
              <a:rPr lang="en-AU" dirty="0" smtClean="0"/>
              <a:t>mechanism in EN 301 893 is defined without reference to an external </a:t>
            </a:r>
            <a:r>
              <a:rPr lang="en-AU" dirty="0" smtClean="0"/>
              <a:t>standard</a:t>
            </a:r>
          </a:p>
          <a:p>
            <a:pPr lvl="1"/>
            <a:r>
              <a:rPr lang="en-AU" dirty="0" smtClean="0"/>
              <a:t>It is worth noting that nothing in the any of the three meanings of </a:t>
            </a:r>
            <a:r>
              <a:rPr lang="en-AU" i="1" dirty="0" smtClean="0"/>
              <a:t>technology neutrality</a:t>
            </a:r>
            <a:r>
              <a:rPr lang="en-AU" dirty="0" smtClean="0"/>
              <a:t> suggest that an external standard cannot be referenced</a:t>
            </a:r>
            <a:endParaRPr lang="en-AU"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14</a:t>
            </a:fld>
            <a:endParaRPr lang="en-US"/>
          </a:p>
        </p:txBody>
      </p:sp>
    </p:spTree>
    <p:extLst>
      <p:ext uri="{BB962C8B-B14F-4D97-AF65-F5344CB8AC3E}">
        <p14:creationId xmlns:p14="http://schemas.microsoft.com/office/powerpoint/2010/main" val="25959901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pPr lvl="1"/>
            <a:r>
              <a:rPr lang="en-AU" dirty="0"/>
              <a:t>EN 301 893 will be more </a:t>
            </a:r>
            <a:r>
              <a:rPr lang="en-AU" i="1" dirty="0"/>
              <a:t>technology neutral</a:t>
            </a:r>
            <a:r>
              <a:rPr lang="en-AU" dirty="0"/>
              <a:t> </a:t>
            </a:r>
            <a:r>
              <a:rPr lang="en-AU" dirty="0" smtClean="0"/>
              <a:t>under all three meanings when </a:t>
            </a:r>
            <a:r>
              <a:rPr lang="en-AU" i="1" dirty="0" smtClean="0"/>
              <a:t>dual </a:t>
            </a:r>
            <a:r>
              <a:rPr lang="en-AU" i="1" dirty="0"/>
              <a:t>threshold </a:t>
            </a:r>
            <a:r>
              <a:rPr lang="en-AU" dirty="0" smtClean="0"/>
              <a:t>is </a:t>
            </a:r>
            <a:r>
              <a:rPr lang="en-AU" dirty="0"/>
              <a:t>available to </a:t>
            </a:r>
            <a:r>
              <a:rPr lang="en-AU" dirty="0" smtClean="0"/>
              <a:t>all</a:t>
            </a:r>
            <a:endParaRPr lang="en-AU" dirty="0"/>
          </a:p>
        </p:txBody>
      </p:sp>
      <p:sp>
        <p:nvSpPr>
          <p:cNvPr id="3" name="Content Placeholder 2"/>
          <p:cNvSpPr>
            <a:spLocks noGrp="1"/>
          </p:cNvSpPr>
          <p:nvPr>
            <p:ph idx="1"/>
          </p:nvPr>
        </p:nvSpPr>
        <p:spPr/>
        <p:txBody>
          <a:bodyPr/>
          <a:lstStyle/>
          <a:p>
            <a:pPr lvl="1"/>
            <a:r>
              <a:rPr lang="en-AU" dirty="0" smtClean="0"/>
              <a:t>The question of the </a:t>
            </a:r>
            <a:r>
              <a:rPr lang="en-AU" i="1" dirty="0" smtClean="0"/>
              <a:t>technology neutrality</a:t>
            </a:r>
            <a:r>
              <a:rPr lang="en-AU" dirty="0" smtClean="0"/>
              <a:t> </a:t>
            </a:r>
            <a:r>
              <a:rPr lang="en-AU" dirty="0" smtClean="0"/>
              <a:t>of </a:t>
            </a:r>
            <a:r>
              <a:rPr lang="en-AU" dirty="0" smtClean="0"/>
              <a:t>EN </a:t>
            </a:r>
            <a:r>
              <a:rPr lang="en-AU" dirty="0"/>
              <a:t>301 </a:t>
            </a:r>
            <a:r>
              <a:rPr lang="en-AU" dirty="0" smtClean="0"/>
              <a:t>803</a:t>
            </a:r>
            <a:r>
              <a:rPr lang="en-AU" dirty="0"/>
              <a:t> </a:t>
            </a:r>
            <a:r>
              <a:rPr lang="en-AU" dirty="0" smtClean="0"/>
              <a:t>using each of the three options must </a:t>
            </a:r>
            <a:r>
              <a:rPr lang="en-AU" dirty="0" smtClean="0"/>
              <a:t>be evaluated by consideration of </a:t>
            </a:r>
            <a:r>
              <a:rPr lang="en-AU" dirty="0" smtClean="0"/>
              <a:t>all three </a:t>
            </a:r>
            <a:r>
              <a:rPr lang="en-AU" dirty="0" smtClean="0"/>
              <a:t>meanings</a:t>
            </a:r>
          </a:p>
          <a:p>
            <a:pPr lvl="1"/>
            <a:r>
              <a:rPr lang="en-AU" dirty="0" smtClean="0"/>
              <a:t>Such </a:t>
            </a:r>
            <a:r>
              <a:rPr lang="en-AU" dirty="0" smtClean="0"/>
              <a:t>a consideration suggests that EN 301 893 is more </a:t>
            </a:r>
            <a:r>
              <a:rPr lang="en-AU" i="1" dirty="0" smtClean="0"/>
              <a:t>technology neutral</a:t>
            </a:r>
            <a:r>
              <a:rPr lang="en-AU" dirty="0" smtClean="0"/>
              <a:t> </a:t>
            </a:r>
            <a:r>
              <a:rPr lang="en-AU" dirty="0" smtClean="0"/>
              <a:t>when </a:t>
            </a:r>
            <a:r>
              <a:rPr lang="en-AU" i="1" dirty="0" smtClean="0"/>
              <a:t>dual </a:t>
            </a:r>
            <a:r>
              <a:rPr lang="en-AU" i="1" dirty="0"/>
              <a:t>threshold </a:t>
            </a:r>
            <a:r>
              <a:rPr lang="en-AU" dirty="0" smtClean="0"/>
              <a:t>is included for all access technologies (</a:t>
            </a:r>
            <a:r>
              <a:rPr lang="en-AU" dirty="0"/>
              <a:t>o</a:t>
            </a:r>
            <a:r>
              <a:rPr lang="en-AU" dirty="0" smtClean="0"/>
              <a:t>ption 3) by:</a:t>
            </a:r>
            <a:endParaRPr lang="en-AU" dirty="0" smtClean="0"/>
          </a:p>
          <a:p>
            <a:pPr lvl="2"/>
            <a:r>
              <a:rPr lang="en-AU" dirty="0" smtClean="0"/>
              <a:t>Providing </a:t>
            </a:r>
            <a:r>
              <a:rPr lang="en-AU" dirty="0"/>
              <a:t>the same choices for all access technologies (meaning 1</a:t>
            </a:r>
            <a:r>
              <a:rPr lang="en-AU" dirty="0" smtClean="0"/>
              <a:t>)</a:t>
            </a:r>
          </a:p>
          <a:p>
            <a:pPr lvl="2"/>
            <a:r>
              <a:rPr lang="en-AU" dirty="0" smtClean="0"/>
              <a:t>Enabling </a:t>
            </a:r>
            <a:r>
              <a:rPr lang="en-AU" i="1" dirty="0"/>
              <a:t>fair access</a:t>
            </a:r>
            <a:r>
              <a:rPr lang="en-AU" dirty="0"/>
              <a:t> for all access technologies (meaning 2) </a:t>
            </a:r>
            <a:endParaRPr lang="en-AU" dirty="0" smtClean="0"/>
          </a:p>
          <a:p>
            <a:pPr lvl="2"/>
            <a:r>
              <a:rPr lang="en-AU" dirty="0" smtClean="0"/>
              <a:t>N</a:t>
            </a:r>
            <a:r>
              <a:rPr lang="en-AU" dirty="0" smtClean="0"/>
              <a:t>ot </a:t>
            </a:r>
            <a:r>
              <a:rPr lang="en-AU" i="1" dirty="0" smtClean="0"/>
              <a:t>picking winners</a:t>
            </a:r>
            <a:r>
              <a:rPr lang="en-AU" dirty="0" smtClean="0"/>
              <a:t> (meaning 3)</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6973259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pPr lvl="2"/>
            <a:r>
              <a:rPr lang="en-AU" i="1" dirty="0" smtClean="0"/>
              <a:t>Option 3</a:t>
            </a:r>
            <a:r>
              <a:rPr lang="en-AU" dirty="0" smtClean="0"/>
              <a:t> is </a:t>
            </a:r>
            <a:r>
              <a:rPr lang="en-AU" dirty="0"/>
              <a:t>more </a:t>
            </a:r>
            <a:r>
              <a:rPr lang="en-AU" i="1" dirty="0"/>
              <a:t>technology neutral </a:t>
            </a:r>
            <a:r>
              <a:rPr lang="en-AU" dirty="0" smtClean="0"/>
              <a:t>by providing the same choices for all </a:t>
            </a:r>
            <a:r>
              <a:rPr lang="en-AU" dirty="0"/>
              <a:t>access technologies (</a:t>
            </a:r>
            <a:r>
              <a:rPr lang="en-AU" i="1" dirty="0"/>
              <a:t>meaning 1</a:t>
            </a:r>
            <a:r>
              <a:rPr lang="en-AU" dirty="0"/>
              <a:t>)</a:t>
            </a:r>
          </a:p>
        </p:txBody>
      </p:sp>
      <p:sp>
        <p:nvSpPr>
          <p:cNvPr id="3" name="Content Placeholder 2"/>
          <p:cNvSpPr>
            <a:spLocks noGrp="1"/>
          </p:cNvSpPr>
          <p:nvPr>
            <p:ph idx="1"/>
          </p:nvPr>
        </p:nvSpPr>
        <p:spPr>
          <a:xfrm>
            <a:off x="3352800" y="1905000"/>
            <a:ext cx="5105400" cy="4114800"/>
          </a:xfrm>
        </p:spPr>
        <p:txBody>
          <a:bodyPr/>
          <a:lstStyle/>
          <a:p>
            <a:pPr lvl="1"/>
            <a:r>
              <a:rPr lang="en-AU" dirty="0" smtClean="0"/>
              <a:t>The current version of EN </a:t>
            </a:r>
            <a:r>
              <a:rPr lang="en-AU" dirty="0" smtClean="0"/>
              <a:t>301 893 does not satisfy </a:t>
            </a:r>
            <a:r>
              <a:rPr lang="en-AU" dirty="0" smtClean="0"/>
              <a:t>the </a:t>
            </a:r>
            <a:r>
              <a:rPr lang="en-AU" i="1" dirty="0" smtClean="0"/>
              <a:t>meaning 1</a:t>
            </a:r>
            <a:r>
              <a:rPr lang="en-AU" dirty="0" smtClean="0"/>
              <a:t> definition </a:t>
            </a:r>
            <a:r>
              <a:rPr lang="en-AU" dirty="0" smtClean="0"/>
              <a:t>of </a:t>
            </a:r>
            <a:r>
              <a:rPr lang="en-AU" i="1" dirty="0" smtClean="0"/>
              <a:t>technology neutrality</a:t>
            </a:r>
            <a:r>
              <a:rPr lang="en-AU" dirty="0" smtClean="0"/>
              <a:t> </a:t>
            </a:r>
            <a:r>
              <a:rPr lang="en-AU" dirty="0" smtClean="0"/>
              <a:t>because it defines </a:t>
            </a:r>
            <a:r>
              <a:rPr lang="en-AU" dirty="0" smtClean="0"/>
              <a:t>two </a:t>
            </a:r>
            <a:r>
              <a:rPr lang="en-AU" dirty="0" smtClean="0"/>
              <a:t>mechanisms </a:t>
            </a:r>
            <a:r>
              <a:rPr lang="en-AU" dirty="0" smtClean="0"/>
              <a:t>for achieving </a:t>
            </a:r>
            <a:r>
              <a:rPr lang="en-AU" i="1" dirty="0" smtClean="0"/>
              <a:t>fair access</a:t>
            </a:r>
            <a:r>
              <a:rPr lang="en-AU" dirty="0" smtClean="0"/>
              <a:t> </a:t>
            </a:r>
            <a:r>
              <a:rPr lang="en-AU" dirty="0" smtClean="0"/>
              <a:t>rather than describing </a:t>
            </a:r>
            <a:r>
              <a:rPr lang="en-AU" i="1" dirty="0" smtClean="0"/>
              <a:t>fair access</a:t>
            </a:r>
            <a:endParaRPr lang="en-AU" dirty="0"/>
          </a:p>
          <a:p>
            <a:pPr lvl="1"/>
            <a:r>
              <a:rPr lang="en-AU" dirty="0" smtClean="0"/>
              <a:t>This </a:t>
            </a:r>
            <a:r>
              <a:rPr lang="en-AU" i="1" dirty="0" smtClean="0"/>
              <a:t>non-technology neutral</a:t>
            </a:r>
            <a:r>
              <a:rPr lang="en-AU" dirty="0" smtClean="0"/>
              <a:t> </a:t>
            </a:r>
            <a:r>
              <a:rPr lang="en-AU" dirty="0" smtClean="0"/>
              <a:t>approach is </a:t>
            </a:r>
            <a:r>
              <a:rPr lang="en-AU" dirty="0" smtClean="0"/>
              <a:t>justified </a:t>
            </a:r>
            <a:r>
              <a:rPr lang="en-AU" dirty="0" smtClean="0"/>
              <a:t>because it </a:t>
            </a:r>
            <a:r>
              <a:rPr lang="en-AU" dirty="0" smtClean="0"/>
              <a:t>has proven to be </a:t>
            </a:r>
            <a:r>
              <a:rPr lang="en-AU" dirty="0" smtClean="0"/>
              <a:t>very difficult to define </a:t>
            </a:r>
            <a:r>
              <a:rPr lang="en-AU" i="1" dirty="0" smtClean="0"/>
              <a:t>fair access</a:t>
            </a:r>
            <a:r>
              <a:rPr lang="en-AU" dirty="0" smtClean="0"/>
              <a:t> directly </a:t>
            </a:r>
            <a:endParaRPr lang="en-AU" dirty="0" smtClean="0"/>
          </a:p>
          <a:p>
            <a:pPr lvl="1"/>
            <a:r>
              <a:rPr lang="en-AU" i="1" dirty="0" smtClean="0"/>
              <a:t>Option </a:t>
            </a:r>
            <a:r>
              <a:rPr lang="en-AU" i="1" dirty="0" smtClean="0"/>
              <a:t>1</a:t>
            </a:r>
            <a:r>
              <a:rPr lang="en-AU" dirty="0" smtClean="0"/>
              <a:t> is worse under </a:t>
            </a:r>
            <a:r>
              <a:rPr lang="en-AU" i="1" dirty="0" smtClean="0"/>
              <a:t>meaning 1</a:t>
            </a:r>
            <a:r>
              <a:rPr lang="en-AU" dirty="0" smtClean="0"/>
              <a:t> because it forces companies to adopt </a:t>
            </a:r>
            <a:r>
              <a:rPr lang="en-AU" i="1" dirty="0" smtClean="0"/>
              <a:t>single threshold</a:t>
            </a:r>
            <a:r>
              <a:rPr lang="en-AU" dirty="0" smtClean="0"/>
              <a:t>, and thus they are even less able </a:t>
            </a:r>
            <a:r>
              <a:rPr lang="en-AU" i="1" dirty="0" smtClean="0"/>
              <a:t>to </a:t>
            </a:r>
            <a:r>
              <a:rPr lang="en-AU" i="1" dirty="0"/>
              <a:t>adopt whatever technology is most appropriate to achieve the </a:t>
            </a:r>
            <a:r>
              <a:rPr lang="en-AU" i="1" dirty="0" smtClean="0"/>
              <a:t>result</a:t>
            </a:r>
            <a:endParaRPr lang="en-AU" dirty="0" smtClean="0"/>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
        <p:nvSpPr>
          <p:cNvPr id="6" name="Rectangle 5"/>
          <p:cNvSpPr/>
          <p:nvPr/>
        </p:nvSpPr>
        <p:spPr bwMode="auto">
          <a:xfrm>
            <a:off x="685800" y="2438400"/>
            <a:ext cx="2514600" cy="36576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eaLnBrk="0" hangingPunct="0"/>
            <a:r>
              <a:rPr lang="en-AU" sz="1600" b="1" i="1" dirty="0" smtClean="0">
                <a:latin typeface="+mj-lt"/>
              </a:rPr>
              <a:t>Technology </a:t>
            </a:r>
            <a:r>
              <a:rPr lang="en-AU" sz="1600" b="1" i="1" dirty="0">
                <a:latin typeface="+mj-lt"/>
              </a:rPr>
              <a:t>neutrality </a:t>
            </a:r>
            <a:r>
              <a:rPr lang="en-AU" sz="1600" i="1" dirty="0">
                <a:latin typeface="+mj-lt"/>
              </a:rPr>
              <a:t>means that technical standards designed to limit negative externalities (</a:t>
            </a:r>
            <a:r>
              <a:rPr lang="en-AU" sz="1600" i="1" dirty="0" err="1">
                <a:latin typeface="+mj-lt"/>
              </a:rPr>
              <a:t>eg</a:t>
            </a:r>
            <a:r>
              <a:rPr lang="en-AU" sz="1600" i="1" dirty="0">
                <a:latin typeface="+mj-lt"/>
              </a:rPr>
              <a:t>. radio interference, pollution, safety) should describe the result to be achieved, but should leave companies free to adopt whatever technology is most appropriate to achieve the </a:t>
            </a:r>
            <a:r>
              <a:rPr lang="en-AU" sz="1600" i="1" dirty="0" smtClean="0">
                <a:latin typeface="+mj-lt"/>
              </a:rPr>
              <a:t>result</a:t>
            </a:r>
            <a:endParaRPr kumimoji="0" lang="en-AU" sz="1600" b="0" i="1" u="none" strike="noStrike" cap="none" normalizeH="0" baseline="0" dirty="0" smtClean="0">
              <a:ln>
                <a:noFill/>
              </a:ln>
              <a:solidFill>
                <a:schemeClr val="tx1"/>
              </a:solidFill>
              <a:effectLst/>
              <a:latin typeface="+mj-lt"/>
            </a:endParaRPr>
          </a:p>
        </p:txBody>
      </p:sp>
      <p:sp>
        <p:nvSpPr>
          <p:cNvPr id="7" name="Rectangle 6"/>
          <p:cNvSpPr/>
          <p:nvPr/>
        </p:nvSpPr>
        <p:spPr bwMode="auto">
          <a:xfrm>
            <a:off x="685800" y="1981200"/>
            <a:ext cx="2514600" cy="457200"/>
          </a:xfrm>
          <a:prstGeom prst="rect">
            <a:avLst/>
          </a:prstGeom>
          <a:solidFill>
            <a:schemeClr val="accent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bg1"/>
                </a:solidFill>
                <a:effectLst/>
                <a:latin typeface="+mj-lt"/>
              </a:rPr>
              <a:t>Meaning 1</a:t>
            </a:r>
          </a:p>
        </p:txBody>
      </p:sp>
    </p:spTree>
    <p:extLst>
      <p:ext uri="{BB962C8B-B14F-4D97-AF65-F5344CB8AC3E}">
        <p14:creationId xmlns:p14="http://schemas.microsoft.com/office/powerpoint/2010/main" val="29920610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pPr lvl="2"/>
            <a:r>
              <a:rPr lang="en-AU" i="1" dirty="0" smtClean="0"/>
              <a:t>Option 3</a:t>
            </a:r>
            <a:r>
              <a:rPr lang="en-AU" dirty="0" smtClean="0"/>
              <a:t> is </a:t>
            </a:r>
            <a:r>
              <a:rPr lang="en-AU" dirty="0"/>
              <a:t>more </a:t>
            </a:r>
            <a:r>
              <a:rPr lang="en-AU" i="1" dirty="0"/>
              <a:t>technology neutral </a:t>
            </a:r>
            <a:r>
              <a:rPr lang="en-AU" dirty="0" smtClean="0"/>
              <a:t>by providing the same choices for all </a:t>
            </a:r>
            <a:r>
              <a:rPr lang="en-AU" dirty="0"/>
              <a:t>access technologies (</a:t>
            </a:r>
            <a:r>
              <a:rPr lang="en-AU" i="1" dirty="0"/>
              <a:t>meaning 1</a:t>
            </a:r>
            <a:r>
              <a:rPr lang="en-AU" dirty="0"/>
              <a:t>)</a:t>
            </a:r>
          </a:p>
        </p:txBody>
      </p:sp>
      <p:sp>
        <p:nvSpPr>
          <p:cNvPr id="3" name="Content Placeholder 2"/>
          <p:cNvSpPr>
            <a:spLocks noGrp="1"/>
          </p:cNvSpPr>
          <p:nvPr>
            <p:ph idx="1"/>
          </p:nvPr>
        </p:nvSpPr>
        <p:spPr>
          <a:xfrm>
            <a:off x="3352800" y="1905000"/>
            <a:ext cx="5105400" cy="4114800"/>
          </a:xfrm>
        </p:spPr>
        <p:txBody>
          <a:bodyPr/>
          <a:lstStyle/>
          <a:p>
            <a:pPr lvl="1"/>
            <a:r>
              <a:rPr lang="en-AU" dirty="0" smtClean="0"/>
              <a:t>…</a:t>
            </a:r>
            <a:endParaRPr lang="en-AU" dirty="0" smtClean="0"/>
          </a:p>
          <a:p>
            <a:pPr lvl="1"/>
            <a:r>
              <a:rPr lang="en-AU" i="1" dirty="0" smtClean="0"/>
              <a:t>Option 2</a:t>
            </a:r>
            <a:r>
              <a:rPr lang="en-AU" dirty="0" smtClean="0"/>
              <a:t> is better </a:t>
            </a:r>
            <a:r>
              <a:rPr lang="en-AU" dirty="0"/>
              <a:t>under </a:t>
            </a:r>
            <a:r>
              <a:rPr lang="en-AU" i="1" dirty="0"/>
              <a:t>meaning 1</a:t>
            </a:r>
            <a:r>
              <a:rPr lang="en-AU" dirty="0"/>
              <a:t> </a:t>
            </a:r>
            <a:r>
              <a:rPr lang="en-AU" dirty="0" smtClean="0"/>
              <a:t>because it allows greater choice between the alternative to achieve the desired result, between</a:t>
            </a:r>
          </a:p>
          <a:p>
            <a:pPr lvl="2"/>
            <a:r>
              <a:rPr lang="en-AU" dirty="0" smtClean="0"/>
              <a:t>the ED-only mechanism for all equipment </a:t>
            </a:r>
          </a:p>
          <a:p>
            <a:pPr lvl="2"/>
            <a:r>
              <a:rPr lang="en-AU" dirty="0" smtClean="0"/>
              <a:t>the PD/ED </a:t>
            </a:r>
            <a:r>
              <a:rPr lang="en-AU" dirty="0"/>
              <a:t>mechanism </a:t>
            </a:r>
            <a:r>
              <a:rPr lang="en-AU" dirty="0" smtClean="0"/>
              <a:t> for 802.11a/n/ac equipment</a:t>
            </a:r>
          </a:p>
          <a:p>
            <a:pPr lvl="1"/>
            <a:r>
              <a:rPr lang="en-AU" i="1" dirty="0" smtClean="0"/>
              <a:t>Option 3</a:t>
            </a:r>
            <a:r>
              <a:rPr lang="en-AU" dirty="0" smtClean="0"/>
              <a:t> is even better </a:t>
            </a:r>
            <a:r>
              <a:rPr lang="en-AU" dirty="0"/>
              <a:t>under </a:t>
            </a:r>
            <a:r>
              <a:rPr lang="en-AU" i="1" dirty="0"/>
              <a:t>meaning 1</a:t>
            </a:r>
            <a:r>
              <a:rPr lang="en-AU" dirty="0"/>
              <a:t> </a:t>
            </a:r>
            <a:r>
              <a:rPr lang="en-AU" dirty="0" smtClean="0"/>
              <a:t>because it allows companies </a:t>
            </a:r>
            <a:r>
              <a:rPr lang="en-AU" i="1" dirty="0" smtClean="0"/>
              <a:t>to </a:t>
            </a:r>
            <a:r>
              <a:rPr lang="en-AU" i="1" dirty="0"/>
              <a:t>adopt whatever technology is most appropriate </a:t>
            </a:r>
            <a:r>
              <a:rPr lang="en-AU" dirty="0" smtClean="0"/>
              <a:t>(from the restricted set), regardless of the access technology used</a:t>
            </a:r>
          </a:p>
          <a:p>
            <a:pPr lvl="2"/>
            <a:r>
              <a:rPr lang="en-AU" i="1" dirty="0" smtClean="0"/>
              <a:t>Single threshold </a:t>
            </a:r>
            <a:r>
              <a:rPr lang="en-AU" dirty="0" smtClean="0"/>
              <a:t>or </a:t>
            </a:r>
            <a:r>
              <a:rPr lang="en-AU" i="1" dirty="0" smtClean="0"/>
              <a:t>dual threshold </a:t>
            </a:r>
            <a:r>
              <a:rPr lang="en-AU" dirty="0" smtClean="0"/>
              <a:t>can be used by equipment based on any </a:t>
            </a:r>
            <a:r>
              <a:rPr lang="en-AU" dirty="0"/>
              <a:t>access technology</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
        <p:nvSpPr>
          <p:cNvPr id="6" name="Rectangle 5"/>
          <p:cNvSpPr/>
          <p:nvPr/>
        </p:nvSpPr>
        <p:spPr bwMode="auto">
          <a:xfrm>
            <a:off x="685800" y="2438400"/>
            <a:ext cx="2514600" cy="36576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eaLnBrk="0" hangingPunct="0"/>
            <a:r>
              <a:rPr lang="en-AU" sz="1600" b="1" i="1" dirty="0" smtClean="0">
                <a:latin typeface="+mj-lt"/>
              </a:rPr>
              <a:t>Technology </a:t>
            </a:r>
            <a:r>
              <a:rPr lang="en-AU" sz="1600" b="1" i="1" dirty="0">
                <a:latin typeface="+mj-lt"/>
              </a:rPr>
              <a:t>neutrality </a:t>
            </a:r>
            <a:r>
              <a:rPr lang="en-AU" sz="1600" i="1" dirty="0">
                <a:latin typeface="+mj-lt"/>
              </a:rPr>
              <a:t>means that technical standards designed to limit negative externalities (</a:t>
            </a:r>
            <a:r>
              <a:rPr lang="en-AU" sz="1600" i="1" dirty="0" err="1">
                <a:latin typeface="+mj-lt"/>
              </a:rPr>
              <a:t>eg</a:t>
            </a:r>
            <a:r>
              <a:rPr lang="en-AU" sz="1600" i="1" dirty="0">
                <a:latin typeface="+mj-lt"/>
              </a:rPr>
              <a:t>. radio interference, pollution, safety) should describe the result to be achieved, but should leave companies free to adopt whatever technology is most appropriate to achieve the </a:t>
            </a:r>
            <a:r>
              <a:rPr lang="en-AU" sz="1600" i="1" dirty="0" smtClean="0">
                <a:latin typeface="+mj-lt"/>
              </a:rPr>
              <a:t>result</a:t>
            </a:r>
            <a:endParaRPr kumimoji="0" lang="en-AU" sz="1600" b="0" i="1" u="none" strike="noStrike" cap="none" normalizeH="0" baseline="0" dirty="0" smtClean="0">
              <a:ln>
                <a:noFill/>
              </a:ln>
              <a:solidFill>
                <a:schemeClr val="tx1"/>
              </a:solidFill>
              <a:effectLst/>
              <a:latin typeface="+mj-lt"/>
            </a:endParaRPr>
          </a:p>
        </p:txBody>
      </p:sp>
      <p:sp>
        <p:nvSpPr>
          <p:cNvPr id="7" name="Rectangle 6"/>
          <p:cNvSpPr/>
          <p:nvPr/>
        </p:nvSpPr>
        <p:spPr bwMode="auto">
          <a:xfrm>
            <a:off x="685800" y="1981200"/>
            <a:ext cx="2514600" cy="457200"/>
          </a:xfrm>
          <a:prstGeom prst="rect">
            <a:avLst/>
          </a:prstGeom>
          <a:solidFill>
            <a:schemeClr val="accent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bg1"/>
                </a:solidFill>
                <a:effectLst/>
                <a:latin typeface="+mj-lt"/>
              </a:rPr>
              <a:t>Meaning 1</a:t>
            </a:r>
          </a:p>
        </p:txBody>
      </p:sp>
    </p:spTree>
    <p:extLst>
      <p:ext uri="{BB962C8B-B14F-4D97-AF65-F5344CB8AC3E}">
        <p14:creationId xmlns:p14="http://schemas.microsoft.com/office/powerpoint/2010/main" val="39777183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pPr lvl="2"/>
            <a:r>
              <a:rPr lang="en-AU" i="1" dirty="0" smtClean="0"/>
              <a:t>Option 3</a:t>
            </a:r>
            <a:r>
              <a:rPr lang="en-AU" dirty="0" smtClean="0"/>
              <a:t> is </a:t>
            </a:r>
            <a:r>
              <a:rPr lang="en-AU" dirty="0"/>
              <a:t>more </a:t>
            </a:r>
            <a:r>
              <a:rPr lang="en-AU" i="1" dirty="0"/>
              <a:t>technology neutral </a:t>
            </a:r>
            <a:r>
              <a:rPr lang="en-AU" dirty="0" smtClean="0"/>
              <a:t>by enabling </a:t>
            </a:r>
            <a:r>
              <a:rPr lang="en-AU" i="1" dirty="0" smtClean="0"/>
              <a:t>fair access</a:t>
            </a:r>
            <a:r>
              <a:rPr lang="en-AU" dirty="0" smtClean="0"/>
              <a:t> </a:t>
            </a:r>
            <a:r>
              <a:rPr lang="en-AU" dirty="0"/>
              <a:t>for all access technologies </a:t>
            </a:r>
            <a:r>
              <a:rPr lang="en-AU" dirty="0" smtClean="0"/>
              <a:t>(</a:t>
            </a:r>
            <a:r>
              <a:rPr lang="en-AU" i="1" dirty="0" smtClean="0"/>
              <a:t>meaning 2</a:t>
            </a:r>
            <a:r>
              <a:rPr lang="en-AU" dirty="0" smtClean="0"/>
              <a:t>) </a:t>
            </a:r>
            <a:r>
              <a:rPr lang="en-AU" dirty="0"/>
              <a:t/>
            </a:r>
            <a:br>
              <a:rPr lang="en-AU" dirty="0"/>
            </a:br>
            <a:endParaRPr lang="en-AU" dirty="0"/>
          </a:p>
        </p:txBody>
      </p:sp>
      <p:sp>
        <p:nvSpPr>
          <p:cNvPr id="3" name="Content Placeholder 2"/>
          <p:cNvSpPr>
            <a:spLocks noGrp="1"/>
          </p:cNvSpPr>
          <p:nvPr>
            <p:ph idx="1"/>
          </p:nvPr>
        </p:nvSpPr>
        <p:spPr>
          <a:xfrm>
            <a:off x="3352800" y="1981200"/>
            <a:ext cx="5105400" cy="4114800"/>
          </a:xfrm>
        </p:spPr>
        <p:txBody>
          <a:bodyPr/>
          <a:lstStyle/>
          <a:p>
            <a:pPr lvl="1"/>
            <a:r>
              <a:rPr lang="en-AU" i="1" dirty="0" smtClean="0"/>
              <a:t>Fair access</a:t>
            </a:r>
            <a:r>
              <a:rPr lang="en-AU" dirty="0" smtClean="0"/>
              <a:t> is the </a:t>
            </a:r>
            <a:r>
              <a:rPr lang="en-AU" i="1" dirty="0" smtClean="0"/>
              <a:t>regulatory </a:t>
            </a:r>
            <a:r>
              <a:rPr lang="en-AU" i="1" dirty="0" smtClean="0"/>
              <a:t>principle </a:t>
            </a:r>
            <a:r>
              <a:rPr lang="en-AU" dirty="0" smtClean="0"/>
              <a:t>that probably applies in the context of EN 301 893</a:t>
            </a:r>
          </a:p>
          <a:p>
            <a:pPr lvl="1"/>
            <a:r>
              <a:rPr lang="en-AU" i="1" dirty="0" smtClean="0"/>
              <a:t>Meaning 2</a:t>
            </a:r>
            <a:r>
              <a:rPr lang="en-AU" dirty="0" smtClean="0"/>
              <a:t> thus implies that </a:t>
            </a:r>
            <a:r>
              <a:rPr lang="en-AU" i="1" dirty="0" smtClean="0"/>
              <a:t>fair access </a:t>
            </a:r>
            <a:r>
              <a:rPr lang="en-AU" dirty="0" smtClean="0"/>
              <a:t>should be available to all access technologies </a:t>
            </a:r>
          </a:p>
          <a:p>
            <a:pPr lvl="1"/>
            <a:r>
              <a:rPr lang="en-AU" i="1" dirty="0" smtClean="0"/>
              <a:t>Option 1 </a:t>
            </a:r>
            <a:r>
              <a:rPr lang="en-AU" dirty="0" smtClean="0"/>
              <a:t>satisfies </a:t>
            </a:r>
            <a:r>
              <a:rPr lang="en-AU" i="1" dirty="0" smtClean="0"/>
              <a:t>meaning 2 </a:t>
            </a:r>
            <a:r>
              <a:rPr lang="en-AU" dirty="0" smtClean="0"/>
              <a:t>on one level in that </a:t>
            </a:r>
            <a:r>
              <a:rPr lang="en-AU" i="1" dirty="0" smtClean="0"/>
              <a:t>fair access </a:t>
            </a:r>
            <a:r>
              <a:rPr lang="en-AU" dirty="0" smtClean="0"/>
              <a:t>could result from the use of </a:t>
            </a:r>
            <a:r>
              <a:rPr lang="en-AU" i="1" dirty="0" smtClean="0"/>
              <a:t>single threshold </a:t>
            </a:r>
            <a:r>
              <a:rPr lang="en-AU" dirty="0" smtClean="0"/>
              <a:t>by all </a:t>
            </a:r>
            <a:r>
              <a:rPr lang="en-AU" dirty="0" err="1" smtClean="0"/>
              <a:t>acces</a:t>
            </a:r>
            <a:r>
              <a:rPr lang="en-AU" dirty="0" smtClean="0"/>
              <a:t> technologies; however, it fails </a:t>
            </a:r>
            <a:r>
              <a:rPr lang="en-AU" i="1" dirty="0" smtClean="0"/>
              <a:t>meaning 2</a:t>
            </a:r>
            <a:r>
              <a:rPr lang="en-AU" dirty="0" smtClean="0"/>
              <a:t> by forcing the use of </a:t>
            </a:r>
            <a:r>
              <a:rPr lang="en-AU" i="1" dirty="0"/>
              <a:t>single threshold </a:t>
            </a:r>
            <a:r>
              <a:rPr lang="en-AU" dirty="0" smtClean="0"/>
              <a:t>, thus imposing a </a:t>
            </a:r>
            <a:r>
              <a:rPr lang="en-AU" i="1" dirty="0"/>
              <a:t>technological </a:t>
            </a:r>
            <a:r>
              <a:rPr lang="en-AU" i="1" dirty="0" smtClean="0"/>
              <a:t>silo</a:t>
            </a:r>
          </a:p>
          <a:p>
            <a:pPr lvl="2"/>
            <a:r>
              <a:rPr lang="en-AU" dirty="0" smtClean="0"/>
              <a:t>The </a:t>
            </a:r>
            <a:r>
              <a:rPr lang="en-AU" i="1" dirty="0" smtClean="0"/>
              <a:t>technological </a:t>
            </a:r>
            <a:r>
              <a:rPr lang="en-AU" i="1" dirty="0"/>
              <a:t>silo </a:t>
            </a:r>
            <a:r>
              <a:rPr lang="en-AU" i="1" dirty="0" smtClean="0"/>
              <a:t>is that </a:t>
            </a:r>
            <a:r>
              <a:rPr lang="en-AU" i="1" dirty="0"/>
              <a:t>single threshold</a:t>
            </a:r>
            <a:r>
              <a:rPr lang="en-AU" dirty="0" smtClean="0"/>
              <a:t> is a very basic technology, whereas the more sophisticated </a:t>
            </a:r>
            <a:r>
              <a:rPr lang="en-AU" i="1" dirty="0" smtClean="0"/>
              <a:t>dual threshold</a:t>
            </a:r>
            <a:r>
              <a:rPr lang="en-AU" dirty="0" smtClean="0"/>
              <a:t>, as widely used by Wi-Fi, would be effectively disallowed</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
        <p:nvSpPr>
          <p:cNvPr id="8" name="Rectangle 7"/>
          <p:cNvSpPr/>
          <p:nvPr/>
        </p:nvSpPr>
        <p:spPr bwMode="auto">
          <a:xfrm>
            <a:off x="685800" y="2438400"/>
            <a:ext cx="2514600" cy="36576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eaLnBrk="0" hangingPunct="0">
              <a:spcBef>
                <a:spcPts val="800"/>
              </a:spcBef>
            </a:pPr>
            <a:r>
              <a:rPr lang="en-AU" sz="1600" b="1" i="1" dirty="0" smtClean="0">
                <a:latin typeface="+mj-lt"/>
              </a:rPr>
              <a:t>Technology </a:t>
            </a:r>
            <a:r>
              <a:rPr lang="en-AU" sz="1600" b="1" i="1" dirty="0">
                <a:latin typeface="+mj-lt"/>
              </a:rPr>
              <a:t>neutrality </a:t>
            </a:r>
            <a:r>
              <a:rPr lang="en-AU" sz="1600" i="1" dirty="0">
                <a:latin typeface="+mj-lt"/>
              </a:rPr>
              <a:t>means that the same regulatory principles should apply regardless of the technology </a:t>
            </a:r>
            <a:r>
              <a:rPr lang="en-AU" sz="1600" i="1" dirty="0" smtClean="0">
                <a:latin typeface="+mj-lt"/>
              </a:rPr>
              <a:t>used</a:t>
            </a:r>
            <a:endParaRPr lang="en-AU" sz="1600" i="1" dirty="0">
              <a:latin typeface="+mj-lt"/>
            </a:endParaRPr>
          </a:p>
          <a:p>
            <a:pPr eaLnBrk="0" hangingPunct="0">
              <a:spcBef>
                <a:spcPts val="800"/>
              </a:spcBef>
            </a:pPr>
            <a:r>
              <a:rPr lang="en-AU" sz="1600" i="1" dirty="0" smtClean="0">
                <a:latin typeface="+mj-lt"/>
              </a:rPr>
              <a:t>Regulations </a:t>
            </a:r>
            <a:r>
              <a:rPr lang="en-AU" sz="1600" i="1" dirty="0">
                <a:latin typeface="+mj-lt"/>
              </a:rPr>
              <a:t>should not be drafted in technological </a:t>
            </a:r>
            <a:r>
              <a:rPr lang="en-AU" sz="1600" i="1" dirty="0" smtClean="0">
                <a:latin typeface="+mj-lt"/>
              </a:rPr>
              <a:t>silos</a:t>
            </a:r>
            <a:endParaRPr kumimoji="0" lang="en-AU" sz="1600" b="0" i="1" u="none" strike="noStrike" cap="none" normalizeH="0" baseline="0" dirty="0" smtClean="0">
              <a:ln>
                <a:noFill/>
              </a:ln>
              <a:solidFill>
                <a:schemeClr val="tx1"/>
              </a:solidFill>
              <a:effectLst/>
              <a:latin typeface="+mj-lt"/>
            </a:endParaRPr>
          </a:p>
        </p:txBody>
      </p:sp>
      <p:sp>
        <p:nvSpPr>
          <p:cNvPr id="9" name="Rectangle 8"/>
          <p:cNvSpPr/>
          <p:nvPr/>
        </p:nvSpPr>
        <p:spPr bwMode="auto">
          <a:xfrm>
            <a:off x="685800" y="1981200"/>
            <a:ext cx="2514600" cy="457200"/>
          </a:xfrm>
          <a:prstGeom prst="rect">
            <a:avLst/>
          </a:prstGeom>
          <a:solidFill>
            <a:schemeClr val="accent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bg1"/>
                </a:solidFill>
                <a:effectLst/>
                <a:latin typeface="+mj-lt"/>
              </a:rPr>
              <a:t>Meaning 2</a:t>
            </a:r>
          </a:p>
        </p:txBody>
      </p:sp>
    </p:spTree>
    <p:extLst>
      <p:ext uri="{BB962C8B-B14F-4D97-AF65-F5344CB8AC3E}">
        <p14:creationId xmlns:p14="http://schemas.microsoft.com/office/powerpoint/2010/main" val="39989605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pPr lvl="2"/>
            <a:r>
              <a:rPr lang="en-AU" i="1" dirty="0" smtClean="0"/>
              <a:t>Option 3</a:t>
            </a:r>
            <a:r>
              <a:rPr lang="en-AU" dirty="0" smtClean="0"/>
              <a:t> is </a:t>
            </a:r>
            <a:r>
              <a:rPr lang="en-AU" dirty="0"/>
              <a:t>more </a:t>
            </a:r>
            <a:r>
              <a:rPr lang="en-AU" i="1" dirty="0"/>
              <a:t>technology neutral </a:t>
            </a:r>
            <a:r>
              <a:rPr lang="en-AU" dirty="0" smtClean="0"/>
              <a:t>by enabling </a:t>
            </a:r>
            <a:r>
              <a:rPr lang="en-AU" i="1" dirty="0" smtClean="0"/>
              <a:t>fair access</a:t>
            </a:r>
            <a:r>
              <a:rPr lang="en-AU" dirty="0" smtClean="0"/>
              <a:t> </a:t>
            </a:r>
            <a:r>
              <a:rPr lang="en-AU" dirty="0"/>
              <a:t>for all access technologies </a:t>
            </a:r>
            <a:r>
              <a:rPr lang="en-AU" dirty="0" smtClean="0"/>
              <a:t>(</a:t>
            </a:r>
            <a:r>
              <a:rPr lang="en-AU" i="1" dirty="0" smtClean="0"/>
              <a:t>meaning 2</a:t>
            </a:r>
            <a:r>
              <a:rPr lang="en-AU" dirty="0" smtClean="0"/>
              <a:t>) </a:t>
            </a:r>
            <a:r>
              <a:rPr lang="en-AU" dirty="0"/>
              <a:t/>
            </a:r>
            <a:br>
              <a:rPr lang="en-AU" dirty="0"/>
            </a:br>
            <a:endParaRPr lang="en-AU" dirty="0"/>
          </a:p>
        </p:txBody>
      </p:sp>
      <p:sp>
        <p:nvSpPr>
          <p:cNvPr id="3" name="Content Placeholder 2"/>
          <p:cNvSpPr>
            <a:spLocks noGrp="1"/>
          </p:cNvSpPr>
          <p:nvPr>
            <p:ph idx="1"/>
          </p:nvPr>
        </p:nvSpPr>
        <p:spPr>
          <a:xfrm>
            <a:off x="3352800" y="1981200"/>
            <a:ext cx="5105400" cy="4114800"/>
          </a:xfrm>
        </p:spPr>
        <p:txBody>
          <a:bodyPr/>
          <a:lstStyle/>
          <a:p>
            <a:pPr lvl="1"/>
            <a:r>
              <a:rPr lang="en-AU" dirty="0" smtClean="0"/>
              <a:t>…</a:t>
            </a:r>
            <a:endParaRPr lang="en-AU" i="1" dirty="0" smtClean="0"/>
          </a:p>
          <a:p>
            <a:pPr lvl="1"/>
            <a:r>
              <a:rPr lang="en-AU" i="1" dirty="0" smtClean="0"/>
              <a:t>Option 2</a:t>
            </a:r>
            <a:r>
              <a:rPr lang="en-AU" dirty="0" smtClean="0"/>
              <a:t> does not satisfy </a:t>
            </a:r>
            <a:r>
              <a:rPr lang="en-AU" i="1" dirty="0" smtClean="0"/>
              <a:t>meaning 2</a:t>
            </a:r>
            <a:r>
              <a:rPr lang="en-AU" dirty="0" smtClean="0"/>
              <a:t> because it results in 802.11ax not being able to achieve fair access if it uses </a:t>
            </a:r>
            <a:r>
              <a:rPr lang="en-AU" i="1" dirty="0" smtClean="0"/>
              <a:t>dual threshold </a:t>
            </a:r>
            <a:r>
              <a:rPr lang="en-AU" dirty="0" smtClean="0"/>
              <a:t>with an ED of -72dBm</a:t>
            </a:r>
          </a:p>
          <a:p>
            <a:pPr lvl="2"/>
            <a:r>
              <a:rPr lang="en-AU" dirty="0" smtClean="0"/>
              <a:t>Or forces 802.11ax to use the less sophisticated </a:t>
            </a:r>
            <a:r>
              <a:rPr lang="en-AU" i="1" dirty="0" smtClean="0"/>
              <a:t>single threshold </a:t>
            </a:r>
            <a:endParaRPr lang="en-AU" dirty="0" smtClean="0"/>
          </a:p>
          <a:p>
            <a:pPr lvl="1"/>
            <a:r>
              <a:rPr lang="en-AU" i="1" dirty="0" smtClean="0"/>
              <a:t>Option 3 </a:t>
            </a:r>
            <a:r>
              <a:rPr lang="en-AU" dirty="0" smtClean="0"/>
              <a:t>is the best under </a:t>
            </a:r>
            <a:r>
              <a:rPr lang="en-AU" i="1" dirty="0" smtClean="0"/>
              <a:t>meaning 2 </a:t>
            </a:r>
            <a:r>
              <a:rPr lang="en-AU" dirty="0" smtClean="0"/>
              <a:t>because it provides </a:t>
            </a:r>
            <a:r>
              <a:rPr lang="en-AU" i="1" dirty="0" smtClean="0"/>
              <a:t>fair access </a:t>
            </a:r>
            <a:r>
              <a:rPr lang="en-AU" dirty="0" smtClean="0"/>
              <a:t>for all technologies and</a:t>
            </a:r>
            <a:r>
              <a:rPr lang="en-AU" i="1" dirty="0" smtClean="0"/>
              <a:t> </a:t>
            </a:r>
            <a:r>
              <a:rPr lang="en-AU" dirty="0" smtClean="0"/>
              <a:t>limits any </a:t>
            </a:r>
            <a:r>
              <a:rPr lang="en-AU" i="1" dirty="0" smtClean="0"/>
              <a:t>technological silos </a:t>
            </a:r>
            <a:r>
              <a:rPr lang="en-AU" dirty="0" smtClean="0"/>
              <a:t>by making both </a:t>
            </a:r>
            <a:r>
              <a:rPr lang="en-AU" i="1" dirty="0" smtClean="0"/>
              <a:t>single threshold</a:t>
            </a:r>
            <a:r>
              <a:rPr lang="en-AU" dirty="0" smtClean="0"/>
              <a:t> and </a:t>
            </a:r>
            <a:r>
              <a:rPr lang="en-AU" i="1" dirty="0" smtClean="0"/>
              <a:t>dual </a:t>
            </a:r>
            <a:r>
              <a:rPr lang="en-AU" i="1" dirty="0"/>
              <a:t>threshold </a:t>
            </a:r>
            <a:r>
              <a:rPr lang="en-AU" dirty="0" smtClean="0"/>
              <a:t>available to all technologies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
        <p:nvSpPr>
          <p:cNvPr id="8" name="Rectangle 7"/>
          <p:cNvSpPr/>
          <p:nvPr/>
        </p:nvSpPr>
        <p:spPr bwMode="auto">
          <a:xfrm>
            <a:off x="685800" y="2438400"/>
            <a:ext cx="2514600" cy="36576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eaLnBrk="0" hangingPunct="0">
              <a:spcBef>
                <a:spcPts val="800"/>
              </a:spcBef>
            </a:pPr>
            <a:r>
              <a:rPr lang="en-AU" sz="1600" b="1" i="1" dirty="0" smtClean="0">
                <a:latin typeface="+mj-lt"/>
              </a:rPr>
              <a:t>Technology </a:t>
            </a:r>
            <a:r>
              <a:rPr lang="en-AU" sz="1600" b="1" i="1" dirty="0">
                <a:latin typeface="+mj-lt"/>
              </a:rPr>
              <a:t>neutrality </a:t>
            </a:r>
            <a:r>
              <a:rPr lang="en-AU" sz="1600" i="1" dirty="0">
                <a:latin typeface="+mj-lt"/>
              </a:rPr>
              <a:t>means that the same regulatory principles should apply regardless of the technology </a:t>
            </a:r>
            <a:r>
              <a:rPr lang="en-AU" sz="1600" i="1" dirty="0" smtClean="0">
                <a:latin typeface="+mj-lt"/>
              </a:rPr>
              <a:t>used</a:t>
            </a:r>
            <a:endParaRPr lang="en-AU" sz="1600" i="1" dirty="0">
              <a:latin typeface="+mj-lt"/>
            </a:endParaRPr>
          </a:p>
          <a:p>
            <a:pPr eaLnBrk="0" hangingPunct="0">
              <a:spcBef>
                <a:spcPts val="800"/>
              </a:spcBef>
            </a:pPr>
            <a:r>
              <a:rPr lang="en-AU" sz="1600" i="1" dirty="0" smtClean="0">
                <a:latin typeface="+mj-lt"/>
              </a:rPr>
              <a:t>Regulations </a:t>
            </a:r>
            <a:r>
              <a:rPr lang="en-AU" sz="1600" i="1" dirty="0">
                <a:latin typeface="+mj-lt"/>
              </a:rPr>
              <a:t>should not be drafted in technological </a:t>
            </a:r>
            <a:r>
              <a:rPr lang="en-AU" sz="1600" i="1" dirty="0" smtClean="0">
                <a:latin typeface="+mj-lt"/>
              </a:rPr>
              <a:t>silos</a:t>
            </a:r>
            <a:endParaRPr kumimoji="0" lang="en-AU" sz="1600" b="0" i="1" u="none" strike="noStrike" cap="none" normalizeH="0" baseline="0" dirty="0" smtClean="0">
              <a:ln>
                <a:noFill/>
              </a:ln>
              <a:solidFill>
                <a:schemeClr val="tx1"/>
              </a:solidFill>
              <a:effectLst/>
              <a:latin typeface="+mj-lt"/>
            </a:endParaRPr>
          </a:p>
        </p:txBody>
      </p:sp>
      <p:sp>
        <p:nvSpPr>
          <p:cNvPr id="9" name="Rectangle 8"/>
          <p:cNvSpPr/>
          <p:nvPr/>
        </p:nvSpPr>
        <p:spPr bwMode="auto">
          <a:xfrm>
            <a:off x="685800" y="1981200"/>
            <a:ext cx="2514600" cy="457200"/>
          </a:xfrm>
          <a:prstGeom prst="rect">
            <a:avLst/>
          </a:prstGeom>
          <a:solidFill>
            <a:schemeClr val="accent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bg1"/>
                </a:solidFill>
                <a:effectLst/>
                <a:latin typeface="+mj-lt"/>
              </a:rPr>
              <a:t>Meaning 2</a:t>
            </a:r>
          </a:p>
        </p:txBody>
      </p:sp>
    </p:spTree>
    <p:extLst>
      <p:ext uri="{BB962C8B-B14F-4D97-AF65-F5344CB8AC3E}">
        <p14:creationId xmlns:p14="http://schemas.microsoft.com/office/powerpoint/2010/main" val="2899134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next revision of EN 301 893 should extend </a:t>
            </a:r>
            <a:r>
              <a:rPr lang="en-AU" i="1" dirty="0"/>
              <a:t>dual threshold </a:t>
            </a:r>
            <a:r>
              <a:rPr lang="en-AU" dirty="0"/>
              <a:t>to all access technologies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a:t>
            </a:fld>
            <a:endParaRPr lang="en-US"/>
          </a:p>
        </p:txBody>
      </p:sp>
      <p:sp>
        <p:nvSpPr>
          <p:cNvPr id="6" name="Rectangle 5"/>
          <p:cNvSpPr/>
          <p:nvPr/>
        </p:nvSpPr>
        <p:spPr bwMode="auto">
          <a:xfrm>
            <a:off x="533400" y="1981200"/>
            <a:ext cx="2547257" cy="457200"/>
          </a:xfrm>
          <a:prstGeom prst="rect">
            <a:avLst/>
          </a:prstGeom>
          <a:solidFill>
            <a:schemeClr val="accent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bg1"/>
                </a:solidFill>
                <a:effectLst/>
                <a:latin typeface="+mj-lt"/>
              </a:rPr>
              <a:t>Situation</a:t>
            </a:r>
            <a:endParaRPr kumimoji="0" lang="en-AU" sz="1600" b="1" i="0" u="none" strike="noStrike" cap="none" normalizeH="0" baseline="0" dirty="0" smtClean="0">
              <a:ln>
                <a:noFill/>
              </a:ln>
              <a:solidFill>
                <a:schemeClr val="bg1"/>
              </a:solidFill>
              <a:effectLst/>
              <a:latin typeface="+mj-lt"/>
            </a:endParaRPr>
          </a:p>
        </p:txBody>
      </p:sp>
      <p:sp>
        <p:nvSpPr>
          <p:cNvPr id="7" name="Rectangle 6"/>
          <p:cNvSpPr/>
          <p:nvPr/>
        </p:nvSpPr>
        <p:spPr bwMode="auto">
          <a:xfrm>
            <a:off x="3276600" y="1981200"/>
            <a:ext cx="2547257" cy="457200"/>
          </a:xfrm>
          <a:prstGeom prst="rect">
            <a:avLst/>
          </a:prstGeom>
          <a:solidFill>
            <a:schemeClr val="accent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bg1"/>
                </a:solidFill>
                <a:effectLst/>
                <a:latin typeface="+mj-lt"/>
              </a:rPr>
              <a:t>Action</a:t>
            </a:r>
            <a:endParaRPr kumimoji="0" lang="en-AU" sz="1600" b="1" i="0" u="none" strike="noStrike" cap="none" normalizeH="0" baseline="0" dirty="0" smtClean="0">
              <a:ln>
                <a:noFill/>
              </a:ln>
              <a:solidFill>
                <a:schemeClr val="bg1"/>
              </a:solidFill>
              <a:effectLst/>
              <a:latin typeface="+mj-lt"/>
            </a:endParaRPr>
          </a:p>
        </p:txBody>
      </p:sp>
      <p:sp>
        <p:nvSpPr>
          <p:cNvPr id="8" name="Rectangle 7"/>
          <p:cNvSpPr/>
          <p:nvPr/>
        </p:nvSpPr>
        <p:spPr bwMode="auto">
          <a:xfrm>
            <a:off x="5987143" y="1981200"/>
            <a:ext cx="2547257" cy="457200"/>
          </a:xfrm>
          <a:prstGeom prst="rect">
            <a:avLst/>
          </a:prstGeom>
          <a:solidFill>
            <a:schemeClr val="accent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bg1"/>
                </a:solidFill>
                <a:effectLst/>
                <a:latin typeface="+mj-lt"/>
              </a:rPr>
              <a:t>Next steps</a:t>
            </a:r>
            <a:endParaRPr kumimoji="0" lang="en-AU" sz="1600" b="1" i="0" u="none" strike="noStrike" cap="none" normalizeH="0" baseline="0" dirty="0" smtClean="0">
              <a:ln>
                <a:noFill/>
              </a:ln>
              <a:solidFill>
                <a:schemeClr val="bg1"/>
              </a:solidFill>
              <a:effectLst/>
              <a:latin typeface="+mj-lt"/>
            </a:endParaRPr>
          </a:p>
        </p:txBody>
      </p:sp>
      <p:sp>
        <p:nvSpPr>
          <p:cNvPr id="9" name="Rectangle 8"/>
          <p:cNvSpPr/>
          <p:nvPr/>
        </p:nvSpPr>
        <p:spPr bwMode="auto">
          <a:xfrm>
            <a:off x="533400" y="2438400"/>
            <a:ext cx="2547257" cy="35814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4625" indent="-174625">
              <a:spcBef>
                <a:spcPts val="800"/>
              </a:spcBef>
              <a:buFont typeface="Arial" panose="020B0604020202020204" pitchFamily="34" charset="0"/>
              <a:buChar char="•"/>
            </a:pPr>
            <a:r>
              <a:rPr lang="en-AU" sz="1600" dirty="0">
                <a:latin typeface="+mj-lt"/>
              </a:rPr>
              <a:t>EN 301 893 v2.1.0 allows </a:t>
            </a:r>
            <a:r>
              <a:rPr lang="en-AU" sz="1600" i="1" dirty="0">
                <a:latin typeface="+mj-lt"/>
              </a:rPr>
              <a:t>single threshold </a:t>
            </a:r>
            <a:r>
              <a:rPr lang="en-AU" sz="1600" dirty="0">
                <a:latin typeface="+mj-lt"/>
              </a:rPr>
              <a:t>and</a:t>
            </a:r>
            <a:r>
              <a:rPr lang="en-AU" sz="1600" i="1" dirty="0">
                <a:latin typeface="+mj-lt"/>
              </a:rPr>
              <a:t> dual threshold </a:t>
            </a:r>
            <a:r>
              <a:rPr lang="en-AU" sz="1600" dirty="0">
                <a:latin typeface="+mj-lt"/>
              </a:rPr>
              <a:t>choices</a:t>
            </a:r>
          </a:p>
          <a:p>
            <a:pPr marL="174625" indent="-174625">
              <a:spcBef>
                <a:spcPts val="800"/>
              </a:spcBef>
              <a:buFont typeface="Arial" panose="020B0604020202020204" pitchFamily="34" charset="0"/>
              <a:buChar char="•"/>
            </a:pPr>
            <a:r>
              <a:rPr lang="en-AU" sz="1600" i="1" dirty="0">
                <a:latin typeface="+mj-lt"/>
              </a:rPr>
              <a:t>Dual threshold </a:t>
            </a:r>
            <a:r>
              <a:rPr lang="en-AU" sz="1600" dirty="0">
                <a:latin typeface="+mj-lt"/>
              </a:rPr>
              <a:t>will be reconsidered in the next revision of EN 301 893 with three major options</a:t>
            </a:r>
          </a:p>
          <a:p>
            <a:pPr marL="358775" lvl="1" indent="-184150">
              <a:spcBef>
                <a:spcPts val="400"/>
              </a:spcBef>
              <a:buFont typeface="Arial" panose="020B0604020202020204" pitchFamily="34" charset="0"/>
              <a:buChar char="−"/>
            </a:pPr>
            <a:r>
              <a:rPr lang="en-AU" sz="1600" dirty="0">
                <a:latin typeface="+mj-lt"/>
              </a:rPr>
              <a:t>Remove</a:t>
            </a:r>
          </a:p>
          <a:p>
            <a:pPr marL="358775" lvl="1" indent="-184150">
              <a:spcBef>
                <a:spcPts val="400"/>
              </a:spcBef>
              <a:buFont typeface="Arial" panose="020B0604020202020204" pitchFamily="34" charset="0"/>
              <a:buChar char="−"/>
            </a:pPr>
            <a:r>
              <a:rPr lang="en-AU" sz="1600" dirty="0">
                <a:latin typeface="+mj-lt"/>
              </a:rPr>
              <a:t>Maintain</a:t>
            </a:r>
          </a:p>
          <a:p>
            <a:pPr marL="358775" lvl="1" indent="-184150">
              <a:spcBef>
                <a:spcPts val="400"/>
              </a:spcBef>
              <a:buFont typeface="Arial" panose="020B0604020202020204" pitchFamily="34" charset="0"/>
              <a:buChar char="−"/>
            </a:pPr>
            <a:r>
              <a:rPr lang="en-AU" sz="1600" dirty="0">
                <a:solidFill>
                  <a:srgbClr val="FF0000"/>
                </a:solidFill>
                <a:latin typeface="+mj-lt"/>
              </a:rPr>
              <a:t>Extend</a:t>
            </a:r>
          </a:p>
        </p:txBody>
      </p:sp>
      <p:sp>
        <p:nvSpPr>
          <p:cNvPr id="10" name="Rectangle 9"/>
          <p:cNvSpPr/>
          <p:nvPr/>
        </p:nvSpPr>
        <p:spPr bwMode="auto">
          <a:xfrm>
            <a:off x="3276600" y="2438400"/>
            <a:ext cx="2547257" cy="35814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4625" indent="-174625">
              <a:spcBef>
                <a:spcPts val="800"/>
              </a:spcBef>
              <a:buFont typeface="Arial" panose="020B0604020202020204" pitchFamily="34" charset="0"/>
              <a:buChar char="•"/>
            </a:pPr>
            <a:r>
              <a:rPr lang="en-AU" sz="1600" dirty="0">
                <a:latin typeface="+mj-lt"/>
              </a:rPr>
              <a:t>The next revision of EN 301 893 should </a:t>
            </a:r>
            <a:r>
              <a:rPr lang="en-AU" sz="1600" dirty="0">
                <a:solidFill>
                  <a:srgbClr val="FF0000"/>
                </a:solidFill>
                <a:latin typeface="+mj-lt"/>
              </a:rPr>
              <a:t>extend</a:t>
            </a:r>
            <a:r>
              <a:rPr lang="en-AU" sz="1600" dirty="0">
                <a:latin typeface="+mj-lt"/>
              </a:rPr>
              <a:t> the use of </a:t>
            </a:r>
            <a:r>
              <a:rPr lang="en-AU" sz="1600" i="1" dirty="0">
                <a:latin typeface="+mj-lt"/>
              </a:rPr>
              <a:t>dual threshold </a:t>
            </a:r>
            <a:r>
              <a:rPr lang="en-AU" sz="1600" dirty="0">
                <a:latin typeface="+mj-lt"/>
              </a:rPr>
              <a:t>to all access technologies</a:t>
            </a:r>
          </a:p>
          <a:p>
            <a:pPr marL="358775" lvl="1" indent="-184150">
              <a:spcBef>
                <a:spcPts val="400"/>
              </a:spcBef>
              <a:buFont typeface="Arial" panose="020B0604020202020204" pitchFamily="34" charset="0"/>
              <a:buChar char="−"/>
            </a:pPr>
            <a:r>
              <a:rPr lang="en-AU" sz="1600" dirty="0">
                <a:latin typeface="+mj-lt"/>
              </a:rPr>
              <a:t>Minimises socio-economic risk of disrupting Wi-Fi</a:t>
            </a:r>
          </a:p>
          <a:p>
            <a:pPr marL="358775" lvl="1" indent="-184150">
              <a:spcBef>
                <a:spcPts val="400"/>
              </a:spcBef>
              <a:buFont typeface="Arial" panose="020B0604020202020204" pitchFamily="34" charset="0"/>
              <a:buChar char="−"/>
            </a:pPr>
            <a:r>
              <a:rPr lang="en-AU" sz="1600" dirty="0">
                <a:latin typeface="+mj-lt"/>
              </a:rPr>
              <a:t>Ensures fairness </a:t>
            </a:r>
          </a:p>
          <a:p>
            <a:pPr marL="358775" lvl="1" indent="-184150">
              <a:spcBef>
                <a:spcPts val="400"/>
              </a:spcBef>
              <a:buFont typeface="Arial" panose="020B0604020202020204" pitchFamily="34" charset="0"/>
              <a:buChar char="−"/>
            </a:pPr>
            <a:r>
              <a:rPr lang="en-AU" sz="1600" dirty="0">
                <a:latin typeface="+mj-lt"/>
              </a:rPr>
              <a:t>Avoids backward technology step</a:t>
            </a:r>
          </a:p>
          <a:p>
            <a:pPr marL="358775" lvl="1" indent="-184150">
              <a:spcBef>
                <a:spcPts val="400"/>
              </a:spcBef>
              <a:buFont typeface="Arial" panose="020B0604020202020204" pitchFamily="34" charset="0"/>
              <a:buChar char="−"/>
            </a:pPr>
            <a:r>
              <a:rPr lang="en-AU" sz="1600" dirty="0">
                <a:latin typeface="+mj-lt"/>
              </a:rPr>
              <a:t>Enhances technology neutrality</a:t>
            </a:r>
            <a:endParaRPr lang="en-AU" sz="1600" dirty="0">
              <a:latin typeface="+mj-lt"/>
            </a:endParaRPr>
          </a:p>
        </p:txBody>
      </p:sp>
      <p:sp>
        <p:nvSpPr>
          <p:cNvPr id="11" name="Rectangle 10"/>
          <p:cNvSpPr/>
          <p:nvPr/>
        </p:nvSpPr>
        <p:spPr bwMode="auto">
          <a:xfrm>
            <a:off x="5987143" y="2438400"/>
            <a:ext cx="2547257" cy="35814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4625" indent="-174625">
              <a:spcBef>
                <a:spcPts val="800"/>
              </a:spcBef>
              <a:buFont typeface="Arial" panose="020B0604020202020204" pitchFamily="34" charset="0"/>
              <a:buChar char="•"/>
            </a:pPr>
            <a:r>
              <a:rPr lang="en-AU" sz="1600" dirty="0" smtClean="0">
                <a:latin typeface="+mj-lt"/>
              </a:rPr>
              <a:t>Include possibility of </a:t>
            </a:r>
            <a:r>
              <a:rPr lang="en-AU" sz="1600" dirty="0" smtClean="0">
                <a:solidFill>
                  <a:srgbClr val="FF0000"/>
                </a:solidFill>
                <a:latin typeface="+mj-lt"/>
              </a:rPr>
              <a:t>extending</a:t>
            </a:r>
            <a:r>
              <a:rPr lang="en-AU" sz="1600" dirty="0" smtClean="0">
                <a:latin typeface="+mj-lt"/>
              </a:rPr>
              <a:t>  </a:t>
            </a:r>
            <a:r>
              <a:rPr lang="en-AU" sz="1600" i="1" dirty="0">
                <a:latin typeface="+mj-lt"/>
              </a:rPr>
              <a:t>dual threshold </a:t>
            </a:r>
            <a:r>
              <a:rPr lang="en-AU" sz="1600" dirty="0">
                <a:latin typeface="+mj-lt"/>
              </a:rPr>
              <a:t>to all access </a:t>
            </a:r>
            <a:r>
              <a:rPr lang="en-AU" sz="1600" dirty="0" smtClean="0">
                <a:latin typeface="+mj-lt"/>
              </a:rPr>
              <a:t>technologies in WI for revision of EN 301 893</a:t>
            </a:r>
          </a:p>
          <a:p>
            <a:pPr marL="174625" indent="-174625">
              <a:spcBef>
                <a:spcPts val="800"/>
              </a:spcBef>
              <a:buFont typeface="Arial" panose="020B0604020202020204" pitchFamily="34" charset="0"/>
              <a:buChar char="•"/>
            </a:pPr>
            <a:r>
              <a:rPr lang="en-AU" sz="1600" dirty="0" smtClean="0">
                <a:latin typeface="+mj-lt"/>
              </a:rPr>
              <a:t>Notify IEEE 802.11 WG of this decision and request their technical assistance in developing the text defining the extension</a:t>
            </a:r>
            <a:endParaRPr lang="en-AU" sz="1600" dirty="0">
              <a:latin typeface="+mj-lt"/>
            </a:endParaRPr>
          </a:p>
        </p:txBody>
      </p:sp>
    </p:spTree>
    <p:extLst>
      <p:ext uri="{BB962C8B-B14F-4D97-AF65-F5344CB8AC3E}">
        <p14:creationId xmlns:p14="http://schemas.microsoft.com/office/powerpoint/2010/main" val="852861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pPr lvl="2"/>
            <a:r>
              <a:rPr lang="en-AU" i="1" dirty="0"/>
              <a:t>Option 3</a:t>
            </a:r>
            <a:r>
              <a:rPr lang="en-AU" dirty="0"/>
              <a:t> is more </a:t>
            </a:r>
            <a:r>
              <a:rPr lang="en-AU" i="1" dirty="0"/>
              <a:t>technology neutral </a:t>
            </a:r>
            <a:r>
              <a:rPr lang="en-AU" dirty="0" smtClean="0"/>
              <a:t>by not </a:t>
            </a:r>
            <a:r>
              <a:rPr lang="en-AU" i="1" dirty="0" smtClean="0"/>
              <a:t>picking winners</a:t>
            </a:r>
            <a:r>
              <a:rPr lang="en-AU" dirty="0" smtClean="0"/>
              <a:t> (meaning 3)</a:t>
            </a:r>
            <a:r>
              <a:rPr lang="en-AU" dirty="0"/>
              <a:t/>
            </a:r>
            <a:br>
              <a:rPr lang="en-AU" dirty="0"/>
            </a:br>
            <a:endParaRPr lang="en-AU" dirty="0"/>
          </a:p>
        </p:txBody>
      </p:sp>
      <p:sp>
        <p:nvSpPr>
          <p:cNvPr id="3" name="Content Placeholder 2"/>
          <p:cNvSpPr>
            <a:spLocks noGrp="1"/>
          </p:cNvSpPr>
          <p:nvPr>
            <p:ph idx="1"/>
          </p:nvPr>
        </p:nvSpPr>
        <p:spPr>
          <a:xfrm>
            <a:off x="3352800" y="1981200"/>
            <a:ext cx="5105400" cy="4114800"/>
          </a:xfrm>
        </p:spPr>
        <p:txBody>
          <a:bodyPr/>
          <a:lstStyle/>
          <a:p>
            <a:pPr lvl="1"/>
            <a:r>
              <a:rPr lang="en-AU" dirty="0" smtClean="0"/>
              <a:t>Both the LAA and Wi-Fi mechanisms are considered optimal by different </a:t>
            </a:r>
            <a:r>
              <a:rPr lang="en-AU" dirty="0" smtClean="0"/>
              <a:t>stakeholders</a:t>
            </a:r>
          </a:p>
          <a:p>
            <a:pPr lvl="2"/>
            <a:r>
              <a:rPr lang="en-AU" dirty="0"/>
              <a:t>I</a:t>
            </a:r>
            <a:r>
              <a:rPr lang="en-AU" dirty="0" smtClean="0"/>
              <a:t>t </a:t>
            </a:r>
            <a:r>
              <a:rPr lang="en-AU" dirty="0" smtClean="0"/>
              <a:t>is not yet </a:t>
            </a:r>
            <a:r>
              <a:rPr lang="en-AU" dirty="0" smtClean="0"/>
              <a:t>agreed which </a:t>
            </a:r>
            <a:r>
              <a:rPr lang="en-AU" dirty="0" smtClean="0"/>
              <a:t>is actually optimal</a:t>
            </a:r>
          </a:p>
          <a:p>
            <a:pPr lvl="1"/>
            <a:r>
              <a:rPr lang="en-AU" i="1" dirty="0" smtClean="0"/>
              <a:t>Option 1 </a:t>
            </a:r>
            <a:r>
              <a:rPr lang="en-AU" dirty="0" smtClean="0"/>
              <a:t>and </a:t>
            </a:r>
            <a:r>
              <a:rPr lang="en-AU" i="1" dirty="0" smtClean="0"/>
              <a:t>Option 2</a:t>
            </a:r>
            <a:r>
              <a:rPr lang="en-AU" dirty="0" smtClean="0"/>
              <a:t> do not satisfy </a:t>
            </a:r>
            <a:r>
              <a:rPr lang="en-AU" i="1" dirty="0" smtClean="0"/>
              <a:t>meaning 3</a:t>
            </a:r>
            <a:r>
              <a:rPr lang="en-AU" dirty="0" smtClean="0"/>
              <a:t> because they pick </a:t>
            </a:r>
            <a:r>
              <a:rPr lang="en-AU" i="1" dirty="0" smtClean="0"/>
              <a:t>single threshold </a:t>
            </a:r>
            <a:r>
              <a:rPr lang="en-AU" dirty="0" smtClean="0"/>
              <a:t>as </a:t>
            </a:r>
            <a:r>
              <a:rPr lang="en-AU" i="1" dirty="0"/>
              <a:t>technological </a:t>
            </a:r>
            <a:r>
              <a:rPr lang="en-AU" i="1" dirty="0" smtClean="0"/>
              <a:t>winner</a:t>
            </a:r>
          </a:p>
          <a:p>
            <a:pPr lvl="2"/>
            <a:r>
              <a:rPr lang="en-AU" dirty="0" smtClean="0"/>
              <a:t>They do not allow 802.11ax to use </a:t>
            </a:r>
            <a:r>
              <a:rPr lang="en-AU" i="1" dirty="0" smtClean="0"/>
              <a:t>dual threshold</a:t>
            </a:r>
          </a:p>
          <a:p>
            <a:pPr lvl="1"/>
            <a:r>
              <a:rPr lang="en-AU" i="1" dirty="0" smtClean="0"/>
              <a:t>Option 3</a:t>
            </a:r>
            <a:r>
              <a:rPr lang="en-AU" dirty="0" smtClean="0"/>
              <a:t> better satisfies </a:t>
            </a:r>
            <a:r>
              <a:rPr lang="en-AU" i="1" dirty="0" smtClean="0"/>
              <a:t>meaning 3</a:t>
            </a:r>
            <a:r>
              <a:rPr lang="en-AU" dirty="0" smtClean="0"/>
              <a:t> by not restricting the use of either </a:t>
            </a:r>
            <a:r>
              <a:rPr lang="en-AU" i="1" dirty="0" smtClean="0"/>
              <a:t>single threshold </a:t>
            </a:r>
            <a:r>
              <a:rPr lang="en-AU" dirty="0" smtClean="0"/>
              <a:t>or </a:t>
            </a:r>
            <a:r>
              <a:rPr lang="en-AU" i="1" dirty="0" smtClean="0"/>
              <a:t>dual threshold</a:t>
            </a:r>
          </a:p>
          <a:p>
            <a:pPr lvl="2"/>
            <a:r>
              <a:rPr lang="en-AU" dirty="0" smtClean="0"/>
              <a:t>Arguably </a:t>
            </a:r>
            <a:r>
              <a:rPr lang="en-AU" i="1" dirty="0" smtClean="0"/>
              <a:t>option 3 </a:t>
            </a:r>
            <a:r>
              <a:rPr lang="en-AU" dirty="0" smtClean="0"/>
              <a:t>picks two winners but this is probably justified in the interest of </a:t>
            </a:r>
            <a:r>
              <a:rPr lang="en-AU" i="1" dirty="0" smtClean="0"/>
              <a:t>fair access </a:t>
            </a:r>
            <a:r>
              <a:rPr lang="en-AU" dirty="0" smtClean="0"/>
              <a:t>by all; the number of mechanisms should be increased over time as the stakeholders become confident that fair access can be achieved</a:t>
            </a:r>
            <a:endParaRPr lang="en-AU" dirty="0" smtClean="0"/>
          </a:p>
          <a:p>
            <a:pPr lvl="1"/>
            <a:endParaRPr lang="en-AU" i="1" dirty="0" smtClean="0"/>
          </a:p>
          <a:p>
            <a:pPr lvl="1"/>
            <a:endParaRPr lang="en-AU" dirty="0" smtClean="0"/>
          </a:p>
          <a:p>
            <a:pPr lvl="1"/>
            <a:endParaRPr lang="en-AU" dirty="0"/>
          </a:p>
          <a:p>
            <a:pPr lvl="1"/>
            <a:r>
              <a:rPr lang="en-AU" dirty="0" smtClean="0"/>
              <a:t>meaning 3 by allowing access </a:t>
            </a:r>
            <a:r>
              <a:rPr lang="en-AU" dirty="0" err="1" smtClean="0"/>
              <a:t>echn</a:t>
            </a:r>
            <a:endParaRPr lang="en-AU" dirty="0" smtClean="0"/>
          </a:p>
          <a:p>
            <a:pPr lvl="1"/>
            <a:r>
              <a:rPr lang="en-AU" dirty="0" smtClean="0"/>
              <a:t>By </a:t>
            </a:r>
            <a:r>
              <a:rPr lang="en-AU" dirty="0" smtClean="0"/>
              <a:t>allowing a choice between the two mechanisms in </a:t>
            </a:r>
            <a:r>
              <a:rPr lang="en-AU" dirty="0" smtClean="0"/>
              <a:t>EN </a:t>
            </a:r>
            <a:r>
              <a:rPr lang="en-AU" dirty="0" smtClean="0"/>
              <a:t>301 893, regulators are avoiding </a:t>
            </a:r>
            <a:r>
              <a:rPr lang="en-AU" dirty="0" smtClean="0"/>
              <a:t>“picking winners” </a:t>
            </a:r>
            <a:r>
              <a:rPr lang="en-AU" dirty="0" smtClean="0"/>
              <a:t>and are enhancing technology neutrality under meaning 3</a:t>
            </a:r>
          </a:p>
          <a:p>
            <a:pPr lvl="1"/>
            <a:r>
              <a:rPr lang="en-AU" dirty="0" smtClean="0"/>
              <a:t>The choice is particularly appealing because the 3GPP RAN1 simulations show </a:t>
            </a:r>
            <a:r>
              <a:rPr lang="en-AU" dirty="0" smtClean="0"/>
              <a:t>LAA </a:t>
            </a:r>
            <a:r>
              <a:rPr lang="en-AU" dirty="0" smtClean="0"/>
              <a:t>and Wi-Fi </a:t>
            </a:r>
            <a:r>
              <a:rPr lang="en-AU" dirty="0" smtClean="0"/>
              <a:t>can </a:t>
            </a:r>
            <a:r>
              <a:rPr lang="en-AU" dirty="0" smtClean="0"/>
              <a:t>achieve the overall goal of </a:t>
            </a:r>
            <a:r>
              <a:rPr lang="en-AU" dirty="0" smtClean="0"/>
              <a:t>“fair access” </a:t>
            </a:r>
            <a:r>
              <a:rPr lang="en-AU" dirty="0" smtClean="0"/>
              <a:t>while operating together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
        <p:nvSpPr>
          <p:cNvPr id="8" name="Rectangle 7"/>
          <p:cNvSpPr/>
          <p:nvPr/>
        </p:nvSpPr>
        <p:spPr bwMode="auto">
          <a:xfrm>
            <a:off x="685800" y="2438400"/>
            <a:ext cx="2514600" cy="36576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eaLnBrk="0" hangingPunct="0">
              <a:spcBef>
                <a:spcPts val="800"/>
              </a:spcBef>
            </a:pPr>
            <a:r>
              <a:rPr lang="en-AU" sz="1600" b="1" i="1" dirty="0" smtClean="0">
                <a:latin typeface="+mj-lt"/>
              </a:rPr>
              <a:t>Technology </a:t>
            </a:r>
            <a:r>
              <a:rPr lang="en-AU" sz="1600" b="1" i="1" dirty="0">
                <a:latin typeface="+mj-lt"/>
              </a:rPr>
              <a:t>neutrality </a:t>
            </a:r>
            <a:r>
              <a:rPr lang="en-AU" sz="1600" i="1" dirty="0">
                <a:latin typeface="+mj-lt"/>
              </a:rPr>
              <a:t>means that regulators should refrain from using regulations as a means to push the market toward a particular structure that the regulators consider </a:t>
            </a:r>
            <a:r>
              <a:rPr lang="en-AU" sz="1600" i="1" dirty="0" smtClean="0">
                <a:latin typeface="+mj-lt"/>
              </a:rPr>
              <a:t>optimal.</a:t>
            </a:r>
          </a:p>
          <a:p>
            <a:pPr eaLnBrk="0" hangingPunct="0">
              <a:spcBef>
                <a:spcPts val="800"/>
              </a:spcBef>
            </a:pPr>
            <a:r>
              <a:rPr lang="en-AU" sz="1600" i="1" dirty="0" smtClean="0">
                <a:latin typeface="+mj-lt"/>
              </a:rPr>
              <a:t>In </a:t>
            </a:r>
            <a:r>
              <a:rPr lang="en-AU" sz="1600" i="1" dirty="0">
                <a:latin typeface="+mj-lt"/>
              </a:rPr>
              <a:t>a highly dynamic market, regulators should not try to pick technological winners.</a:t>
            </a:r>
            <a:endParaRPr kumimoji="0" lang="en-AU" sz="1600" b="0" i="1" u="none" strike="noStrike" cap="none" normalizeH="0" baseline="0" dirty="0" smtClean="0">
              <a:ln>
                <a:noFill/>
              </a:ln>
              <a:solidFill>
                <a:schemeClr val="tx1"/>
              </a:solidFill>
              <a:effectLst/>
              <a:latin typeface="+mj-lt"/>
            </a:endParaRPr>
          </a:p>
        </p:txBody>
      </p:sp>
      <p:sp>
        <p:nvSpPr>
          <p:cNvPr id="9" name="Rectangle 8"/>
          <p:cNvSpPr/>
          <p:nvPr/>
        </p:nvSpPr>
        <p:spPr bwMode="auto">
          <a:xfrm>
            <a:off x="685800" y="1981200"/>
            <a:ext cx="2514600" cy="457200"/>
          </a:xfrm>
          <a:prstGeom prst="rect">
            <a:avLst/>
          </a:prstGeom>
          <a:solidFill>
            <a:schemeClr val="accent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smtClean="0">
                <a:solidFill>
                  <a:schemeClr val="bg1"/>
                </a:solidFill>
                <a:latin typeface="+mj-lt"/>
              </a:rPr>
              <a:t>Meaning 3</a:t>
            </a:r>
            <a:endParaRPr kumimoji="0" lang="en-AU" sz="1600" b="1" i="0" u="none" strike="noStrike" cap="none" normalizeH="0" baseline="0" dirty="0" smtClean="0">
              <a:ln>
                <a:noFill/>
              </a:ln>
              <a:solidFill>
                <a:schemeClr val="bg1"/>
              </a:solidFill>
              <a:effectLst/>
              <a:latin typeface="+mj-lt"/>
            </a:endParaRPr>
          </a:p>
        </p:txBody>
      </p:sp>
    </p:spTree>
    <p:extLst>
      <p:ext uri="{BB962C8B-B14F-4D97-AF65-F5344CB8AC3E}">
        <p14:creationId xmlns:p14="http://schemas.microsoft.com/office/powerpoint/2010/main" val="39989605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pPr lvl="1"/>
            <a:r>
              <a:rPr lang="en-AU" dirty="0" smtClean="0"/>
              <a:t>ETSI BRAN should include extension option in WI for revision of EN 301 893 and notify IEEE 802.11 WG</a:t>
            </a:r>
            <a:endParaRPr lang="en-AU" dirty="0"/>
          </a:p>
        </p:txBody>
      </p:sp>
      <p:sp>
        <p:nvSpPr>
          <p:cNvPr id="3" name="Content Placeholder 2"/>
          <p:cNvSpPr>
            <a:spLocks noGrp="1"/>
          </p:cNvSpPr>
          <p:nvPr>
            <p:ph idx="1"/>
          </p:nvPr>
        </p:nvSpPr>
        <p:spPr/>
        <p:txBody>
          <a:bodyPr/>
          <a:lstStyle/>
          <a:p>
            <a:pPr lvl="1"/>
            <a:r>
              <a:rPr lang="en-AU" dirty="0" smtClean="0"/>
              <a:t>The inclusion of an extension of </a:t>
            </a:r>
            <a:r>
              <a:rPr lang="en-AU" i="1" dirty="0" smtClean="0"/>
              <a:t>dual threshold </a:t>
            </a:r>
            <a:r>
              <a:rPr lang="en-AU" dirty="0" smtClean="0"/>
              <a:t>in the next revision of EN 301 893 needs to be enabled by including such a possibility in the scope of the relevant WI</a:t>
            </a:r>
          </a:p>
          <a:p>
            <a:pPr lvl="2"/>
            <a:r>
              <a:rPr lang="en-AU" dirty="0" smtClean="0"/>
              <a:t>This is an action for ETSI BRAN</a:t>
            </a:r>
          </a:p>
          <a:p>
            <a:pPr lvl="1"/>
            <a:r>
              <a:rPr lang="en-AU" dirty="0" smtClean="0"/>
              <a:t>The </a:t>
            </a:r>
            <a:r>
              <a:rPr lang="en-AU" dirty="0"/>
              <a:t>extension of </a:t>
            </a:r>
            <a:r>
              <a:rPr lang="en-AU" i="1" dirty="0"/>
              <a:t>dual threshold </a:t>
            </a:r>
            <a:r>
              <a:rPr lang="en-AU" dirty="0" smtClean="0"/>
              <a:t>requires referencing the IEEE 802.11 standard in such a way that the dual threshold mechanism can be applied to any technology</a:t>
            </a:r>
          </a:p>
          <a:p>
            <a:pPr lvl="2"/>
            <a:r>
              <a:rPr lang="en-AU" dirty="0" smtClean="0"/>
              <a:t>Ultimately this is the responsibility of ETSI BRAN</a:t>
            </a:r>
          </a:p>
          <a:p>
            <a:pPr lvl="2"/>
            <a:r>
              <a:rPr lang="en-AU" dirty="0" smtClean="0"/>
              <a:t>However, noting IEEE 802.11 WG has expressed an interest in this topic, ETSI BRAN should call on IEEE 802.11 WG for assistance</a:t>
            </a:r>
          </a:p>
          <a:p>
            <a:pPr lvl="2"/>
            <a:r>
              <a:rPr lang="en-AU" dirty="0" smtClean="0"/>
              <a:t>The challenge is to define the extension in a way that allows 802.11 technology to be used by all access technologies</a:t>
            </a:r>
          </a:p>
          <a:p>
            <a:pPr lvl="2"/>
            <a:r>
              <a:rPr lang="en-AU" dirty="0" smtClean="0"/>
              <a:t>An additional challenge is to define the extension so that new 802.11ax features such as spatial reuse are not prevented, thus allowing innovation without causing harm to fair sharing</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1673926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EN </a:t>
            </a:r>
            <a:r>
              <a:rPr lang="en-AU" dirty="0"/>
              <a:t>301 </a:t>
            </a:r>
            <a:r>
              <a:rPr lang="en-AU" dirty="0" smtClean="0"/>
              <a:t>893 </a:t>
            </a:r>
            <a:r>
              <a:rPr lang="en-AU" dirty="0" smtClean="0"/>
              <a:t>v2.1.0 allows </a:t>
            </a:r>
            <a:r>
              <a:rPr lang="en-AU" i="1" dirty="0" smtClean="0"/>
              <a:t>single threshold </a:t>
            </a:r>
            <a:r>
              <a:rPr lang="en-AU" dirty="0" smtClean="0"/>
              <a:t>and</a:t>
            </a:r>
            <a:r>
              <a:rPr lang="en-AU" i="1" dirty="0" smtClean="0"/>
              <a:t> dual </a:t>
            </a:r>
            <a:r>
              <a:rPr lang="en-AU" i="1" dirty="0"/>
              <a:t>threshold </a:t>
            </a:r>
            <a:r>
              <a:rPr lang="en-AU" dirty="0" smtClean="0"/>
              <a:t>choices</a:t>
            </a:r>
            <a:endParaRPr lang="en-AU" dirty="0"/>
          </a:p>
        </p:txBody>
      </p:sp>
      <p:sp>
        <p:nvSpPr>
          <p:cNvPr id="3" name="Content Placeholder 2"/>
          <p:cNvSpPr>
            <a:spLocks noGrp="1"/>
          </p:cNvSpPr>
          <p:nvPr>
            <p:ph idx="1"/>
          </p:nvPr>
        </p:nvSpPr>
        <p:spPr/>
        <p:txBody>
          <a:bodyPr/>
          <a:lstStyle/>
          <a:p>
            <a:pPr lvl="1"/>
            <a:r>
              <a:rPr lang="en-AU" dirty="0" smtClean="0"/>
              <a:t>EN </a:t>
            </a:r>
            <a:r>
              <a:rPr lang="en-AU" dirty="0" smtClean="0"/>
              <a:t>301 </a:t>
            </a:r>
            <a:r>
              <a:rPr lang="en-AU" dirty="0" smtClean="0"/>
              <a:t>893 v2.1.0 ensures </a:t>
            </a:r>
            <a:r>
              <a:rPr lang="en-AU" dirty="0" smtClean="0"/>
              <a:t>fair coexistence by requiring systems </a:t>
            </a:r>
            <a:r>
              <a:rPr lang="en-AU" dirty="0" smtClean="0"/>
              <a:t>to use:</a:t>
            </a:r>
            <a:endParaRPr lang="en-AU" dirty="0" smtClean="0"/>
          </a:p>
          <a:p>
            <a:pPr lvl="2"/>
            <a:r>
              <a:rPr lang="en-AU" dirty="0" smtClean="0"/>
              <a:t>ED of -72dBm </a:t>
            </a:r>
            <a:r>
              <a:rPr lang="en-AU" dirty="0" smtClean="0"/>
              <a:t>(</a:t>
            </a:r>
            <a:r>
              <a:rPr lang="en-AU" dirty="0" smtClean="0"/>
              <a:t>roughly speaking) </a:t>
            </a:r>
            <a:r>
              <a:rPr lang="en-AU" dirty="0" smtClean="0"/>
              <a:t>OR</a:t>
            </a:r>
            <a:endParaRPr lang="en-AU" dirty="0" smtClean="0"/>
          </a:p>
          <a:p>
            <a:pPr lvl="2"/>
            <a:r>
              <a:rPr lang="en-AU" dirty="0" smtClean="0"/>
              <a:t>ED of -62dBm if they also conform with IEEE 802.11-2016 (implying use of PD at -82dBm)</a:t>
            </a:r>
          </a:p>
          <a:p>
            <a:pPr lvl="1"/>
            <a:r>
              <a:rPr lang="en-AU" dirty="0" smtClean="0"/>
              <a:t>This presentation refers to the first and second choices as </a:t>
            </a:r>
            <a:r>
              <a:rPr lang="en-AU" i="1" dirty="0" smtClean="0"/>
              <a:t>single </a:t>
            </a:r>
            <a:r>
              <a:rPr lang="en-AU" i="1" dirty="0"/>
              <a:t>threshold </a:t>
            </a:r>
            <a:r>
              <a:rPr lang="en-AU" dirty="0" smtClean="0"/>
              <a:t>and</a:t>
            </a:r>
            <a:r>
              <a:rPr lang="en-AU" i="1" dirty="0" smtClean="0"/>
              <a:t> dual </a:t>
            </a:r>
            <a:r>
              <a:rPr lang="en-AU" i="1" dirty="0" smtClean="0"/>
              <a:t>threshold </a:t>
            </a:r>
            <a:r>
              <a:rPr lang="en-AU" dirty="0" smtClean="0"/>
              <a:t>respectively</a:t>
            </a:r>
          </a:p>
          <a:p>
            <a:pPr lvl="1"/>
            <a:r>
              <a:rPr lang="en-AU" i="1" dirty="0" smtClean="0"/>
              <a:t>Dual </a:t>
            </a:r>
            <a:r>
              <a:rPr lang="en-AU" i="1" dirty="0"/>
              <a:t>threshold </a:t>
            </a:r>
            <a:r>
              <a:rPr lang="en-AU" dirty="0" smtClean="0"/>
              <a:t>was included </a:t>
            </a:r>
            <a:r>
              <a:rPr lang="en-AU" dirty="0"/>
              <a:t>in EN 301 893 v2.1.0 </a:t>
            </a:r>
            <a:r>
              <a:rPr lang="en-AU" dirty="0" smtClean="0"/>
              <a:t>based </a:t>
            </a:r>
            <a:r>
              <a:rPr lang="en-AU" dirty="0" smtClean="0"/>
              <a:t>on the observation that any </a:t>
            </a:r>
            <a:r>
              <a:rPr lang="en-AU" dirty="0" smtClean="0"/>
              <a:t>effective change </a:t>
            </a:r>
            <a:r>
              <a:rPr lang="en-AU" dirty="0" smtClean="0"/>
              <a:t>of the rules </a:t>
            </a:r>
            <a:r>
              <a:rPr lang="en-AU" dirty="0" smtClean="0"/>
              <a:t>now will put </a:t>
            </a:r>
            <a:r>
              <a:rPr lang="en-AU" dirty="0" smtClean="0"/>
              <a:t>the </a:t>
            </a:r>
            <a:r>
              <a:rPr lang="en-AU" dirty="0" smtClean="0"/>
              <a:t>existing, significant economic </a:t>
            </a:r>
            <a:r>
              <a:rPr lang="en-AU" dirty="0" smtClean="0"/>
              <a:t>and social </a:t>
            </a:r>
            <a:r>
              <a:rPr lang="en-AU" dirty="0"/>
              <a:t>benefits of Wi-Fi to </a:t>
            </a:r>
            <a:r>
              <a:rPr lang="en-AU" dirty="0" smtClean="0"/>
              <a:t>the European community at </a:t>
            </a:r>
            <a:r>
              <a:rPr lang="en-AU" dirty="0" smtClean="0"/>
              <a:t>risk</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a:t>
            </a:fld>
            <a:endParaRPr lang="en-US"/>
          </a:p>
        </p:txBody>
      </p:sp>
    </p:spTree>
    <p:extLst>
      <p:ext uri="{BB962C8B-B14F-4D97-AF65-F5344CB8AC3E}">
        <p14:creationId xmlns:p14="http://schemas.microsoft.com/office/powerpoint/2010/main" val="798216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685800" y="685800"/>
            <a:ext cx="7924800" cy="1066800"/>
          </a:xfrm>
        </p:spPr>
        <p:txBody>
          <a:bodyPr/>
          <a:lstStyle/>
          <a:p>
            <a:r>
              <a:rPr lang="en-AU" i="1" dirty="0" smtClean="0"/>
              <a:t>Dual </a:t>
            </a:r>
            <a:r>
              <a:rPr lang="en-AU" i="1" dirty="0"/>
              <a:t>threshold </a:t>
            </a:r>
            <a:r>
              <a:rPr lang="en-AU" dirty="0" smtClean="0"/>
              <a:t>is not available in EN 301 893 v2.1.0 for other </a:t>
            </a:r>
            <a:r>
              <a:rPr lang="en-AU" dirty="0"/>
              <a:t>than </a:t>
            </a:r>
            <a:r>
              <a:rPr lang="en-AU" dirty="0" smtClean="0"/>
              <a:t>802.11ac/n/a-only complian</a:t>
            </a:r>
            <a:r>
              <a:rPr lang="en-AU" dirty="0" smtClean="0"/>
              <a:t>t equipment</a:t>
            </a:r>
            <a:endParaRPr lang="en-AU" dirty="0"/>
          </a:p>
        </p:txBody>
      </p:sp>
      <p:sp>
        <p:nvSpPr>
          <p:cNvPr id="3" name="Content Placeholder 2"/>
          <p:cNvSpPr>
            <a:spLocks noGrp="1"/>
          </p:cNvSpPr>
          <p:nvPr>
            <p:ph idx="1"/>
          </p:nvPr>
        </p:nvSpPr>
        <p:spPr/>
        <p:txBody>
          <a:bodyPr/>
          <a:lstStyle/>
          <a:p>
            <a:r>
              <a:rPr lang="en-AU" dirty="0" smtClean="0"/>
              <a:t>From </a:t>
            </a:r>
            <a:r>
              <a:rPr lang="en-AU" dirty="0" smtClean="0"/>
              <a:t>EN </a:t>
            </a:r>
            <a:r>
              <a:rPr lang="en-AU" dirty="0" smtClean="0"/>
              <a:t>301 893 </a:t>
            </a:r>
            <a:r>
              <a:rPr lang="en-AU" dirty="0" smtClean="0"/>
              <a:t>v2.1.0</a:t>
            </a:r>
            <a:endParaRPr lang="en-AU" dirty="0" smtClean="0"/>
          </a:p>
          <a:p>
            <a:pPr lvl="1"/>
            <a:r>
              <a:rPr lang="en-AU" i="1" dirty="0" smtClean="0"/>
              <a:t>Option 1: For equipment that for its operation in the 5 GHz bands is conforming to IEEE 802.11™ac-2013 [10], clause 22, or to IEEE 802.11™-2012 [9], clause 18 or clause 20, or any combination of these clauses, the Energy Detect Threshold (ED Threshold) is independent of the equipment's maximum transmit power (PH). The Energy Detect Threshold (ED Threshold) shall be:</a:t>
            </a:r>
          </a:p>
          <a:p>
            <a:pPr lvl="2"/>
            <a:r>
              <a:rPr lang="en-AU" i="1" dirty="0" smtClean="0"/>
              <a:t>TL = -75 </a:t>
            </a:r>
            <a:r>
              <a:rPr lang="en-AU" i="1" dirty="0" err="1" smtClean="0"/>
              <a:t>dBm</a:t>
            </a:r>
            <a:r>
              <a:rPr lang="en-AU" i="1" dirty="0" smtClean="0"/>
              <a:t>/MHz</a:t>
            </a:r>
          </a:p>
          <a:p>
            <a:pPr lvl="1"/>
            <a:r>
              <a:rPr lang="en-AU" i="1" dirty="0" smtClean="0"/>
              <a:t>Option 2: For equipment conforming to one or more of the clauses listed in Option 1, and to at least one other operating mode, and for equipment conforming to none of the clauses listed in Option 1, the Energy Detect Threshold (ED Threshold) shall be proportional to the equipment's maximum transmit power (PH). Assuming a 0 </a:t>
            </a:r>
            <a:r>
              <a:rPr lang="en-AU" i="1" dirty="0" err="1" smtClean="0"/>
              <a:t>dBi</a:t>
            </a:r>
            <a:r>
              <a:rPr lang="en-AU" i="1" dirty="0" smtClean="0"/>
              <a:t> receive antenna the Energy Detect Threshold (ED Threshold) shall be:</a:t>
            </a:r>
          </a:p>
          <a:p>
            <a:pPr lvl="2"/>
            <a:r>
              <a:rPr lang="en-AU" i="1" dirty="0" smtClean="0"/>
              <a:t>TL = Min (-75 </a:t>
            </a:r>
            <a:r>
              <a:rPr lang="en-AU" i="1" dirty="0" err="1" smtClean="0"/>
              <a:t>dBm</a:t>
            </a:r>
            <a:r>
              <a:rPr lang="en-AU" i="1" dirty="0" smtClean="0"/>
              <a:t>/MHz, Max (-85 </a:t>
            </a:r>
            <a:r>
              <a:rPr lang="en-AU" i="1" dirty="0" err="1" smtClean="0"/>
              <a:t>dBm</a:t>
            </a:r>
            <a:r>
              <a:rPr lang="en-AU" i="1" dirty="0" smtClean="0"/>
              <a:t>/MHz, -85 </a:t>
            </a:r>
            <a:r>
              <a:rPr lang="en-AU" i="1" dirty="0" err="1" smtClean="0"/>
              <a:t>dBm</a:t>
            </a:r>
            <a:r>
              <a:rPr lang="en-AU" i="1" dirty="0" smtClean="0"/>
              <a:t>/MHz + (23 </a:t>
            </a:r>
            <a:r>
              <a:rPr lang="en-AU" i="1" dirty="0" err="1" smtClean="0"/>
              <a:t>dBm</a:t>
            </a:r>
            <a:r>
              <a:rPr lang="en-AU" i="1" dirty="0" smtClean="0"/>
              <a:t> - PH)))</a:t>
            </a:r>
            <a:endParaRPr lang="en-AU" i="1"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a:t>
            </a:fld>
            <a:endParaRPr lang="en-US"/>
          </a:p>
        </p:txBody>
      </p:sp>
      <p:sp>
        <p:nvSpPr>
          <p:cNvPr id="10" name="Rectangle 9"/>
          <p:cNvSpPr/>
          <p:nvPr/>
        </p:nvSpPr>
        <p:spPr bwMode="auto">
          <a:xfrm>
            <a:off x="6248400" y="1714500"/>
            <a:ext cx="28194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1800" i="1" dirty="0" smtClean="0">
                <a:solidFill>
                  <a:srgbClr val="FF0000"/>
                </a:solidFill>
                <a:latin typeface="+mj-lt"/>
              </a:rPr>
              <a:t>Dual </a:t>
            </a:r>
            <a:r>
              <a:rPr lang="en-AU" sz="1800" i="1" dirty="0">
                <a:solidFill>
                  <a:srgbClr val="FF0000"/>
                </a:solidFill>
                <a:latin typeface="+mj-lt"/>
              </a:rPr>
              <a:t>threshold </a:t>
            </a:r>
            <a:r>
              <a:rPr lang="en-AU" sz="1800" dirty="0" smtClean="0">
                <a:solidFill>
                  <a:srgbClr val="FF0000"/>
                </a:solidFill>
                <a:latin typeface="+mj-lt"/>
              </a:rPr>
              <a:t>for</a:t>
            </a:r>
            <a:r>
              <a:rPr kumimoji="0" lang="en-AU" sz="1800" b="0" i="0" u="none" strike="noStrike" cap="none" normalizeH="0" dirty="0" smtClean="0">
                <a:ln>
                  <a:noFill/>
                </a:ln>
                <a:solidFill>
                  <a:srgbClr val="FF0000"/>
                </a:solidFill>
                <a:effectLst/>
                <a:latin typeface="+mj-lt"/>
              </a:rPr>
              <a:t> </a:t>
            </a:r>
            <a:r>
              <a:rPr kumimoji="0" lang="en-AU" sz="1800" b="0" i="0" u="none" strike="noStrike" cap="none" normalizeH="0" dirty="0" smtClean="0">
                <a:ln>
                  <a:noFill/>
                </a:ln>
                <a:solidFill>
                  <a:srgbClr val="FF0000"/>
                </a:solidFill>
                <a:effectLst/>
                <a:latin typeface="+mj-lt"/>
              </a:rPr>
              <a:t>11ac/n/a</a:t>
            </a:r>
            <a:endParaRPr kumimoji="0" lang="en-AU" sz="1800" b="0" i="0" u="none" strike="noStrike" cap="none" normalizeH="0" baseline="0" dirty="0" smtClean="0">
              <a:ln>
                <a:noFill/>
              </a:ln>
              <a:solidFill>
                <a:srgbClr val="FF0000"/>
              </a:solidFill>
              <a:effectLst/>
              <a:latin typeface="+mj-lt"/>
            </a:endParaRPr>
          </a:p>
        </p:txBody>
      </p:sp>
      <p:cxnSp>
        <p:nvCxnSpPr>
          <p:cNvPr id="12" name="Straight Arrow Connector 11"/>
          <p:cNvCxnSpPr/>
          <p:nvPr/>
        </p:nvCxnSpPr>
        <p:spPr bwMode="auto">
          <a:xfrm flipH="1">
            <a:off x="5715000" y="2095500"/>
            <a:ext cx="533400" cy="34290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
        <p:nvSpPr>
          <p:cNvPr id="13" name="Rectangle 12"/>
          <p:cNvSpPr/>
          <p:nvPr/>
        </p:nvSpPr>
        <p:spPr bwMode="auto">
          <a:xfrm>
            <a:off x="4648200" y="3886200"/>
            <a:ext cx="44196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1800" i="1" dirty="0" smtClean="0">
                <a:solidFill>
                  <a:srgbClr val="FF0000"/>
                </a:solidFill>
                <a:latin typeface="+mj-lt"/>
              </a:rPr>
              <a:t>Dual </a:t>
            </a:r>
            <a:r>
              <a:rPr lang="en-AU" sz="1800" i="1" dirty="0">
                <a:solidFill>
                  <a:srgbClr val="FF0000"/>
                </a:solidFill>
                <a:latin typeface="+mj-lt"/>
              </a:rPr>
              <a:t>threshold </a:t>
            </a:r>
            <a:r>
              <a:rPr lang="en-AU" sz="1800" dirty="0" smtClean="0">
                <a:solidFill>
                  <a:srgbClr val="FF0000"/>
                </a:solidFill>
                <a:latin typeface="+mj-lt"/>
              </a:rPr>
              <a:t>not applicable for </a:t>
            </a:r>
            <a:r>
              <a:rPr kumimoji="0" lang="en-AU" sz="1800" b="0" i="0" u="none" strike="noStrike" cap="none" normalizeH="0" baseline="0" dirty="0" smtClean="0">
                <a:ln>
                  <a:noFill/>
                </a:ln>
                <a:solidFill>
                  <a:srgbClr val="FF0000"/>
                </a:solidFill>
                <a:effectLst/>
                <a:latin typeface="+mj-lt"/>
              </a:rPr>
              <a:t>equipment</a:t>
            </a:r>
            <a:r>
              <a:rPr kumimoji="0" lang="en-AU" sz="1800" b="0" i="0" u="none" strike="noStrike" cap="none" normalizeH="0" dirty="0" smtClean="0">
                <a:ln>
                  <a:noFill/>
                </a:ln>
                <a:solidFill>
                  <a:srgbClr val="FF0000"/>
                </a:solidFill>
                <a:effectLst/>
                <a:latin typeface="+mj-lt"/>
              </a:rPr>
              <a:t> not purely11ac/n/a</a:t>
            </a:r>
            <a:endParaRPr kumimoji="0" lang="en-AU" sz="1800" b="0" i="0" u="none" strike="noStrike" cap="none" normalizeH="0" baseline="0" dirty="0" smtClean="0">
              <a:ln>
                <a:noFill/>
              </a:ln>
              <a:solidFill>
                <a:srgbClr val="FF0000"/>
              </a:solidFill>
              <a:effectLst/>
              <a:latin typeface="+mj-lt"/>
            </a:endParaRPr>
          </a:p>
        </p:txBody>
      </p:sp>
      <p:cxnSp>
        <p:nvCxnSpPr>
          <p:cNvPr id="14" name="Straight Arrow Connector 13"/>
          <p:cNvCxnSpPr/>
          <p:nvPr/>
        </p:nvCxnSpPr>
        <p:spPr bwMode="auto">
          <a:xfrm flipH="1">
            <a:off x="4191000" y="4076700"/>
            <a:ext cx="457200" cy="503464"/>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Tree>
    <p:extLst>
      <p:ext uri="{BB962C8B-B14F-4D97-AF65-F5344CB8AC3E}">
        <p14:creationId xmlns:p14="http://schemas.microsoft.com/office/powerpoint/2010/main" val="1900100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AU" i="1" dirty="0" smtClean="0"/>
              <a:t>Dual </a:t>
            </a:r>
            <a:r>
              <a:rPr lang="en-AU" i="1" dirty="0"/>
              <a:t>threshold </a:t>
            </a:r>
            <a:r>
              <a:rPr lang="en-AU" dirty="0" smtClean="0"/>
              <a:t>will </a:t>
            </a:r>
            <a:r>
              <a:rPr lang="en-AU" dirty="0" smtClean="0"/>
              <a:t>be reconsidered in the </a:t>
            </a:r>
            <a:r>
              <a:rPr lang="en-AU" dirty="0" smtClean="0"/>
              <a:t>next revision </a:t>
            </a:r>
            <a:r>
              <a:rPr lang="en-AU" dirty="0" smtClean="0"/>
              <a:t>of EN </a:t>
            </a:r>
            <a:r>
              <a:rPr lang="en-AU" dirty="0" smtClean="0"/>
              <a:t>301 893 with three major options</a:t>
            </a:r>
            <a:endParaRPr lang="en-AU" dirty="0"/>
          </a:p>
        </p:txBody>
      </p:sp>
      <p:sp>
        <p:nvSpPr>
          <p:cNvPr id="3" name="Content Placeholder 2"/>
          <p:cNvSpPr>
            <a:spLocks noGrp="1"/>
          </p:cNvSpPr>
          <p:nvPr>
            <p:ph idx="1"/>
          </p:nvPr>
        </p:nvSpPr>
        <p:spPr/>
        <p:txBody>
          <a:bodyPr/>
          <a:lstStyle/>
          <a:p>
            <a:pPr lvl="1"/>
            <a:r>
              <a:rPr lang="en-AU" dirty="0" smtClean="0"/>
              <a:t>It was </a:t>
            </a:r>
            <a:r>
              <a:rPr lang="en-AU" dirty="0" smtClean="0"/>
              <a:t>agreed </a:t>
            </a:r>
            <a:r>
              <a:rPr lang="en-AU" dirty="0" smtClean="0"/>
              <a:t>by the participants of ETSI BRAN that </a:t>
            </a:r>
            <a:r>
              <a:rPr lang="en-AU" i="1" dirty="0" smtClean="0"/>
              <a:t>dual </a:t>
            </a:r>
            <a:r>
              <a:rPr lang="en-AU" i="1" dirty="0"/>
              <a:t>threshold </a:t>
            </a:r>
            <a:r>
              <a:rPr lang="en-AU" dirty="0" smtClean="0"/>
              <a:t>for </a:t>
            </a:r>
            <a:r>
              <a:rPr lang="en-AU" dirty="0" smtClean="0"/>
              <a:t>IEEE 802.11 equipment would be </a:t>
            </a:r>
            <a:r>
              <a:rPr lang="en-AU" i="1" dirty="0" smtClean="0"/>
              <a:t>reconsidered</a:t>
            </a:r>
            <a:r>
              <a:rPr lang="en-AU" dirty="0" smtClean="0"/>
              <a:t> </a:t>
            </a:r>
            <a:r>
              <a:rPr lang="en-AU" dirty="0" smtClean="0"/>
              <a:t>for the </a:t>
            </a:r>
            <a:r>
              <a:rPr lang="en-AU" dirty="0" smtClean="0"/>
              <a:t>next revision of </a:t>
            </a:r>
            <a:r>
              <a:rPr lang="en-AU" dirty="0" smtClean="0"/>
              <a:t>EN 301 </a:t>
            </a:r>
            <a:r>
              <a:rPr lang="en-AU" dirty="0" smtClean="0"/>
              <a:t>893</a:t>
            </a:r>
          </a:p>
          <a:p>
            <a:pPr lvl="2"/>
            <a:r>
              <a:rPr lang="en-AU" dirty="0" smtClean="0"/>
              <a:t>Some even assert it was agreed that reconsideration means it would be removed; there is significant disagreement  on this point</a:t>
            </a:r>
            <a:endParaRPr lang="en-AU" dirty="0" smtClean="0"/>
          </a:p>
          <a:p>
            <a:pPr lvl="1"/>
            <a:r>
              <a:rPr lang="en-AU" dirty="0" smtClean="0"/>
              <a:t>The main options </a:t>
            </a:r>
            <a:r>
              <a:rPr lang="en-AU" dirty="0" smtClean="0"/>
              <a:t>for </a:t>
            </a:r>
            <a:r>
              <a:rPr lang="en-AU" i="1" dirty="0" smtClean="0"/>
              <a:t>reconsideration</a:t>
            </a:r>
            <a:r>
              <a:rPr lang="en-AU" dirty="0" smtClean="0"/>
              <a:t> </a:t>
            </a:r>
            <a:r>
              <a:rPr lang="en-AU" dirty="0" smtClean="0"/>
              <a:t>include:</a:t>
            </a:r>
          </a:p>
          <a:p>
            <a:pPr marL="527050" lvl="2" indent="-342900">
              <a:buFont typeface="+mj-lt"/>
              <a:buAutoNum type="arabicPeriod"/>
            </a:pPr>
            <a:r>
              <a:rPr lang="en-AU" dirty="0" smtClean="0"/>
              <a:t>Remove </a:t>
            </a:r>
            <a:r>
              <a:rPr lang="en-AU" i="1" dirty="0" smtClean="0"/>
              <a:t>dual threshold</a:t>
            </a:r>
            <a:r>
              <a:rPr lang="en-AU" dirty="0" smtClean="0"/>
              <a:t>, </a:t>
            </a:r>
            <a:r>
              <a:rPr lang="en-AU" dirty="0" smtClean="0"/>
              <a:t>meaning all newly sold 802.11 equipment would need to use an ED of -72 </a:t>
            </a:r>
            <a:r>
              <a:rPr lang="en-AU" dirty="0" smtClean="0"/>
              <a:t>dBm</a:t>
            </a:r>
          </a:p>
          <a:p>
            <a:pPr marL="873125" lvl="3" indent="-342900"/>
            <a:r>
              <a:rPr lang="en-AU" dirty="0" smtClean="0"/>
              <a:t>The alleged agreement above</a:t>
            </a:r>
            <a:endParaRPr lang="en-AU" dirty="0" smtClean="0"/>
          </a:p>
          <a:p>
            <a:pPr marL="527050" lvl="2" indent="-342900">
              <a:buFont typeface="+mj-lt"/>
              <a:buAutoNum type="arabicPeriod"/>
            </a:pPr>
            <a:r>
              <a:rPr lang="en-AU" dirty="0" smtClean="0"/>
              <a:t>Maintain </a:t>
            </a:r>
            <a:r>
              <a:rPr lang="en-AU" i="1" dirty="0" smtClean="0"/>
              <a:t>dual </a:t>
            </a:r>
            <a:r>
              <a:rPr lang="en-AU" i="1" dirty="0"/>
              <a:t>threshold </a:t>
            </a:r>
            <a:r>
              <a:rPr lang="en-AU" dirty="0" smtClean="0"/>
              <a:t>as is</a:t>
            </a:r>
            <a:r>
              <a:rPr lang="en-AU" dirty="0" smtClean="0"/>
              <a:t>, </a:t>
            </a:r>
            <a:r>
              <a:rPr lang="en-AU" dirty="0" smtClean="0"/>
              <a:t>meaning 802.11ax </a:t>
            </a:r>
            <a:r>
              <a:rPr lang="en-AU" dirty="0"/>
              <a:t>equipment would need to use an ED of -72 </a:t>
            </a:r>
            <a:r>
              <a:rPr lang="en-AU" dirty="0" smtClean="0"/>
              <a:t>dBm</a:t>
            </a:r>
          </a:p>
          <a:p>
            <a:pPr marL="873125" lvl="3" indent="-342900"/>
            <a:r>
              <a:rPr lang="en-AU" dirty="0" smtClean="0"/>
              <a:t>The EN 301 893 </a:t>
            </a:r>
            <a:r>
              <a:rPr lang="en-AU" dirty="0" smtClean="0"/>
              <a:t>status quo</a:t>
            </a:r>
            <a:endParaRPr lang="en-AU" dirty="0"/>
          </a:p>
          <a:p>
            <a:pPr marL="527050" lvl="2" indent="-342900">
              <a:buFont typeface="+mj-lt"/>
              <a:buAutoNum type="arabicPeriod"/>
            </a:pPr>
            <a:r>
              <a:rPr lang="en-AU" dirty="0" smtClean="0"/>
              <a:t>Extend </a:t>
            </a:r>
            <a:r>
              <a:rPr lang="en-AU" i="1" dirty="0" smtClean="0"/>
              <a:t>dual </a:t>
            </a:r>
            <a:r>
              <a:rPr lang="en-AU" i="1" dirty="0"/>
              <a:t>threshold </a:t>
            </a:r>
            <a:r>
              <a:rPr lang="en-AU" dirty="0" smtClean="0"/>
              <a:t>to </a:t>
            </a:r>
            <a:r>
              <a:rPr lang="en-AU" dirty="0"/>
              <a:t>cover 802.11ax equipment (and other equipment too</a:t>
            </a:r>
            <a:r>
              <a:rPr lang="en-AU" dirty="0" smtClean="0"/>
              <a:t>)</a:t>
            </a:r>
          </a:p>
          <a:p>
            <a:pPr marL="873125" lvl="3" indent="-342900"/>
            <a:r>
              <a:rPr lang="en-AU" dirty="0" smtClean="0"/>
              <a:t>The recommendation from IEEE 802 Liaison Statement</a:t>
            </a:r>
            <a:endParaRPr lang="en-AU" dirty="0"/>
          </a:p>
          <a:p>
            <a:pPr marL="527050" lvl="2" indent="-342900">
              <a:buFont typeface="+mj-lt"/>
              <a:buAutoNum type="arabicPeriod"/>
            </a:pP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a:t>
            </a:fld>
            <a:endParaRPr lang="en-US"/>
          </a:p>
        </p:txBody>
      </p:sp>
    </p:spTree>
    <p:extLst>
      <p:ext uri="{BB962C8B-B14F-4D97-AF65-F5344CB8AC3E}">
        <p14:creationId xmlns:p14="http://schemas.microsoft.com/office/powerpoint/2010/main" val="589745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It is likely that </a:t>
            </a:r>
            <a:r>
              <a:rPr lang="en-AU" dirty="0" smtClean="0"/>
              <a:t>LAA proponents </a:t>
            </a:r>
            <a:r>
              <a:rPr lang="en-AU" dirty="0" smtClean="0"/>
              <a:t>would prefer not to extend </a:t>
            </a:r>
            <a:r>
              <a:rPr lang="en-AU" i="1" dirty="0" smtClean="0"/>
              <a:t>dual </a:t>
            </a:r>
            <a:r>
              <a:rPr lang="en-AU" i="1" dirty="0"/>
              <a:t>threshold </a:t>
            </a:r>
            <a:r>
              <a:rPr lang="en-AU" dirty="0" smtClean="0"/>
              <a:t>(</a:t>
            </a:r>
            <a:r>
              <a:rPr lang="en-AU" i="1" dirty="0" smtClean="0"/>
              <a:t>option 3</a:t>
            </a:r>
            <a:r>
              <a:rPr lang="en-AU" dirty="0" smtClean="0"/>
              <a:t>)</a:t>
            </a:r>
            <a:endParaRPr lang="en-AU" dirty="0"/>
          </a:p>
        </p:txBody>
      </p:sp>
      <p:sp>
        <p:nvSpPr>
          <p:cNvPr id="3" name="Content Placeholder 2"/>
          <p:cNvSpPr>
            <a:spLocks noGrp="1"/>
          </p:cNvSpPr>
          <p:nvPr>
            <p:ph idx="1"/>
          </p:nvPr>
        </p:nvSpPr>
        <p:spPr/>
        <p:txBody>
          <a:bodyPr/>
          <a:lstStyle/>
          <a:p>
            <a:pPr lvl="1"/>
            <a:r>
              <a:rPr lang="en-AU" dirty="0"/>
              <a:t>LAA </a:t>
            </a:r>
            <a:r>
              <a:rPr lang="en-AU" dirty="0" smtClean="0"/>
              <a:t>proponents </a:t>
            </a:r>
            <a:r>
              <a:rPr lang="en-AU" dirty="0" smtClean="0"/>
              <a:t>would appear to prefer the </a:t>
            </a:r>
            <a:r>
              <a:rPr lang="en-AU" i="1" dirty="0" smtClean="0"/>
              <a:t>option 1</a:t>
            </a:r>
            <a:r>
              <a:rPr lang="en-AU" dirty="0" smtClean="0"/>
              <a:t>, removing the dual threshold option completely</a:t>
            </a:r>
            <a:endParaRPr lang="en-AU" i="1" dirty="0" smtClean="0"/>
          </a:p>
          <a:p>
            <a:pPr lvl="1"/>
            <a:r>
              <a:rPr lang="en-AU" dirty="0" smtClean="0"/>
              <a:t>One reason, </a:t>
            </a:r>
            <a:r>
              <a:rPr lang="en-AU" dirty="0"/>
              <a:t>articulated by LAA proponents in </a:t>
            </a:r>
            <a:r>
              <a:rPr lang="en-AU" dirty="0" smtClean="0"/>
              <a:t>previous ETSI BRAN discussions, is an assertion that </a:t>
            </a:r>
            <a:r>
              <a:rPr lang="en-AU" i="1" dirty="0" smtClean="0"/>
              <a:t>option 1</a:t>
            </a:r>
            <a:r>
              <a:rPr lang="en-AU" dirty="0" smtClean="0"/>
              <a:t> better supports </a:t>
            </a:r>
            <a:r>
              <a:rPr lang="en-AU" i="1" dirty="0" smtClean="0"/>
              <a:t>technology neutrality</a:t>
            </a:r>
            <a:endParaRPr lang="en-AU" dirty="0" smtClean="0"/>
          </a:p>
          <a:p>
            <a:pPr lvl="2"/>
            <a:r>
              <a:rPr lang="en-AU" i="1" dirty="0" smtClean="0"/>
              <a:t>Technology neutrality</a:t>
            </a:r>
            <a:r>
              <a:rPr lang="en-AU" dirty="0" smtClean="0"/>
              <a:t> is a goal for all Harmonised Standards, including EN 301 893</a:t>
            </a:r>
          </a:p>
          <a:p>
            <a:pPr lvl="1"/>
            <a:r>
              <a:rPr lang="en-AU" dirty="0" smtClean="0"/>
              <a:t>However</a:t>
            </a:r>
            <a:r>
              <a:rPr lang="en-AU" dirty="0"/>
              <a:t>, LAA proponents would </a:t>
            </a:r>
            <a:r>
              <a:rPr lang="en-AU" dirty="0" smtClean="0"/>
              <a:t>also presumably not object to lower 802.11ax performance compared to LAA/MulteFire (&amp; 802.11ac) for competitive reasons </a:t>
            </a:r>
            <a:r>
              <a:rPr lang="en-AU" dirty="0" smtClean="0">
                <a:sym typeface="Wingdings" panose="05000000000000000000" pitchFamily="2" charset="2"/>
              </a:rPr>
              <a:t></a:t>
            </a:r>
            <a:endParaRPr lang="en-AU" dirty="0" smtClean="0"/>
          </a:p>
          <a:p>
            <a:pPr lvl="1"/>
            <a:endParaRPr lang="en-AU"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a:t>
            </a:fld>
            <a:endParaRPr lang="en-US"/>
          </a:p>
        </p:txBody>
      </p:sp>
    </p:spTree>
    <p:extLst>
      <p:ext uri="{BB962C8B-B14F-4D97-AF65-F5344CB8AC3E}">
        <p14:creationId xmlns:p14="http://schemas.microsoft.com/office/powerpoint/2010/main" val="4134842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next revision of EN 301 893 should extend the use of </a:t>
            </a:r>
            <a:r>
              <a:rPr lang="en-AU" i="1" dirty="0"/>
              <a:t>dual threshold </a:t>
            </a:r>
            <a:r>
              <a:rPr lang="en-AU" dirty="0" smtClean="0"/>
              <a:t>to all </a:t>
            </a:r>
            <a:r>
              <a:rPr lang="en-AU" dirty="0"/>
              <a:t>access technologies</a:t>
            </a:r>
          </a:p>
        </p:txBody>
      </p:sp>
      <p:sp>
        <p:nvSpPr>
          <p:cNvPr id="3" name="Content Placeholder 2"/>
          <p:cNvSpPr>
            <a:spLocks noGrp="1"/>
          </p:cNvSpPr>
          <p:nvPr>
            <p:ph idx="1"/>
          </p:nvPr>
        </p:nvSpPr>
        <p:spPr/>
        <p:txBody>
          <a:bodyPr/>
          <a:lstStyle/>
          <a:p>
            <a:r>
              <a:rPr lang="en-AU" dirty="0" smtClean="0"/>
              <a:t>Evaluation of three options</a:t>
            </a:r>
          </a:p>
          <a:p>
            <a:pPr lvl="1"/>
            <a:r>
              <a:rPr lang="en-AU" i="1" dirty="0" smtClean="0"/>
              <a:t>Option </a:t>
            </a:r>
            <a:r>
              <a:rPr lang="en-AU" i="1" dirty="0"/>
              <a:t>1</a:t>
            </a:r>
            <a:r>
              <a:rPr lang="en-AU" dirty="0"/>
              <a:t> &amp; </a:t>
            </a:r>
            <a:r>
              <a:rPr lang="en-AU" i="1" dirty="0"/>
              <a:t>option 2</a:t>
            </a:r>
            <a:r>
              <a:rPr lang="en-AU" dirty="0" smtClean="0"/>
              <a:t> </a:t>
            </a:r>
            <a:r>
              <a:rPr lang="en-AU" dirty="0"/>
              <a:t>will have an adverse affect on </a:t>
            </a:r>
            <a:r>
              <a:rPr lang="en-AU" dirty="0" smtClean="0"/>
              <a:t>802.11ax, </a:t>
            </a:r>
            <a:r>
              <a:rPr lang="en-AU" dirty="0"/>
              <a:t>, making its features unavailable in Europe</a:t>
            </a:r>
            <a:endParaRPr lang="en-AU" dirty="0" smtClean="0"/>
          </a:p>
          <a:p>
            <a:pPr lvl="2"/>
            <a:r>
              <a:rPr lang="en-AU" dirty="0" smtClean="0"/>
              <a:t>With subsequent socio-economic risk of disrupting Wi-Fi</a:t>
            </a:r>
          </a:p>
          <a:p>
            <a:pPr lvl="1"/>
            <a:r>
              <a:rPr lang="en-AU" i="1" dirty="0" smtClean="0"/>
              <a:t>Option </a:t>
            </a:r>
            <a:r>
              <a:rPr lang="en-AU" i="1" dirty="0"/>
              <a:t>1</a:t>
            </a:r>
            <a:r>
              <a:rPr lang="en-AU" dirty="0"/>
              <a:t> &amp; </a:t>
            </a:r>
            <a:r>
              <a:rPr lang="en-AU" i="1" dirty="0"/>
              <a:t>option 2</a:t>
            </a:r>
            <a:r>
              <a:rPr lang="en-AU" dirty="0"/>
              <a:t> </a:t>
            </a:r>
            <a:r>
              <a:rPr lang="en-AU" dirty="0" smtClean="0"/>
              <a:t> </a:t>
            </a:r>
            <a:r>
              <a:rPr lang="en-AU" dirty="0"/>
              <a:t>cannot be justified based on </a:t>
            </a:r>
            <a:r>
              <a:rPr lang="en-AU" dirty="0" smtClean="0"/>
              <a:t>fairness criteria b</a:t>
            </a:r>
            <a:r>
              <a:rPr lang="en-AU" i="1" dirty="0" smtClean="0"/>
              <a:t>ecause option 3 </a:t>
            </a:r>
            <a:r>
              <a:rPr lang="en-AU" dirty="0" smtClean="0"/>
              <a:t>is also fair</a:t>
            </a:r>
          </a:p>
          <a:p>
            <a:pPr lvl="2"/>
            <a:r>
              <a:rPr lang="en-AU" dirty="0" smtClean="0"/>
              <a:t>3GPP simulations provide the evidence</a:t>
            </a:r>
          </a:p>
          <a:p>
            <a:pPr lvl="1"/>
            <a:r>
              <a:rPr lang="en-AU" i="1" dirty="0"/>
              <a:t>Option 1</a:t>
            </a:r>
            <a:r>
              <a:rPr lang="en-AU" dirty="0"/>
              <a:t> &amp; </a:t>
            </a:r>
            <a:r>
              <a:rPr lang="en-AU" i="1" dirty="0"/>
              <a:t>option </a:t>
            </a:r>
            <a:r>
              <a:rPr lang="en-AU" i="1" dirty="0" smtClean="0"/>
              <a:t>2</a:t>
            </a:r>
            <a:r>
              <a:rPr lang="en-AU" dirty="0" smtClean="0"/>
              <a:t>  represent a backward technology step by disallowing status quo</a:t>
            </a:r>
          </a:p>
          <a:p>
            <a:pPr lvl="2"/>
            <a:r>
              <a:rPr lang="en-AU" i="1" dirty="0" smtClean="0"/>
              <a:t>Option 3</a:t>
            </a:r>
            <a:r>
              <a:rPr lang="en-AU" dirty="0" smtClean="0"/>
              <a:t> at least maintains existing the technology position</a:t>
            </a:r>
          </a:p>
          <a:p>
            <a:pPr lvl="1"/>
            <a:r>
              <a:rPr lang="en-AU" i="1" dirty="0"/>
              <a:t>Option 3 </a:t>
            </a:r>
            <a:r>
              <a:rPr lang="en-AU" dirty="0"/>
              <a:t>is the best way to achieve </a:t>
            </a:r>
            <a:r>
              <a:rPr lang="en-AU" i="1" dirty="0"/>
              <a:t>technology neutrality </a:t>
            </a:r>
            <a:r>
              <a:rPr lang="en-AU" dirty="0"/>
              <a:t>by</a:t>
            </a:r>
            <a:r>
              <a:rPr lang="en-AU" i="1" dirty="0"/>
              <a:t> </a:t>
            </a:r>
            <a:r>
              <a:rPr lang="en-AU" dirty="0"/>
              <a:t>allowing </a:t>
            </a:r>
            <a:r>
              <a:rPr lang="en-AU" i="1" dirty="0"/>
              <a:t>dual threshold </a:t>
            </a:r>
            <a:r>
              <a:rPr lang="en-AU" dirty="0"/>
              <a:t>for all </a:t>
            </a:r>
            <a:r>
              <a:rPr lang="en-AU" dirty="0" smtClean="0"/>
              <a:t>access technologies</a:t>
            </a:r>
          </a:p>
          <a:p>
            <a:pPr lvl="2"/>
            <a:r>
              <a:rPr lang="en-AU" i="1" dirty="0" smtClean="0"/>
              <a:t>Option 1 and </a:t>
            </a:r>
            <a:r>
              <a:rPr lang="en-AU" dirty="0" smtClean="0"/>
              <a:t>option 2</a:t>
            </a:r>
            <a:r>
              <a:rPr lang="en-AU" i="1" dirty="0" smtClean="0"/>
              <a:t> </a:t>
            </a:r>
            <a:r>
              <a:rPr lang="en-AU" dirty="0" smtClean="0"/>
              <a:t>fail</a:t>
            </a:r>
            <a:r>
              <a:rPr lang="en-AU" i="1" dirty="0" smtClean="0"/>
              <a:t> technology neutrality </a:t>
            </a:r>
            <a:r>
              <a:rPr lang="en-AU" dirty="0" smtClean="0"/>
              <a:t>criteria</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a:t>
            </a:fld>
            <a:endParaRPr lang="en-US"/>
          </a:p>
        </p:txBody>
      </p:sp>
    </p:spTree>
    <p:extLst>
      <p:ext uri="{BB962C8B-B14F-4D97-AF65-F5344CB8AC3E}">
        <p14:creationId xmlns:p14="http://schemas.microsoft.com/office/powerpoint/2010/main" val="1126114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a:t>Option 1</a:t>
            </a:r>
            <a:r>
              <a:rPr lang="en-AU" dirty="0"/>
              <a:t> &amp; </a:t>
            </a:r>
            <a:r>
              <a:rPr lang="en-AU" i="1" dirty="0"/>
              <a:t>option 2</a:t>
            </a:r>
            <a:r>
              <a:rPr lang="en-AU" dirty="0"/>
              <a:t> will have an adverse affect on </a:t>
            </a:r>
            <a:r>
              <a:rPr lang="en-AU" dirty="0" smtClean="0"/>
              <a:t>802.11ax, making its features unavailable in Europe</a:t>
            </a:r>
            <a:endParaRPr lang="en-AU" dirty="0"/>
          </a:p>
        </p:txBody>
      </p:sp>
      <p:sp>
        <p:nvSpPr>
          <p:cNvPr id="3" name="Content Placeholder 2"/>
          <p:cNvSpPr>
            <a:spLocks noGrp="1"/>
          </p:cNvSpPr>
          <p:nvPr>
            <p:ph idx="1"/>
          </p:nvPr>
        </p:nvSpPr>
        <p:spPr/>
        <p:txBody>
          <a:bodyPr/>
          <a:lstStyle/>
          <a:p>
            <a:pPr lvl="1"/>
            <a:r>
              <a:rPr lang="en-AU" dirty="0" smtClean="0"/>
              <a:t>Both </a:t>
            </a:r>
            <a:r>
              <a:rPr lang="en-AU" i="1" dirty="0" smtClean="0"/>
              <a:t>option 1</a:t>
            </a:r>
            <a:r>
              <a:rPr lang="en-AU" dirty="0" smtClean="0"/>
              <a:t> and </a:t>
            </a:r>
            <a:r>
              <a:rPr lang="en-AU" i="1" dirty="0" smtClean="0"/>
              <a:t>option 2</a:t>
            </a:r>
            <a:r>
              <a:rPr lang="en-AU" dirty="0" smtClean="0"/>
              <a:t> would significantly reduce the performance of </a:t>
            </a:r>
            <a:r>
              <a:rPr lang="en-AU" dirty="0" smtClean="0"/>
              <a:t>802.11ax as clearl</a:t>
            </a:r>
            <a:r>
              <a:rPr lang="en-AU" dirty="0" smtClean="0"/>
              <a:t>y demonstrated </a:t>
            </a:r>
            <a:r>
              <a:rPr lang="en-AU" dirty="0" smtClean="0"/>
              <a:t>by simulations submitted to the IEEE 802.11 </a:t>
            </a:r>
            <a:r>
              <a:rPr lang="en-AU" i="1" dirty="0" smtClean="0"/>
              <a:t>PDED ad hoc</a:t>
            </a:r>
            <a:r>
              <a:rPr lang="en-AU" dirty="0" smtClean="0"/>
              <a:t> in early 2017</a:t>
            </a:r>
          </a:p>
          <a:p>
            <a:pPr lvl="1"/>
            <a:r>
              <a:rPr lang="en-AU" dirty="0" smtClean="0"/>
              <a:t>In </a:t>
            </a:r>
            <a:r>
              <a:rPr lang="en-AU" dirty="0" smtClean="0"/>
              <a:t>the case of </a:t>
            </a:r>
            <a:r>
              <a:rPr lang="en-AU" i="1" dirty="0" smtClean="0"/>
              <a:t>option 1</a:t>
            </a:r>
            <a:r>
              <a:rPr lang="en-AU" dirty="0" smtClean="0"/>
              <a:t>, the performance reduction would be relative to </a:t>
            </a:r>
          </a:p>
          <a:p>
            <a:pPr lvl="2"/>
            <a:r>
              <a:rPr lang="en-AU" dirty="0" smtClean="0"/>
              <a:t>Any 802.11ac/n/a equipment sold before transition to </a:t>
            </a:r>
            <a:r>
              <a:rPr lang="en-AU" dirty="0" smtClean="0"/>
              <a:t>revised EN </a:t>
            </a:r>
            <a:r>
              <a:rPr lang="en-AU" dirty="0" smtClean="0"/>
              <a:t>301 893</a:t>
            </a:r>
          </a:p>
          <a:p>
            <a:pPr lvl="2"/>
            <a:r>
              <a:rPr lang="en-AU" dirty="0" smtClean="0"/>
              <a:t>All LAA, </a:t>
            </a:r>
            <a:r>
              <a:rPr lang="en-AU" dirty="0" err="1" smtClean="0"/>
              <a:t>Multefire</a:t>
            </a:r>
            <a:r>
              <a:rPr lang="en-AU" dirty="0" smtClean="0"/>
              <a:t>, </a:t>
            </a:r>
            <a:r>
              <a:rPr lang="en-AU" dirty="0" err="1" smtClean="0"/>
              <a:t>etc</a:t>
            </a:r>
            <a:r>
              <a:rPr lang="en-AU" dirty="0" smtClean="0"/>
              <a:t> equipment</a:t>
            </a:r>
          </a:p>
          <a:p>
            <a:pPr lvl="1"/>
            <a:r>
              <a:rPr lang="en-AU" dirty="0"/>
              <a:t>In the case of </a:t>
            </a:r>
            <a:r>
              <a:rPr lang="en-AU" i="1" dirty="0"/>
              <a:t>option </a:t>
            </a:r>
            <a:r>
              <a:rPr lang="en-AU" i="1" dirty="0" smtClean="0"/>
              <a:t>2</a:t>
            </a:r>
            <a:r>
              <a:rPr lang="en-AU" dirty="0" smtClean="0"/>
              <a:t>, </a:t>
            </a:r>
            <a:r>
              <a:rPr lang="en-AU" dirty="0"/>
              <a:t>the performance reduction would be relative to </a:t>
            </a:r>
          </a:p>
          <a:p>
            <a:pPr lvl="2"/>
            <a:r>
              <a:rPr lang="en-AU" dirty="0" smtClean="0"/>
              <a:t>All 802.11ac/n/a equipment </a:t>
            </a:r>
            <a:endParaRPr lang="en-AU" dirty="0"/>
          </a:p>
          <a:p>
            <a:pPr lvl="2"/>
            <a:r>
              <a:rPr lang="en-AU" dirty="0"/>
              <a:t>All LAA, </a:t>
            </a:r>
            <a:r>
              <a:rPr lang="en-AU" dirty="0" err="1"/>
              <a:t>Multefire</a:t>
            </a:r>
            <a:r>
              <a:rPr lang="en-AU" dirty="0"/>
              <a:t>, </a:t>
            </a:r>
            <a:r>
              <a:rPr lang="en-AU" dirty="0" err="1"/>
              <a:t>etc</a:t>
            </a:r>
            <a:r>
              <a:rPr lang="en-AU" dirty="0"/>
              <a:t> equipment</a:t>
            </a:r>
          </a:p>
          <a:p>
            <a:pPr lvl="1"/>
            <a:r>
              <a:rPr lang="en-AU" dirty="0" smtClean="0"/>
              <a:t>Europe </a:t>
            </a:r>
            <a:r>
              <a:rPr lang="en-AU" dirty="0" smtClean="0"/>
              <a:t>should be concerned that </a:t>
            </a:r>
            <a:r>
              <a:rPr lang="en-AU" dirty="0" smtClean="0"/>
              <a:t>the wrong choice for the revision of EN </a:t>
            </a:r>
            <a:r>
              <a:rPr lang="en-AU" dirty="0" smtClean="0"/>
              <a:t>301 893 could cause </a:t>
            </a:r>
            <a:r>
              <a:rPr lang="en-AU" dirty="0" smtClean="0"/>
              <a:t>the additiona</a:t>
            </a:r>
            <a:r>
              <a:rPr lang="en-AU" dirty="0" smtClean="0"/>
              <a:t>l </a:t>
            </a:r>
            <a:r>
              <a:rPr lang="en-AU" dirty="0" smtClean="0"/>
              <a:t>benefits of 802.11ax </a:t>
            </a:r>
            <a:r>
              <a:rPr lang="en-AU" dirty="0" smtClean="0"/>
              <a:t>to be </a:t>
            </a:r>
            <a:r>
              <a:rPr lang="en-AU" dirty="0" smtClean="0"/>
              <a:t>unavailable to the European community</a:t>
            </a:r>
          </a:p>
          <a:p>
            <a:pPr lvl="2"/>
            <a:r>
              <a:rPr lang="en-AU" dirty="0" smtClean="0"/>
              <a:t>With subsequent </a:t>
            </a:r>
            <a:r>
              <a:rPr lang="en-AU" dirty="0"/>
              <a:t>socio-economic </a:t>
            </a:r>
            <a:r>
              <a:rPr lang="en-AU" dirty="0" smtClean="0"/>
              <a:t>risk of disrupting the Wi-Fi ecosystem</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a:t>
            </a:fld>
            <a:endParaRPr lang="en-US"/>
          </a:p>
        </p:txBody>
      </p:sp>
    </p:spTree>
    <p:extLst>
      <p:ext uri="{BB962C8B-B14F-4D97-AF65-F5344CB8AC3E}">
        <p14:creationId xmlns:p14="http://schemas.microsoft.com/office/powerpoint/2010/main" val="10665106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i="1" dirty="0"/>
              <a:t>Option 1</a:t>
            </a:r>
            <a:r>
              <a:rPr lang="en-AU" dirty="0"/>
              <a:t> &amp; </a:t>
            </a:r>
            <a:r>
              <a:rPr lang="en-AU" i="1" dirty="0"/>
              <a:t>option 2</a:t>
            </a:r>
            <a:r>
              <a:rPr lang="en-AU" dirty="0"/>
              <a:t>  cannot be justified based on fairness criteria b</a:t>
            </a:r>
            <a:r>
              <a:rPr lang="en-AU" i="1" dirty="0"/>
              <a:t>ecause option 3 </a:t>
            </a:r>
            <a:r>
              <a:rPr lang="en-AU" dirty="0"/>
              <a:t>is also fair</a:t>
            </a:r>
          </a:p>
        </p:txBody>
      </p:sp>
      <p:sp>
        <p:nvSpPr>
          <p:cNvPr id="3" name="Content Placeholder 2"/>
          <p:cNvSpPr>
            <a:spLocks noGrp="1"/>
          </p:cNvSpPr>
          <p:nvPr>
            <p:ph idx="1"/>
          </p:nvPr>
        </p:nvSpPr>
        <p:spPr/>
        <p:txBody>
          <a:bodyPr/>
          <a:lstStyle/>
          <a:p>
            <a:pPr lvl="1"/>
            <a:r>
              <a:rPr lang="en-AU" dirty="0" smtClean="0"/>
              <a:t>Disallowing </a:t>
            </a:r>
            <a:r>
              <a:rPr lang="en-AU" i="1" dirty="0" smtClean="0"/>
              <a:t>dual </a:t>
            </a:r>
            <a:r>
              <a:rPr lang="en-AU" i="1" dirty="0"/>
              <a:t>threshold </a:t>
            </a:r>
            <a:r>
              <a:rPr lang="en-AU" dirty="0" smtClean="0"/>
              <a:t>for 802.11ax</a:t>
            </a:r>
            <a:r>
              <a:rPr lang="en-AU" dirty="0" smtClean="0"/>
              <a:t>, </a:t>
            </a:r>
            <a:r>
              <a:rPr lang="en-AU" dirty="0" smtClean="0"/>
              <a:t>as in </a:t>
            </a:r>
            <a:r>
              <a:rPr lang="en-AU" i="1" dirty="0"/>
              <a:t>o</a:t>
            </a:r>
            <a:r>
              <a:rPr lang="en-AU" i="1" dirty="0" smtClean="0"/>
              <a:t>ption </a:t>
            </a:r>
            <a:r>
              <a:rPr lang="en-AU" i="1" dirty="0" smtClean="0"/>
              <a:t>1</a:t>
            </a:r>
            <a:r>
              <a:rPr lang="en-AU" dirty="0" smtClean="0"/>
              <a:t> or </a:t>
            </a:r>
            <a:r>
              <a:rPr lang="en-AU" i="1" dirty="0"/>
              <a:t>o</a:t>
            </a:r>
            <a:r>
              <a:rPr lang="en-AU" i="1" dirty="0" smtClean="0"/>
              <a:t>ption 2</a:t>
            </a:r>
            <a:r>
              <a:rPr lang="en-AU" dirty="0" smtClean="0"/>
              <a:t>, could theoretically be justified on the basis of </a:t>
            </a:r>
            <a:r>
              <a:rPr lang="en-AU" dirty="0" smtClean="0"/>
              <a:t>fairness</a:t>
            </a:r>
          </a:p>
          <a:p>
            <a:pPr lvl="2"/>
            <a:r>
              <a:rPr lang="en-AU" dirty="0" smtClean="0"/>
              <a:t>Some have argued it is not fair if 802.11ax can use an ED of -62dBm if LAA has to use </a:t>
            </a:r>
            <a:r>
              <a:rPr lang="en-AU" dirty="0"/>
              <a:t>an ED of </a:t>
            </a:r>
            <a:r>
              <a:rPr lang="en-AU" dirty="0" smtClean="0"/>
              <a:t>-72dBm </a:t>
            </a:r>
          </a:p>
          <a:p>
            <a:pPr lvl="2"/>
            <a:r>
              <a:rPr lang="en-AU" dirty="0" smtClean="0"/>
              <a:t>This analysis ignores the fact that 802.11 also uses a PD of -82dBm</a:t>
            </a:r>
          </a:p>
          <a:p>
            <a:pPr lvl="2"/>
            <a:r>
              <a:rPr lang="en-AU" dirty="0" smtClean="0"/>
              <a:t>The real problem is that LAA and 802.11 use </a:t>
            </a:r>
            <a:r>
              <a:rPr lang="en-AU" i="1" dirty="0" smtClean="0"/>
              <a:t>different</a:t>
            </a:r>
            <a:r>
              <a:rPr lang="en-AU" dirty="0" smtClean="0"/>
              <a:t> mechanisms, which is always going to result in unfair sharing </a:t>
            </a:r>
            <a:endParaRPr lang="en-AU" dirty="0" smtClean="0"/>
          </a:p>
          <a:p>
            <a:pPr lvl="1"/>
            <a:r>
              <a:rPr lang="en-AU" dirty="0" smtClean="0"/>
              <a:t>However, 3GPP RAN1 have issued multiple LS’s to IEEE 802 stating that they are confident there is fairness between LAA and Wi-Fi using</a:t>
            </a:r>
          </a:p>
          <a:p>
            <a:pPr lvl="2"/>
            <a:r>
              <a:rPr lang="en-AU" dirty="0" smtClean="0"/>
              <a:t>ED of -72  </a:t>
            </a:r>
            <a:r>
              <a:rPr lang="en-AU" dirty="0" err="1" smtClean="0"/>
              <a:t>dBm</a:t>
            </a:r>
            <a:r>
              <a:rPr lang="en-AU" dirty="0" smtClean="0"/>
              <a:t> for LAA</a:t>
            </a:r>
          </a:p>
          <a:p>
            <a:pPr lvl="2"/>
            <a:r>
              <a:rPr lang="en-AU" dirty="0" smtClean="0"/>
              <a:t>ED of -62 </a:t>
            </a:r>
            <a:r>
              <a:rPr lang="en-AU" dirty="0" err="1" smtClean="0"/>
              <a:t>dBM</a:t>
            </a:r>
            <a:r>
              <a:rPr lang="en-AU" dirty="0" smtClean="0"/>
              <a:t> for Wi-Fi (with PD of -82dBm)</a:t>
            </a:r>
          </a:p>
          <a:p>
            <a:pPr lvl="1"/>
            <a:r>
              <a:rPr lang="en-AU" dirty="0" smtClean="0"/>
              <a:t>Assuming 3GPP RAN1 simulations are correct, this means </a:t>
            </a:r>
            <a:r>
              <a:rPr lang="en-AU" i="1" dirty="0"/>
              <a:t>o</a:t>
            </a:r>
            <a:r>
              <a:rPr lang="en-AU" i="1" dirty="0" smtClean="0"/>
              <a:t>ption </a:t>
            </a:r>
            <a:r>
              <a:rPr lang="en-AU" i="1" dirty="0"/>
              <a:t>1</a:t>
            </a:r>
            <a:r>
              <a:rPr lang="en-AU" dirty="0"/>
              <a:t> </a:t>
            </a:r>
            <a:r>
              <a:rPr lang="en-AU" dirty="0" smtClean="0"/>
              <a:t>and </a:t>
            </a:r>
            <a:r>
              <a:rPr lang="en-AU" i="1" dirty="0"/>
              <a:t>o</a:t>
            </a:r>
            <a:r>
              <a:rPr lang="en-AU" i="1" dirty="0" smtClean="0"/>
              <a:t>ption 2</a:t>
            </a:r>
            <a:r>
              <a:rPr lang="en-AU" dirty="0" smtClean="0"/>
              <a:t> </a:t>
            </a:r>
            <a:r>
              <a:rPr lang="en-AU" dirty="0"/>
              <a:t>cannot be justified based on </a:t>
            </a:r>
            <a:r>
              <a:rPr lang="en-AU" dirty="0" smtClean="0"/>
              <a:t>fairness </a:t>
            </a:r>
            <a:r>
              <a:rPr lang="en-AU" dirty="0" smtClean="0"/>
              <a:t>once 802.11ax becomes available because </a:t>
            </a:r>
            <a:r>
              <a:rPr lang="en-AU" dirty="0" smtClean="0"/>
              <a:t>fairness is achieved with </a:t>
            </a:r>
            <a:r>
              <a:rPr lang="en-AU" i="1" dirty="0" smtClean="0"/>
              <a:t>dual threshold</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a:t>
            </a:fld>
            <a:endParaRPr lang="en-US"/>
          </a:p>
        </p:txBody>
      </p:sp>
    </p:spTree>
    <p:extLst>
      <p:ext uri="{BB962C8B-B14F-4D97-AF65-F5344CB8AC3E}">
        <p14:creationId xmlns:p14="http://schemas.microsoft.com/office/powerpoint/2010/main" val="85692831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2995</Words>
  <Application>Microsoft Office PowerPoint</Application>
  <PresentationFormat>On-screen Show (4:3)</PresentationFormat>
  <Paragraphs>231</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802-11-Submission</vt:lpstr>
      <vt:lpstr>Discussion of issues related to extending dual threshold in next revision of  EN 301 893</vt:lpstr>
      <vt:lpstr>The next revision of EN 301 893 should extend dual threshold to all access technologies</vt:lpstr>
      <vt:lpstr>EN 301 893 v2.1.0 allows single threshold and dual threshold choices</vt:lpstr>
      <vt:lpstr>Dual threshold is not available in EN 301 893 v2.1.0 for other than 802.11ac/n/a-only compliant equipment</vt:lpstr>
      <vt:lpstr>Dual threshold will be reconsidered in the next revision of EN 301 893 with three major options</vt:lpstr>
      <vt:lpstr>It is likely that LAA proponents would prefer not to extend dual threshold (option 3)</vt:lpstr>
      <vt:lpstr>The next revision of EN 301 893 should extend the use of dual threshold to all access technologies</vt:lpstr>
      <vt:lpstr>Option 1 &amp; option 2 will have an adverse affect on 802.11ax, making its features unavailable in Europe</vt:lpstr>
      <vt:lpstr>Option 1 &amp; option 2  cannot be justified based on fairness criteria because option 3 is also fair</vt:lpstr>
      <vt:lpstr>Option 1 &amp; option 2  represent a backward technology step by disallowing status quo for all</vt:lpstr>
      <vt:lpstr>Option 3 is the best way to achieve technology neutrality by allowing dual threshold for all</vt:lpstr>
      <vt:lpstr>The concept of technology neutrality is a key principle of the European regulatory framework </vt:lpstr>
      <vt:lpstr>Depending on the context, “technology neutrality” can have three different meanings</vt:lpstr>
      <vt:lpstr>A reference to 802.11 (as in option 1 &amp; option 2) is incorrectly cited as not technology neutral</vt:lpstr>
      <vt:lpstr>EN 301 893 will be more technology neutral under all three meanings when dual threshold is available to all</vt:lpstr>
      <vt:lpstr>Option 3 is more technology neutral by providing the same choices for all access technologies (meaning 1)</vt:lpstr>
      <vt:lpstr>Option 3 is more technology neutral by providing the same choices for all access technologies (meaning 1)</vt:lpstr>
      <vt:lpstr>Option 3 is more technology neutral by enabling fair access for all access technologies (meaning 2)  </vt:lpstr>
      <vt:lpstr>Option 3 is more technology neutral by enabling fair access for all access technologies (meaning 2)  </vt:lpstr>
      <vt:lpstr>Option 3 is more technology neutral by not picking winners (meaning 3) </vt:lpstr>
      <vt:lpstr>ETSI BRAN should include extension option in WI for revision of EN 301 893 and notify IEEE 802.11 WG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2017-06-19T03:25:13Z</dcterms:modified>
</cp:coreProperties>
</file>