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Default Extension="pptx" ContentType="application/vnd.openxmlformats-officedocument.presentationml.presentation"/>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20"/>
  </p:notesMasterIdLst>
  <p:handoutMasterIdLst>
    <p:handoutMasterId r:id="rId121"/>
  </p:handoutMasterIdLst>
  <p:sldIdLst>
    <p:sldId id="269" r:id="rId2"/>
    <p:sldId id="302" r:id="rId3"/>
    <p:sldId id="300" r:id="rId4"/>
    <p:sldId id="295" r:id="rId5"/>
    <p:sldId id="296" r:id="rId6"/>
    <p:sldId id="297" r:id="rId7"/>
    <p:sldId id="298" r:id="rId8"/>
    <p:sldId id="503" r:id="rId9"/>
    <p:sldId id="301" r:id="rId10"/>
    <p:sldId id="416" r:id="rId11"/>
    <p:sldId id="306" r:id="rId12"/>
    <p:sldId id="397" r:id="rId13"/>
    <p:sldId id="508" r:id="rId14"/>
    <p:sldId id="509" r:id="rId15"/>
    <p:sldId id="510" r:id="rId16"/>
    <p:sldId id="511" r:id="rId17"/>
    <p:sldId id="514" r:id="rId18"/>
    <p:sldId id="516" r:id="rId19"/>
    <p:sldId id="515" r:id="rId20"/>
    <p:sldId id="405" r:id="rId21"/>
    <p:sldId id="552" r:id="rId22"/>
    <p:sldId id="472" r:id="rId23"/>
    <p:sldId id="473" r:id="rId24"/>
    <p:sldId id="517" r:id="rId25"/>
    <p:sldId id="519" r:id="rId26"/>
    <p:sldId id="520" r:id="rId27"/>
    <p:sldId id="524" r:id="rId28"/>
    <p:sldId id="525" r:id="rId29"/>
    <p:sldId id="526" r:id="rId30"/>
    <p:sldId id="527" r:id="rId31"/>
    <p:sldId id="580" r:id="rId32"/>
    <p:sldId id="528" r:id="rId33"/>
    <p:sldId id="581" r:id="rId34"/>
    <p:sldId id="529" r:id="rId35"/>
    <p:sldId id="530" r:id="rId36"/>
    <p:sldId id="531" r:id="rId37"/>
    <p:sldId id="532" r:id="rId38"/>
    <p:sldId id="521" r:id="rId39"/>
    <p:sldId id="533" r:id="rId40"/>
    <p:sldId id="534" r:id="rId41"/>
    <p:sldId id="535" r:id="rId42"/>
    <p:sldId id="536" r:id="rId43"/>
    <p:sldId id="582" r:id="rId44"/>
    <p:sldId id="537" r:id="rId45"/>
    <p:sldId id="538" r:id="rId46"/>
    <p:sldId id="583" r:id="rId47"/>
    <p:sldId id="539" r:id="rId48"/>
    <p:sldId id="540" r:id="rId49"/>
    <p:sldId id="541" r:id="rId50"/>
    <p:sldId id="522" r:id="rId51"/>
    <p:sldId id="489" r:id="rId52"/>
    <p:sldId id="586" r:id="rId53"/>
    <p:sldId id="584" r:id="rId54"/>
    <p:sldId id="585" r:id="rId55"/>
    <p:sldId id="587" r:id="rId56"/>
    <p:sldId id="494" r:id="rId57"/>
    <p:sldId id="553" r:id="rId58"/>
    <p:sldId id="495" r:id="rId59"/>
    <p:sldId id="497" r:id="rId60"/>
    <p:sldId id="498" r:id="rId61"/>
    <p:sldId id="499" r:id="rId62"/>
    <p:sldId id="545" r:id="rId63"/>
    <p:sldId id="544" r:id="rId64"/>
    <p:sldId id="546" r:id="rId65"/>
    <p:sldId id="547" r:id="rId66"/>
    <p:sldId id="548" r:id="rId67"/>
    <p:sldId id="549" r:id="rId68"/>
    <p:sldId id="550" r:id="rId69"/>
    <p:sldId id="551" r:id="rId70"/>
    <p:sldId id="554" r:id="rId71"/>
    <p:sldId id="588" r:id="rId72"/>
    <p:sldId id="589" r:id="rId73"/>
    <p:sldId id="590" r:id="rId74"/>
    <p:sldId id="592" r:id="rId75"/>
    <p:sldId id="566" r:id="rId76"/>
    <p:sldId id="567" r:id="rId77"/>
    <p:sldId id="568" r:id="rId78"/>
    <p:sldId id="569" r:id="rId79"/>
    <p:sldId id="570" r:id="rId80"/>
    <p:sldId id="593" r:id="rId81"/>
    <p:sldId id="571" r:id="rId82"/>
    <p:sldId id="594" r:id="rId83"/>
    <p:sldId id="595" r:id="rId84"/>
    <p:sldId id="379" r:id="rId85"/>
    <p:sldId id="555" r:id="rId86"/>
    <p:sldId id="418" r:id="rId87"/>
    <p:sldId id="449" r:id="rId88"/>
    <p:sldId id="448" r:id="rId89"/>
    <p:sldId id="447" r:id="rId90"/>
    <p:sldId id="492" r:id="rId91"/>
    <p:sldId id="505" r:id="rId92"/>
    <p:sldId id="556" r:id="rId93"/>
    <p:sldId id="573" r:id="rId94"/>
    <p:sldId id="600" r:id="rId95"/>
    <p:sldId id="599" r:id="rId96"/>
    <p:sldId id="557" r:id="rId97"/>
    <p:sldId id="601" r:id="rId98"/>
    <p:sldId id="602" r:id="rId99"/>
    <p:sldId id="542" r:id="rId100"/>
    <p:sldId id="596" r:id="rId101"/>
    <p:sldId id="543" r:id="rId102"/>
    <p:sldId id="558" r:id="rId103"/>
    <p:sldId id="559" r:id="rId104"/>
    <p:sldId id="560" r:id="rId105"/>
    <p:sldId id="561" r:id="rId106"/>
    <p:sldId id="562" r:id="rId107"/>
    <p:sldId id="563" r:id="rId108"/>
    <p:sldId id="564" r:id="rId109"/>
    <p:sldId id="574" r:id="rId110"/>
    <p:sldId id="575" r:id="rId111"/>
    <p:sldId id="576" r:id="rId112"/>
    <p:sldId id="328" r:id="rId113"/>
    <p:sldId id="565" r:id="rId114"/>
    <p:sldId id="578" r:id="rId115"/>
    <p:sldId id="597" r:id="rId116"/>
    <p:sldId id="598" r:id="rId117"/>
    <p:sldId id="572" r:id="rId118"/>
    <p:sldId id="305" r:id="rId11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2DB9"/>
    <a:srgbClr val="FF0000"/>
    <a:srgbClr val="B2B2B2"/>
    <a:srgbClr val="FF9999"/>
    <a:srgbClr val="FF66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8" autoAdjust="0"/>
    <p:restoredTop sz="71403" autoAdjust="0"/>
  </p:normalViewPr>
  <p:slideViewPr>
    <p:cSldViewPr>
      <p:cViewPr varScale="1">
        <p:scale>
          <a:sx n="100" d="100"/>
          <a:sy n="100" d="100"/>
        </p:scale>
        <p:origin x="-1512" y="-10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48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notesMaster" Target="notesMasters/notesMaster1.xml"/><Relationship Id="rId125"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47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7348" name="Rectangle 6"/>
          <p:cNvSpPr>
            <a:spLocks noGrp="1" noChangeArrowheads="1"/>
          </p:cNvSpPr>
          <p:nvPr>
            <p:ph type="ftr" sz="quarter" idx="4"/>
          </p:nvPr>
        </p:nvSpPr>
        <p:spPr/>
        <p:txBody>
          <a:bodyPr/>
          <a:lstStyle/>
          <a:p>
            <a:pPr lvl="4">
              <a:defRPr/>
            </a:pPr>
            <a:r>
              <a:rPr lang="en-US" smtClean="0"/>
              <a:t>Andrew Myles, Cisco</a:t>
            </a:r>
          </a:p>
        </p:txBody>
      </p:sp>
      <p:sp>
        <p:nvSpPr>
          <p:cNvPr id="57349" name="Rectangle 7"/>
          <p:cNvSpPr>
            <a:spLocks noGrp="1" noChangeArrowheads="1"/>
          </p:cNvSpPr>
          <p:nvPr>
            <p:ph type="sldNum" sz="quarter" idx="5"/>
          </p:nvPr>
        </p:nvSpPr>
        <p:spPr/>
        <p:txBody>
          <a:bodyPr/>
          <a:lstStyle/>
          <a:p>
            <a:pPr>
              <a:defRPr/>
            </a:pPr>
            <a:r>
              <a:rPr lang="en-US" smtClean="0"/>
              <a:t>Page </a:t>
            </a:r>
            <a:fld id="{2F2DCEF6-C877-4C89-94C1-267D9DBAA387}" type="slidenum">
              <a:rPr lang="en-US" smtClean="0"/>
              <a:pPr>
                <a:defRPr/>
              </a:pPr>
              <a:t>6</a:t>
            </a:fld>
            <a:endParaRPr lang="en-US" smtClean="0"/>
          </a:p>
        </p:txBody>
      </p:sp>
      <p:sp>
        <p:nvSpPr>
          <p:cNvPr id="74758" name="Rectangle 2"/>
          <p:cNvSpPr>
            <a:spLocks noGrp="1" noRot="1" noChangeAspect="1" noChangeArrowheads="1" noTextEdit="1"/>
          </p:cNvSpPr>
          <p:nvPr>
            <p:ph type="sldImg"/>
          </p:nvPr>
        </p:nvSpPr>
        <p:spPr>
          <a:xfrm>
            <a:off x="1146175" y="695325"/>
            <a:ext cx="4641850" cy="3481388"/>
          </a:xfrm>
          <a:ln/>
        </p:spPr>
      </p:sp>
      <p:sp>
        <p:nvSpPr>
          <p:cNvPr id="74759" name="Rectangle 3"/>
          <p:cNvSpPr>
            <a:spLocks noGrp="1" noChangeArrowheads="1"/>
          </p:cNvSpPr>
          <p:nvPr>
            <p:ph type="body" idx="1"/>
          </p:nvPr>
        </p:nvSpPr>
        <p:spPr>
          <a:xfrm>
            <a:off x="693738" y="4408488"/>
            <a:ext cx="5546725"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7</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802.11-17/0905r4</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9233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July 2017</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7/11-17-0823-00-0000-minutes-of-the-pded-wednesday-afternoon-meeting.docx" TargetMode="External"/><Relationship Id="rId2" Type="http://schemas.openxmlformats.org/officeDocument/2006/relationships/hyperlink" Target="https://mentor.ieee.org/802.11/dcn/17/11-17-0815-00-0000-minutes-of-the-pded-tuesday-evening-meeting.docx" TargetMode="External"/><Relationship Id="rId1" Type="http://schemas.openxmlformats.org/officeDocument/2006/relationships/slideLayout" Target="../slideLayouts/slideLayout2.xml"/><Relationship Id="rId4" Type="http://schemas.openxmlformats.org/officeDocument/2006/relationships/hyperlink" Target="https://mentor.ieee.org/802.11/dcn/17/11-17-0834-00-0000-minutes-of-the-thursday-pded-ad-hoc-group-meeting.docx"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grouper.ieee.org/groups/802/Communications/16_06/R1-166040.zip" TargetMode="External"/><Relationship Id="rId2" Type="http://schemas.openxmlformats.org/officeDocument/2006/relationships/hyperlink" Target="https://mentor.ieee.org/802.19/dcn/16/19-16-0037-09-0000-laa-comments.pdf" TargetMode="External"/><Relationship Id="rId1" Type="http://schemas.openxmlformats.org/officeDocument/2006/relationships/slideLayout" Target="../slideLayouts/slideLayout2.xml"/><Relationship Id="rId4" Type="http://schemas.openxmlformats.org/officeDocument/2006/relationships/hyperlink" Target="http://grouper.ieee.org/groups/802/Communications/16_08/802_to_3GPP_01AUG_2016_Liaison_r01.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6/11-16-1263-00-0000-what-should-802-11-wg-do-about-the-ed-related-request-from-3gpp-ran1.pptx" TargetMode="External"/><Relationship Id="rId2" Type="http://schemas.openxmlformats.org/officeDocument/2006/relationships/hyperlink" Target="https://mentor.ieee.org/802.19/dcn/16/19-16-0110-00-0000-a-discussion-of-ed-pd.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grouper.ieee.org/groups/802/Communications/16_11/R1-1613770.zip" TargetMode="External"/><Relationship Id="rId2" Type="http://schemas.openxmlformats.org/officeDocument/2006/relationships/hyperlink" Target="https://mentor.ieee.org/802-ec/dcn/16/ec-16-0203-00-00EC-802-to-3gpp-ran1-liaison-14nov2016.pdf" TargetMode="External"/><Relationship Id="rId1" Type="http://schemas.openxmlformats.org/officeDocument/2006/relationships/slideLayout" Target="../slideLayouts/slideLayout2.xml"/><Relationship Id="rId4" Type="http://schemas.openxmlformats.org/officeDocument/2006/relationships/hyperlink" Target="https://mentor.ieee.org/802-ec/dcn/17/ec-17-0064-00-00EC-802-to-3gpp-ran-ran1-ran4-liaison-statement.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7/11-17-0634-04-0000-proposed-ls-to-etsi-bran-wrt-802-11-exception.docx" TargetMode="External"/><Relationship Id="rId2" Type="http://schemas.openxmlformats.org/officeDocument/2006/relationships/hyperlink" Target="https://mentor.ieee.org/802.11/dcn/17/11-17-0738-02-0000-proposed-ls-to-3gpp-ran4-on-sir-for-below-ed-tests.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ec/dcn/17/ec-17-0064-00-00EC-802-to-3gpp-ran-ran1-ran4-liaison-statement.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ec/dcn/17/ec-17-0064-00-00EC-802-to-3gpp-ran-ran1-ran4-liaison-statement.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ec/dcn/17/ec-17-0064-00-00EC-802-to-3gpp-ran-ran1-ran4-liaison-statement.pdf" TargetMode="External"/><Relationship Id="rId2" Type="http://schemas.openxmlformats.org/officeDocument/2006/relationships/hyperlink" Target="https://mentor.ieee.org/802.11/dcn/17/11-17-0867-00-0000-liaison-statement-from-3gpp-ran1-ran4-on-pded.doc"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standards.ieee.org/about/sasb/patcom/index.html" TargetMode="External"/><Relationship Id="rId2" Type="http://schemas.openxmlformats.org/officeDocument/2006/relationships/hyperlink" Target="mailto:patcom@ieee.org" TargetMode="External"/><Relationship Id="rId1" Type="http://schemas.openxmlformats.org/officeDocument/2006/relationships/slideLayout" Target="../slideLayouts/slideLayout2.xml"/><Relationship Id="rId4" Type="http://schemas.openxmlformats.org/officeDocument/2006/relationships/hyperlink" Target="development.standards.ieee.org/myproject/Public/mytools/mob/slideset.ppt"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17/11-17-0738-02-0000-proposed-ls-to-3gpp-ran4-on-sir-for-below-ed-tests.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17/11-17-0738-02-0000-proposed-ls-to-3gpp-ran4-on-sir-for-below-ed-tests.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ftp://ftp.3gpp.org/TSG_RAN/TSG_RAN/TSGR_76/Docs/RP-171146.zip"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3" Type="http://schemas.openxmlformats.org/officeDocument/2006/relationships/hyperlink" Target="https://mentor.ieee.org/802.11/dcn/17/11-17-0867-00-0000-liaison-statement-from-3gpp-ran1-ran4-on-pded.doc" TargetMode="External"/><Relationship Id="rId2" Type="http://schemas.openxmlformats.org/officeDocument/2006/relationships/hyperlink" Target="https://mentor.ieee.org/802-ec/dcn/17/ec-17-0064-00-00EC-802-to-3gpp-ran-ran1-ran4-liaison-statement.pdf"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16/11-16-1602-02-0000-ieee-802-11-pded-ad-hoc-agenda-for-jan-2017-in-atlanta.ppt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17/11-17-0634-04-0000-proposed-ls-to-etsi-bran-wrt-802-11-exception.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17/11-17-0912-00-coex-supporting-presentation-for-ieee-802-11-wg-liaison-statement-to-etsi-bran.ppt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17/11-17-0915-00-coex-discussion-of-issues-of-related-to-extending-dual-threshold-in-next-revision-of-en-301-893.ppt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3" Type="http://schemas.openxmlformats.org/officeDocument/2006/relationships/package" Target="../embeddings/Microsoft_PowerPoint_Presentation1.ppt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a:t>
            </a:r>
            <a:br>
              <a:rPr lang="en-US" dirty="0" smtClean="0">
                <a:solidFill>
                  <a:schemeClr val="accent6"/>
                </a:solidFill>
              </a:rPr>
            </a:br>
            <a:r>
              <a:rPr lang="en-US" dirty="0" smtClean="0">
                <a:solidFill>
                  <a:schemeClr val="accent6"/>
                </a:solidFill>
              </a:rPr>
              <a:t>in </a:t>
            </a:r>
            <a:r>
              <a:rPr lang="en-AU" dirty="0" smtClean="0">
                <a:solidFill>
                  <a:schemeClr val="accent6"/>
                </a:solidFill>
              </a:rPr>
              <a:t>Berlin </a:t>
            </a:r>
            <a:r>
              <a:rPr lang="en-US" dirty="0" smtClean="0">
                <a:solidFill>
                  <a:schemeClr val="accent6"/>
                </a:solidFill>
              </a:rPr>
              <a:t>in July 2017</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12 July 2017</a:t>
            </a:r>
            <a:endParaRPr lang="en-US" b="0" dirty="0" smtClean="0">
              <a:solidFill>
                <a:schemeClr val="accent2">
                  <a:lumMod val="50000"/>
                </a:schemeClr>
              </a:solidFill>
            </a:endParaRP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gridCol w="1924050"/>
                <a:gridCol w="1924050"/>
                <a:gridCol w="192405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a:t>Coexistence SC </a:t>
            </a:r>
            <a:r>
              <a:rPr lang="en-AU" dirty="0" smtClean="0"/>
              <a:t>will consider approval of the </a:t>
            </a:r>
            <a:r>
              <a:rPr lang="en-AU" i="1" dirty="0" smtClean="0"/>
              <a:t>PDED </a:t>
            </a:r>
            <a:r>
              <a:rPr lang="en-AU" i="1" dirty="0"/>
              <a:t>ad hoc </a:t>
            </a:r>
            <a:r>
              <a:rPr lang="en-AU" dirty="0" smtClean="0"/>
              <a:t>meeting minutes from Daejeon</a:t>
            </a:r>
            <a:endParaRPr lang="en-AU" dirty="0"/>
          </a:p>
        </p:txBody>
      </p:sp>
      <p:sp>
        <p:nvSpPr>
          <p:cNvPr id="3" name="Content Placeholder 2"/>
          <p:cNvSpPr>
            <a:spLocks noGrp="1"/>
          </p:cNvSpPr>
          <p:nvPr>
            <p:ph idx="1"/>
          </p:nvPr>
        </p:nvSpPr>
        <p:spPr/>
        <p:txBody>
          <a:bodyPr/>
          <a:lstStyle/>
          <a:p>
            <a:pPr lvl="1"/>
            <a:r>
              <a:rPr lang="en-AU" dirty="0" smtClean="0"/>
              <a:t>Guido Hiertz (</a:t>
            </a:r>
            <a:r>
              <a:rPr lang="en-AU" dirty="0"/>
              <a:t>E</a:t>
            </a:r>
            <a:r>
              <a:rPr lang="en-AU" dirty="0" smtClean="0"/>
              <a:t>ricsson) kindly took notes for the </a:t>
            </a:r>
            <a:r>
              <a:rPr lang="en-AU" i="1" dirty="0" smtClean="0"/>
              <a:t>PDED ad hoc </a:t>
            </a:r>
            <a:r>
              <a:rPr lang="en-AU" dirty="0" smtClean="0"/>
              <a:t>at the </a:t>
            </a:r>
            <a:r>
              <a:rPr lang="en-AU" dirty="0"/>
              <a:t>Daejeon meeting </a:t>
            </a:r>
            <a:r>
              <a:rPr lang="en-AU" dirty="0" smtClean="0"/>
              <a:t>in May 2017</a:t>
            </a:r>
          </a:p>
          <a:p>
            <a:pPr lvl="1"/>
            <a:r>
              <a:rPr lang="en-AU" dirty="0" smtClean="0"/>
              <a:t>The notes are available on Mentor:</a:t>
            </a:r>
          </a:p>
          <a:p>
            <a:pPr lvl="2"/>
            <a:r>
              <a:rPr lang="en-AU" dirty="0" smtClean="0"/>
              <a:t>Tue EVE: </a:t>
            </a:r>
            <a:r>
              <a:rPr lang="en-AU" dirty="0" smtClean="0">
                <a:hlinkClick r:id="rId2"/>
              </a:rPr>
              <a:t>11-17-0815-00</a:t>
            </a:r>
            <a:endParaRPr lang="en-AU" dirty="0" smtClean="0"/>
          </a:p>
          <a:p>
            <a:pPr lvl="2"/>
            <a:r>
              <a:rPr lang="en-AU" dirty="0" smtClean="0"/>
              <a:t>Wed PM1: </a:t>
            </a:r>
            <a:r>
              <a:rPr lang="en-AU" dirty="0" smtClean="0">
                <a:hlinkClick r:id="rId3"/>
              </a:rPr>
              <a:t>11-17-823-00</a:t>
            </a:r>
            <a:endParaRPr lang="en-AU" dirty="0" smtClean="0"/>
          </a:p>
          <a:p>
            <a:pPr lvl="2"/>
            <a:r>
              <a:rPr lang="en-AU" dirty="0" smtClean="0"/>
              <a:t>Thu PM1:  </a:t>
            </a:r>
            <a:r>
              <a:rPr lang="en-AU" dirty="0" smtClean="0">
                <a:hlinkClick r:id="rId4"/>
              </a:rPr>
              <a:t>11-17-834-00</a:t>
            </a:r>
            <a:endParaRPr lang="en-AU" dirty="0" smtClean="0"/>
          </a:p>
          <a:p>
            <a:pPr lvl="1"/>
            <a:r>
              <a:rPr lang="en-AU" dirty="0" smtClean="0"/>
              <a:t>Are there any objections to approval of these notes as the minutes of the meeting by consent?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3434578863"/>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How should the SC work with </a:t>
            </a:r>
            <a:r>
              <a:rPr lang="en-AU" dirty="0" err="1" smtClean="0"/>
              <a:t>TGax</a:t>
            </a:r>
            <a:r>
              <a:rPr lang="en-AU" dirty="0" smtClean="0"/>
              <a:t>? </a:t>
            </a:r>
            <a:endParaRPr lang="en-AU" dirty="0"/>
          </a:p>
        </p:txBody>
      </p:sp>
      <p:sp>
        <p:nvSpPr>
          <p:cNvPr id="3" name="Content Placeholder 2"/>
          <p:cNvSpPr>
            <a:spLocks noGrp="1"/>
          </p:cNvSpPr>
          <p:nvPr>
            <p:ph idx="1"/>
          </p:nvPr>
        </p:nvSpPr>
        <p:spPr/>
        <p:txBody>
          <a:bodyPr/>
          <a:lstStyle/>
          <a:p>
            <a:pPr lvl="1"/>
            <a:r>
              <a:rPr lang="en-AU" dirty="0" smtClean="0"/>
              <a:t>One goal of the SC is ensure 802.11ax can be successful</a:t>
            </a:r>
          </a:p>
          <a:p>
            <a:pPr lvl="1"/>
            <a:r>
              <a:rPr lang="en-AU" dirty="0" smtClean="0"/>
              <a:t>This makes </a:t>
            </a:r>
            <a:r>
              <a:rPr lang="en-AU" dirty="0" err="1" smtClean="0"/>
              <a:t>TGax</a:t>
            </a:r>
            <a:r>
              <a:rPr lang="en-AU" dirty="0" smtClean="0"/>
              <a:t> an obvious stakeholder …</a:t>
            </a:r>
          </a:p>
          <a:p>
            <a:pPr lvl="1"/>
            <a:r>
              <a:rPr lang="en-AU" dirty="0" smtClean="0"/>
              <a:t>… which raises the question of how the SC should work with </a:t>
            </a:r>
            <a:r>
              <a:rPr lang="en-AU" dirty="0" err="1" smtClean="0"/>
              <a:t>TGax</a:t>
            </a:r>
            <a:r>
              <a:rPr lang="en-AU" dirty="0" smtClean="0"/>
              <a:t>?</a:t>
            </a:r>
          </a:p>
          <a:p>
            <a:pPr lvl="1"/>
            <a:r>
              <a:rPr lang="en-AU" dirty="0" smtClean="0"/>
              <a:t>One possibility is to regularly update </a:t>
            </a:r>
            <a:r>
              <a:rPr lang="en-AU" dirty="0" err="1" smtClean="0"/>
              <a:t>TGax</a:t>
            </a:r>
            <a:endParaRPr lang="en-AU" dirty="0" smtClean="0"/>
          </a:p>
          <a:p>
            <a:pPr lvl="1"/>
            <a:r>
              <a:rPr lang="en-AU" dirty="0" smtClean="0"/>
              <a:t>An example of a possible presentation follows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100</a:t>
            </a:fld>
            <a:endParaRPr lang="en-US"/>
          </a:p>
        </p:txBody>
      </p:sp>
    </p:spTree>
    <p:extLst>
      <p:ext uri="{BB962C8B-B14F-4D97-AF65-F5344CB8AC3E}">
        <p14:creationId xmlns:p14="http://schemas.microsoft.com/office/powerpoint/2010/main" val="370085311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Fairness in 5GHz unlicensed bands has been maintained historically by the wide use of Wi-Fi sharing mechanisms</a:t>
            </a:r>
            <a:endParaRPr lang="en-AU" dirty="0"/>
          </a:p>
        </p:txBody>
      </p:sp>
      <p:sp>
        <p:nvSpPr>
          <p:cNvPr id="3" name="Content Placeholder 2"/>
          <p:cNvSpPr>
            <a:spLocks noGrp="1"/>
          </p:cNvSpPr>
          <p:nvPr>
            <p:ph idx="1"/>
          </p:nvPr>
        </p:nvSpPr>
        <p:spPr/>
        <p:txBody>
          <a:bodyPr/>
          <a:lstStyle/>
          <a:p>
            <a:r>
              <a:rPr lang="en-AU" dirty="0" smtClean="0"/>
              <a:t>Situation</a:t>
            </a:r>
          </a:p>
          <a:p>
            <a:pPr lvl="1"/>
            <a:r>
              <a:rPr lang="en-AU" dirty="0" smtClean="0"/>
              <a:t>Historically, the main user of 5GHz unlicensed spectrum has been Wi-Fi</a:t>
            </a:r>
          </a:p>
          <a:p>
            <a:pPr lvl="1"/>
            <a:r>
              <a:rPr lang="en-AU" dirty="0" smtClean="0"/>
              <a:t>As a result, the sharing mechanism (CSMA/CA with particular parameters) has been effectively under the control of IEEE 802.11 WG</a:t>
            </a:r>
          </a:p>
          <a:p>
            <a:pPr lvl="1"/>
            <a:r>
              <a:rPr lang="en-AU" dirty="0" smtClean="0"/>
              <a:t>IEEE 802.11 WG has done a pretty good job at ensuring that Wi-Fi systems (of various generations) share spectrum reasonably well</a:t>
            </a:r>
          </a:p>
          <a:p>
            <a:pPr lvl="1"/>
            <a:r>
              <a:rPr lang="en-AU" dirty="0" smtClean="0"/>
              <a:t>Sharing in a “fair” manner has been enabled by the use of the same mechanisms within each generation of Wi-Fi</a:t>
            </a:r>
          </a:p>
          <a:p>
            <a:pPr lvl="1"/>
            <a:r>
              <a:rPr lang="en-AU" dirty="0" smtClean="0"/>
              <a:t>Sharing between generations is not always totally “fair” as the mechanisms are updated, but any unfairness has been understood and accepted as part of the process to update mechanisms</a:t>
            </a:r>
          </a:p>
          <a:p>
            <a:pPr lvl="1"/>
            <a:r>
              <a:rPr lang="en-AU" dirty="0" smtClean="0"/>
              <a:t>“Fair” sharing has also been put at risk at various times as individual vendors have “cheated”</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101</a:t>
            </a:fld>
            <a:endParaRPr lang="en-US"/>
          </a:p>
        </p:txBody>
      </p:sp>
    </p:spTree>
    <p:extLst>
      <p:ext uri="{BB962C8B-B14F-4D97-AF65-F5344CB8AC3E}">
        <p14:creationId xmlns:p14="http://schemas.microsoft.com/office/powerpoint/2010/main" val="156409130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introduction of multiple sharing mechanisms by unlicensed LTE risks “fair” sharing in the future</a:t>
            </a:r>
            <a:endParaRPr lang="en-AU" dirty="0"/>
          </a:p>
        </p:txBody>
      </p:sp>
      <p:sp>
        <p:nvSpPr>
          <p:cNvPr id="3" name="Content Placeholder 2"/>
          <p:cNvSpPr>
            <a:spLocks noGrp="1"/>
          </p:cNvSpPr>
          <p:nvPr>
            <p:ph idx="1"/>
          </p:nvPr>
        </p:nvSpPr>
        <p:spPr/>
        <p:txBody>
          <a:bodyPr/>
          <a:lstStyle/>
          <a:p>
            <a:r>
              <a:rPr lang="en-AU" dirty="0"/>
              <a:t>Problem</a:t>
            </a:r>
          </a:p>
          <a:p>
            <a:pPr lvl="1"/>
            <a:r>
              <a:rPr lang="en-AU" dirty="0"/>
              <a:t>There is now a huge effort from the LTE community to apply LTE technology to unlicensed spectrum</a:t>
            </a:r>
          </a:p>
          <a:p>
            <a:pPr lvl="1"/>
            <a:r>
              <a:rPr lang="en-AU" dirty="0"/>
              <a:t>This means that fair sharing of the spectrum is </a:t>
            </a:r>
            <a:r>
              <a:rPr lang="en-AU" dirty="0" smtClean="0"/>
              <a:t>now subject </a:t>
            </a:r>
            <a:r>
              <a:rPr lang="en-AU" dirty="0"/>
              <a:t>to negotiation between IEEE 802.11 WG, WFA, 3GPP, LTE-U Forum, MulteFire Alliance, users and </a:t>
            </a:r>
            <a:r>
              <a:rPr lang="en-AU" dirty="0" smtClean="0"/>
              <a:t>regulators … and not just within the 802.1 WG</a:t>
            </a:r>
          </a:p>
          <a:p>
            <a:pPr lvl="1"/>
            <a:r>
              <a:rPr lang="en-AU" dirty="0" smtClean="0"/>
              <a:t>These diverse stakeholders often have diverse goals and different perspectives on what is “fair”</a:t>
            </a:r>
          </a:p>
          <a:p>
            <a:pPr lvl="1"/>
            <a:r>
              <a:rPr lang="en-AU" dirty="0" smtClean="0"/>
              <a:t>The result is they have defined multiple sharing mechanisms, which merely by the fact they are sometimes quite different, will inevitably be “unfair” in some/many circumstances from some perspectives</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102</a:t>
            </a:fld>
            <a:endParaRPr lang="en-US"/>
          </a:p>
        </p:txBody>
      </p:sp>
    </p:spTree>
    <p:extLst>
      <p:ext uri="{BB962C8B-B14F-4D97-AF65-F5344CB8AC3E}">
        <p14:creationId xmlns:p14="http://schemas.microsoft.com/office/powerpoint/2010/main" val="387213024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smtClean="0"/>
              <a:t>LTE-U provides an example of how difficult it is to share fairly when systems are using different mechanisms</a:t>
            </a:r>
            <a:endParaRPr lang="en-AU" dirty="0"/>
          </a:p>
        </p:txBody>
      </p:sp>
      <p:sp>
        <p:nvSpPr>
          <p:cNvPr id="3" name="Content Placeholder 2"/>
          <p:cNvSpPr>
            <a:spLocks noGrp="1"/>
          </p:cNvSpPr>
          <p:nvPr>
            <p:ph idx="1"/>
          </p:nvPr>
        </p:nvSpPr>
        <p:spPr/>
        <p:txBody>
          <a:bodyPr/>
          <a:lstStyle/>
          <a:p>
            <a:r>
              <a:rPr lang="en-AU" dirty="0" smtClean="0"/>
              <a:t>LTE-U case study</a:t>
            </a:r>
          </a:p>
          <a:p>
            <a:pPr lvl="1"/>
            <a:r>
              <a:rPr lang="en-AU" dirty="0" smtClean="0"/>
              <a:t>LTE-U can theoretically be very “unfair” in its use of spectrum because the LTE-U system “decides” what is fair on an ongoing basis</a:t>
            </a:r>
          </a:p>
          <a:p>
            <a:pPr lvl="1"/>
            <a:r>
              <a:rPr lang="en-AU" dirty="0" smtClean="0"/>
              <a:t>In contrast, fairness of Wi-Fi systems is mostly driven in a distributed way by a pre-determined CSMA/CA algorithm</a:t>
            </a:r>
          </a:p>
          <a:p>
            <a:pPr lvl="1"/>
            <a:r>
              <a:rPr lang="en-AU" dirty="0" smtClean="0"/>
              <a:t>The potential for unfairness led to a very difficult debate between LTE-U and Wi-Fi stakeholders, and involvement of the FCC and the US Congress</a:t>
            </a:r>
          </a:p>
          <a:p>
            <a:pPr lvl="1"/>
            <a:r>
              <a:rPr lang="en-AU" dirty="0" smtClean="0"/>
              <a:t>It ultimately led to the development of a special test plan by the Wi-Fi Alliance; although the test plan was accepted as a solution by all/most stakeholders, it is not ideal for many reasons</a:t>
            </a:r>
          </a:p>
          <a:p>
            <a:pPr lvl="1"/>
            <a:r>
              <a:rPr lang="en-AU" dirty="0" smtClean="0"/>
              <a:t>However, LTE-U is probably irrelevant because it is not expected to be widely deployed given the progress of LAA</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103</a:t>
            </a:fld>
            <a:endParaRPr lang="en-US"/>
          </a:p>
        </p:txBody>
      </p:sp>
    </p:spTree>
    <p:extLst>
      <p:ext uri="{BB962C8B-B14F-4D97-AF65-F5344CB8AC3E}">
        <p14:creationId xmlns:p14="http://schemas.microsoft.com/office/powerpoint/2010/main" val="225957454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Europeans and US have different approaches to sharing of unlicensed spectrum </a:t>
            </a:r>
            <a:endParaRPr lang="en-AU" dirty="0"/>
          </a:p>
        </p:txBody>
      </p:sp>
      <p:sp>
        <p:nvSpPr>
          <p:cNvPr id="3" name="Content Placeholder 2"/>
          <p:cNvSpPr>
            <a:spLocks noGrp="1"/>
          </p:cNvSpPr>
          <p:nvPr>
            <p:ph idx="1"/>
          </p:nvPr>
        </p:nvSpPr>
        <p:spPr/>
        <p:txBody>
          <a:bodyPr/>
          <a:lstStyle/>
          <a:p>
            <a:pPr lvl="1"/>
            <a:r>
              <a:rPr lang="en-AU" dirty="0" smtClean="0"/>
              <a:t>The two versions of unlicensed LTE that are most likely to need to share with Wi-Fi in the 5GHz band in the medium term are LAA/</a:t>
            </a:r>
            <a:r>
              <a:rPr lang="en-AU" dirty="0" err="1" smtClean="0"/>
              <a:t>eLAA</a:t>
            </a:r>
            <a:r>
              <a:rPr lang="en-AU" dirty="0" smtClean="0"/>
              <a:t> and MulteFire</a:t>
            </a:r>
          </a:p>
          <a:p>
            <a:pPr lvl="1"/>
            <a:r>
              <a:rPr lang="en-AU" dirty="0" smtClean="0"/>
              <a:t>There are two main approaches to encouraging fair sharing between Wi-Fi and these unlicensed LTE technologies: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104</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558433803"/>
              </p:ext>
            </p:extLst>
          </p:nvPr>
        </p:nvGraphicFramePr>
        <p:xfrm>
          <a:off x="685800" y="3810000"/>
          <a:ext cx="7772400" cy="1971039"/>
        </p:xfrm>
        <a:graphic>
          <a:graphicData uri="http://schemas.openxmlformats.org/drawingml/2006/table">
            <a:tbl>
              <a:tblPr firstRow="1" bandRow="1">
                <a:tableStyleId>{93296810-A885-4BE3-A3E7-6D5BEEA58F35}</a:tableStyleId>
              </a:tblPr>
              <a:tblGrid>
                <a:gridCol w="1676400"/>
                <a:gridCol w="3048000"/>
                <a:gridCol w="3048000"/>
              </a:tblGrid>
              <a:tr h="382693">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endParaRPr lang="en-AU" sz="1600" dirty="0" smtClean="0"/>
                    </a:p>
                  </a:txBody>
                  <a:tcPr>
                    <a:solidFill>
                      <a:schemeClr val="bg1"/>
                    </a:solidFill>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AU" sz="1600" dirty="0" smtClean="0"/>
                        <a:t>US</a:t>
                      </a:r>
                    </a:p>
                  </a:txBody>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AU" sz="1600" dirty="0" smtClean="0"/>
                        <a:t>European</a:t>
                      </a:r>
                    </a:p>
                  </a:txBody>
                  <a:tcPr/>
                </a:tc>
              </a:tr>
              <a:tr h="382693">
                <a:tc>
                  <a:txBody>
                    <a:bodyPr/>
                    <a:lstStyle/>
                    <a:p>
                      <a:pPr algn="ctr"/>
                      <a:r>
                        <a:rPr lang="en-AU" sz="1600" b="1" dirty="0" smtClean="0">
                          <a:solidFill>
                            <a:schemeClr val="bg1"/>
                          </a:solidFill>
                        </a:rPr>
                        <a:t>Approach</a:t>
                      </a:r>
                      <a:endParaRPr lang="en-AU" sz="1600" b="1" dirty="0">
                        <a:solidFill>
                          <a:schemeClr val="bg1"/>
                        </a:solidFill>
                      </a:endParaRPr>
                    </a:p>
                  </a:txBody>
                  <a:tcPr anchor="ctr">
                    <a:solidFill>
                      <a:srgbClr val="2D2DB9"/>
                    </a:solidFill>
                  </a:tcPr>
                </a:tc>
                <a:tc>
                  <a:txBody>
                    <a:bodyPr/>
                    <a:lstStyle/>
                    <a:p>
                      <a:pPr algn="ctr"/>
                      <a:r>
                        <a:rPr lang="en-AU" sz="1600" dirty="0" smtClean="0"/>
                        <a:t>Laisse faire</a:t>
                      </a:r>
                      <a:endParaRPr lang="en-AU" sz="1600" dirty="0"/>
                    </a:p>
                  </a:txBody>
                  <a:tcPr anchor="ctr"/>
                </a:tc>
                <a:tc>
                  <a:txBody>
                    <a:bodyPr/>
                    <a:lstStyle/>
                    <a:p>
                      <a:pPr algn="ctr"/>
                      <a:r>
                        <a:rPr lang="en-AU" sz="1600" dirty="0" smtClean="0"/>
                        <a:t>More regulated</a:t>
                      </a:r>
                      <a:endParaRPr lang="en-AU" sz="1600" dirty="0"/>
                    </a:p>
                  </a:txBody>
                  <a:tcPr anchor="ctr"/>
                </a:tc>
              </a:tr>
              <a:tr h="382693">
                <a:tc>
                  <a:txBody>
                    <a:bodyPr/>
                    <a:lstStyle/>
                    <a:p>
                      <a:pPr algn="ctr"/>
                      <a:r>
                        <a:rPr lang="en-AU" sz="1600" b="1" dirty="0" smtClean="0">
                          <a:solidFill>
                            <a:schemeClr val="bg1"/>
                          </a:solidFill>
                        </a:rPr>
                        <a:t>Description</a:t>
                      </a:r>
                      <a:endParaRPr lang="en-AU" sz="1600" b="1" dirty="0">
                        <a:solidFill>
                          <a:schemeClr val="bg1"/>
                        </a:solidFill>
                      </a:endParaRPr>
                    </a:p>
                  </a:txBody>
                  <a:tcPr anchor="ctr">
                    <a:solidFill>
                      <a:srgbClr val="2D2DB9"/>
                    </a:solidFill>
                  </a:tcPr>
                </a:tc>
                <a:tc>
                  <a:txBody>
                    <a:bodyPr/>
                    <a:lstStyle/>
                    <a:p>
                      <a:pPr algn="ctr"/>
                      <a:r>
                        <a:rPr lang="en-AU" sz="1600" dirty="0" smtClean="0"/>
                        <a:t>Trust</a:t>
                      </a:r>
                      <a:r>
                        <a:rPr lang="en-AU" sz="1600" baseline="0" dirty="0" smtClean="0"/>
                        <a:t> the various stakeholders to reach consensus on sharing mechanisms</a:t>
                      </a:r>
                      <a:endParaRPr lang="en-AU" sz="1600" dirty="0"/>
                    </a:p>
                  </a:txBody>
                  <a:tcPr anchor="ctr"/>
                </a:tc>
                <a:tc>
                  <a:txBody>
                    <a:bodyPr/>
                    <a:lstStyle/>
                    <a:p>
                      <a:pPr algn="ctr"/>
                      <a:r>
                        <a:rPr lang="en-AU" sz="1600" dirty="0" smtClean="0"/>
                        <a:t>Require the stakeholders to set and test some</a:t>
                      </a:r>
                      <a:r>
                        <a:rPr lang="en-AU" sz="1600" baseline="0" dirty="0" smtClean="0"/>
                        <a:t> basic sharing mechanisms</a:t>
                      </a:r>
                      <a:endParaRPr lang="en-AU" sz="1600" dirty="0"/>
                    </a:p>
                  </a:txBody>
                  <a:tcPr anchor="ctr"/>
                </a:tc>
              </a:tr>
              <a:tr h="382693">
                <a:tc>
                  <a:txBody>
                    <a:bodyPr/>
                    <a:lstStyle/>
                    <a:p>
                      <a:pPr algn="ctr"/>
                      <a:r>
                        <a:rPr lang="en-AU" sz="1600" b="1" dirty="0" smtClean="0">
                          <a:solidFill>
                            <a:schemeClr val="bg1"/>
                          </a:solidFill>
                        </a:rPr>
                        <a:t>Standard</a:t>
                      </a:r>
                      <a:endParaRPr lang="en-AU" sz="1600" b="1" dirty="0">
                        <a:solidFill>
                          <a:schemeClr val="bg1"/>
                        </a:solidFill>
                      </a:endParaRPr>
                    </a:p>
                  </a:txBody>
                  <a:tcPr anchor="ctr">
                    <a:solidFill>
                      <a:srgbClr val="2D2DB9"/>
                    </a:solidFill>
                  </a:tcPr>
                </a:tc>
                <a:tc>
                  <a:txBody>
                    <a:bodyPr/>
                    <a:lstStyle/>
                    <a:p>
                      <a:pPr algn="ctr"/>
                      <a:r>
                        <a:rPr lang="en-AU" sz="1600" dirty="0" smtClean="0"/>
                        <a:t>n/a</a:t>
                      </a:r>
                      <a:endParaRPr lang="en-AU" sz="1600" dirty="0"/>
                    </a:p>
                  </a:txBody>
                  <a:tcPr anchor="ctr"/>
                </a:tc>
                <a:tc>
                  <a:txBody>
                    <a:bodyPr/>
                    <a:lstStyle/>
                    <a:p>
                      <a:pPr algn="ctr"/>
                      <a:r>
                        <a:rPr lang="en-AU" sz="1600" dirty="0" smtClean="0"/>
                        <a:t>EN 301 893 (5GHz)</a:t>
                      </a:r>
                      <a:endParaRPr lang="en-AU" sz="1600" dirty="0"/>
                    </a:p>
                  </a:txBody>
                  <a:tcPr anchor="ctr"/>
                </a:tc>
              </a:tr>
            </a:tbl>
          </a:graphicData>
        </a:graphic>
      </p:graphicFrame>
    </p:spTree>
    <p:extLst>
      <p:ext uri="{BB962C8B-B14F-4D97-AF65-F5344CB8AC3E}">
        <p14:creationId xmlns:p14="http://schemas.microsoft.com/office/powerpoint/2010/main" val="139526925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Each approach to sharing of unlicensed spectrum  has pro’s &amp; con’s - but the European way has been useful</a:t>
            </a:r>
            <a:endParaRPr lang="en-AU" dirty="0"/>
          </a:p>
        </p:txBody>
      </p:sp>
      <p:sp>
        <p:nvSpPr>
          <p:cNvPr id="10" name="Content Placeholder 9"/>
          <p:cNvSpPr>
            <a:spLocks noGrp="1"/>
          </p:cNvSpPr>
          <p:nvPr>
            <p:ph idx="1"/>
          </p:nvPr>
        </p:nvSpPr>
        <p:spPr>
          <a:xfrm>
            <a:off x="685800" y="4724400"/>
            <a:ext cx="7772400" cy="1371600"/>
          </a:xfrm>
        </p:spPr>
        <p:txBody>
          <a:bodyPr/>
          <a:lstStyle/>
          <a:p>
            <a:pPr lvl="1"/>
            <a:r>
              <a:rPr lang="en-AU" dirty="0" smtClean="0"/>
              <a:t>The “</a:t>
            </a:r>
            <a:r>
              <a:rPr lang="en-AU" dirty="0"/>
              <a:t>European  </a:t>
            </a:r>
            <a:r>
              <a:rPr lang="en-AU" dirty="0" smtClean="0"/>
              <a:t>approach” has proved very useful in the context of sharing between unlicensed LTE and Wi-Fi</a:t>
            </a:r>
            <a:endParaRPr lang="en-AU" dirty="0"/>
          </a:p>
          <a:p>
            <a:pPr lvl="2"/>
            <a:r>
              <a:rPr lang="en-AU" dirty="0" smtClean="0"/>
              <a:t>EN 301 893 stopped LTE-U ever being considered for use in Europe</a:t>
            </a:r>
          </a:p>
          <a:p>
            <a:pPr lvl="2"/>
            <a:r>
              <a:rPr lang="en-AU" dirty="0" smtClean="0"/>
              <a:t>A good case can also be made that the discussions in ETSI BRAN  (a neutral venue) leading to EN 301 893 have resulted in LAA being defined in a way that is “fairer” than if 3GPP had free rein</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105</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148602936"/>
              </p:ext>
            </p:extLst>
          </p:nvPr>
        </p:nvGraphicFramePr>
        <p:xfrm>
          <a:off x="685800" y="1752600"/>
          <a:ext cx="7772400" cy="2753358"/>
        </p:xfrm>
        <a:graphic>
          <a:graphicData uri="http://schemas.openxmlformats.org/drawingml/2006/table">
            <a:tbl>
              <a:tblPr firstRow="1" bandRow="1">
                <a:tableStyleId>{93296810-A885-4BE3-A3E7-6D5BEEA58F35}</a:tableStyleId>
              </a:tblPr>
              <a:tblGrid>
                <a:gridCol w="1676400"/>
                <a:gridCol w="3048000"/>
                <a:gridCol w="3048000"/>
              </a:tblGrid>
              <a:tr h="458893">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endParaRPr lang="en-AU" sz="1600" dirty="0" smtClean="0"/>
                    </a:p>
                  </a:txBody>
                  <a:tcPr>
                    <a:solidFill>
                      <a:schemeClr val="bg1"/>
                    </a:solidFill>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AU" sz="1600" dirty="0" smtClean="0"/>
                        <a:t>US approach</a:t>
                      </a:r>
                    </a:p>
                  </a:txBody>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AU" sz="1600" dirty="0" smtClean="0"/>
                        <a:t>European </a:t>
                      </a:r>
                      <a:r>
                        <a:rPr lang="en-AU" sz="1600" baseline="0" dirty="0" smtClean="0"/>
                        <a:t> approach</a:t>
                      </a:r>
                      <a:endParaRPr lang="en-AU" sz="1600" dirty="0" smtClean="0"/>
                    </a:p>
                  </a:txBody>
                  <a:tcPr/>
                </a:tc>
              </a:tr>
              <a:tr h="458893">
                <a:tc rowSpan="2">
                  <a:txBody>
                    <a:bodyPr/>
                    <a:lstStyle/>
                    <a:p>
                      <a:pPr algn="ctr"/>
                      <a:r>
                        <a:rPr lang="en-AU" sz="1600" b="1" dirty="0" smtClean="0">
                          <a:solidFill>
                            <a:schemeClr val="bg1"/>
                          </a:solidFill>
                        </a:rPr>
                        <a:t>Pro’s</a:t>
                      </a:r>
                      <a:endParaRPr lang="en-AU" sz="1600" b="1" dirty="0">
                        <a:solidFill>
                          <a:schemeClr val="bg1"/>
                        </a:solidFill>
                      </a:endParaRPr>
                    </a:p>
                  </a:txBody>
                  <a:tcPr anchor="ctr">
                    <a:solidFill>
                      <a:srgbClr val="2D2DB9"/>
                    </a:solidFill>
                  </a:tcPr>
                </a:tc>
                <a:tc>
                  <a:txBody>
                    <a:bodyPr/>
                    <a:lstStyle/>
                    <a:p>
                      <a:pPr algn="ctr"/>
                      <a:r>
                        <a:rPr lang="en-AU" sz="1600" dirty="0" smtClean="0"/>
                        <a:t>Enable</a:t>
                      </a:r>
                      <a:r>
                        <a:rPr lang="en-AU" sz="1600" baseline="0" dirty="0" smtClean="0"/>
                        <a:t>s freer innovation</a:t>
                      </a:r>
                      <a:endParaRPr lang="en-AU" sz="1600" dirty="0"/>
                    </a:p>
                  </a:txBody>
                  <a:tcPr anchor="ctr"/>
                </a:tc>
                <a:tc>
                  <a:txBody>
                    <a:bodyPr/>
                    <a:lstStyle/>
                    <a:p>
                      <a:pPr algn="ctr"/>
                      <a:r>
                        <a:rPr lang="en-AU" sz="1600" dirty="0" smtClean="0"/>
                        <a:t>Forces sharing at some</a:t>
                      </a:r>
                      <a:r>
                        <a:rPr lang="en-AU" sz="1600" baseline="0" dirty="0" smtClean="0"/>
                        <a:t> level</a:t>
                      </a:r>
                      <a:endParaRPr lang="en-AU" sz="1600" dirty="0"/>
                    </a:p>
                  </a:txBody>
                  <a:tcPr anchor="ctr"/>
                </a:tc>
              </a:tr>
              <a:tr h="458893">
                <a:tc vMerge="1">
                  <a:txBody>
                    <a:bodyPr/>
                    <a:lstStyle/>
                    <a:p>
                      <a:pPr algn="ctr"/>
                      <a:endParaRPr lang="en-AU" sz="1600" b="1" dirty="0">
                        <a:solidFill>
                          <a:schemeClr val="bg1"/>
                        </a:solidFill>
                      </a:endParaRPr>
                    </a:p>
                  </a:txBody>
                  <a:tcPr anchor="ctr">
                    <a:solidFill>
                      <a:srgbClr val="2D2DB9"/>
                    </a:solidFill>
                  </a:tcPr>
                </a:tc>
                <a:tc>
                  <a:txBody>
                    <a:bodyPr/>
                    <a:lstStyle/>
                    <a:p>
                      <a:pPr algn="ctr"/>
                      <a:endParaRPr lang="en-AU" sz="1600" dirty="0"/>
                    </a:p>
                  </a:txBody>
                  <a:tcPr anchor="ctr"/>
                </a:tc>
                <a:tc>
                  <a:txBody>
                    <a:bodyPr/>
                    <a:lstStyle/>
                    <a:p>
                      <a:pPr algn="ctr"/>
                      <a:r>
                        <a:rPr lang="en-AU" sz="1600" dirty="0" smtClean="0"/>
                        <a:t>Influences sharing in</a:t>
                      </a:r>
                      <a:r>
                        <a:rPr lang="en-AU" sz="1600" baseline="0" dirty="0" smtClean="0"/>
                        <a:t> US</a:t>
                      </a:r>
                      <a:endParaRPr lang="en-AU" sz="1600" dirty="0"/>
                    </a:p>
                  </a:txBody>
                  <a:tcPr anchor="ctr"/>
                </a:tc>
              </a:tr>
              <a:tr h="458893">
                <a:tc rowSpan="3">
                  <a:txBody>
                    <a:bodyPr/>
                    <a:lstStyle/>
                    <a:p>
                      <a:pPr algn="ctr"/>
                      <a:r>
                        <a:rPr lang="en-AU" sz="1600" b="1" dirty="0" smtClean="0">
                          <a:solidFill>
                            <a:schemeClr val="bg1"/>
                          </a:solidFill>
                        </a:rPr>
                        <a:t>Con’s</a:t>
                      </a:r>
                      <a:endParaRPr lang="en-AU" sz="1600" b="1" dirty="0">
                        <a:solidFill>
                          <a:schemeClr val="bg1"/>
                        </a:solidFill>
                      </a:endParaRPr>
                    </a:p>
                  </a:txBody>
                  <a:tcPr anchor="ctr">
                    <a:solidFill>
                      <a:srgbClr val="2D2DB9"/>
                    </a:solidFill>
                  </a:tcPr>
                </a:tc>
                <a:tc>
                  <a:txBody>
                    <a:bodyPr/>
                    <a:lstStyle/>
                    <a:p>
                      <a:pPr algn="ctr"/>
                      <a:r>
                        <a:rPr lang="en-AU" sz="1600" dirty="0" smtClean="0"/>
                        <a:t>Risks</a:t>
                      </a:r>
                      <a:r>
                        <a:rPr lang="en-AU" sz="1600" baseline="0" dirty="0" smtClean="0"/>
                        <a:t> severe unfairness</a:t>
                      </a:r>
                      <a:endParaRPr lang="en-AU" sz="1600" dirty="0"/>
                    </a:p>
                  </a:txBody>
                  <a:tcPr anchor="ctr"/>
                </a:tc>
                <a:tc>
                  <a:txBody>
                    <a:bodyPr/>
                    <a:lstStyle/>
                    <a:p>
                      <a:pPr algn="ctr"/>
                      <a:r>
                        <a:rPr lang="en-AU" sz="1600" dirty="0" smtClean="0"/>
                        <a:t>Restricts innovation somewhat</a:t>
                      </a:r>
                      <a:endParaRPr lang="en-AU" sz="1600" dirty="0"/>
                    </a:p>
                  </a:txBody>
                  <a:tcPr anchor="ctr"/>
                </a:tc>
              </a:tr>
              <a:tr h="458893">
                <a:tc vMerge="1">
                  <a:txBody>
                    <a:bodyPr/>
                    <a:lstStyle/>
                    <a:p>
                      <a:pPr algn="ctr"/>
                      <a:endParaRPr lang="en-AU" sz="1600" b="1" dirty="0">
                        <a:solidFill>
                          <a:schemeClr val="bg1"/>
                        </a:solidFill>
                      </a:endParaRPr>
                    </a:p>
                  </a:txBody>
                  <a:tcPr anchor="ctr">
                    <a:solidFill>
                      <a:srgbClr val="2D2DB9"/>
                    </a:solidFill>
                  </a:tcPr>
                </a:tc>
                <a:tc>
                  <a:txBody>
                    <a:bodyPr/>
                    <a:lstStyle/>
                    <a:p>
                      <a:pPr algn="ctr"/>
                      <a:r>
                        <a:rPr lang="en-AU" sz="1600" dirty="0" smtClean="0"/>
                        <a:t>No forum to agree</a:t>
                      </a:r>
                      <a:r>
                        <a:rPr lang="en-AU" sz="1600" baseline="0" dirty="0" smtClean="0"/>
                        <a:t> on sharing</a:t>
                      </a:r>
                      <a:endParaRPr lang="en-AU" sz="1600" dirty="0"/>
                    </a:p>
                  </a:txBody>
                  <a:tcPr anchor="ctr"/>
                </a:tc>
                <a:tc>
                  <a:txBody>
                    <a:bodyPr/>
                    <a:lstStyle/>
                    <a:p>
                      <a:pPr algn="ctr"/>
                      <a:r>
                        <a:rPr lang="en-AU" sz="1600" dirty="0" smtClean="0"/>
                        <a:t>Difficult</a:t>
                      </a:r>
                      <a:r>
                        <a:rPr lang="en-AU" sz="1600" baseline="0" dirty="0" smtClean="0"/>
                        <a:t> to agree on standard</a:t>
                      </a:r>
                      <a:endParaRPr lang="en-AU" sz="1600" dirty="0"/>
                    </a:p>
                  </a:txBody>
                  <a:tcPr anchor="ctr"/>
                </a:tc>
              </a:tr>
              <a:tr h="458893">
                <a:tc vMerge="1">
                  <a:txBody>
                    <a:bodyPr/>
                    <a:lstStyle/>
                    <a:p>
                      <a:pPr algn="ctr"/>
                      <a:endParaRPr lang="en-AU" sz="1600" b="1" dirty="0">
                        <a:solidFill>
                          <a:schemeClr val="bg1"/>
                        </a:solidFill>
                      </a:endParaRPr>
                    </a:p>
                  </a:txBody>
                  <a:tcPr anchor="ctr">
                    <a:solidFill>
                      <a:srgbClr val="2D2DB9"/>
                    </a:solidFill>
                  </a:tcPr>
                </a:tc>
                <a:tc>
                  <a:txBody>
                    <a:bodyPr/>
                    <a:lstStyle/>
                    <a:p>
                      <a:pPr algn="ctr"/>
                      <a:r>
                        <a:rPr lang="en-AU" sz="1600" dirty="0" smtClean="0"/>
                        <a:t>Risks</a:t>
                      </a:r>
                      <a:r>
                        <a:rPr lang="en-AU" sz="1600" baseline="0" dirty="0" smtClean="0"/>
                        <a:t> socio-economic benefits</a:t>
                      </a:r>
                      <a:endParaRPr lang="en-AU" sz="1600" dirty="0"/>
                    </a:p>
                  </a:txBody>
                  <a:tcPr anchor="ctr"/>
                </a:tc>
                <a:tc>
                  <a:txBody>
                    <a:bodyPr/>
                    <a:lstStyle/>
                    <a:p>
                      <a:pPr algn="ctr"/>
                      <a:endParaRPr lang="en-AU" sz="1600" dirty="0"/>
                    </a:p>
                  </a:txBody>
                  <a:tcPr anchor="ctr"/>
                </a:tc>
              </a:tr>
            </a:tbl>
          </a:graphicData>
        </a:graphic>
      </p:graphicFrame>
    </p:spTree>
    <p:extLst>
      <p:ext uri="{BB962C8B-B14F-4D97-AF65-F5344CB8AC3E}">
        <p14:creationId xmlns:p14="http://schemas.microsoft.com/office/powerpoint/2010/main" val="196198804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802.11ax will have performance worse than 802.11ac under the current version of EN 301 893</a:t>
            </a:r>
            <a:endParaRPr lang="en-AU" dirty="0"/>
          </a:p>
        </p:txBody>
      </p:sp>
      <p:sp>
        <p:nvSpPr>
          <p:cNvPr id="3" name="Content Placeholder 2"/>
          <p:cNvSpPr>
            <a:spLocks noGrp="1"/>
          </p:cNvSpPr>
          <p:nvPr>
            <p:ph idx="1"/>
          </p:nvPr>
        </p:nvSpPr>
        <p:spPr>
          <a:xfrm>
            <a:off x="685800" y="1905000"/>
            <a:ext cx="7772400" cy="4114800"/>
          </a:xfrm>
        </p:spPr>
        <p:txBody>
          <a:bodyPr/>
          <a:lstStyle/>
          <a:p>
            <a:pPr lvl="1"/>
            <a:r>
              <a:rPr lang="en-AU" dirty="0" smtClean="0"/>
              <a:t>Regardless of any pro’s/con’s, we must deal with both approaches</a:t>
            </a:r>
          </a:p>
          <a:p>
            <a:pPr lvl="1"/>
            <a:r>
              <a:rPr lang="en-AU" dirty="0" smtClean="0"/>
              <a:t>The current version of EN 301 893 allows two sharing mechanisms</a:t>
            </a:r>
          </a:p>
          <a:p>
            <a:pPr lvl="2"/>
            <a:r>
              <a:rPr lang="en-AU" dirty="0" smtClean="0"/>
              <a:t>ED of -72dBm (LAA-like mechanism)</a:t>
            </a:r>
          </a:p>
          <a:p>
            <a:pPr lvl="2"/>
            <a:r>
              <a:rPr lang="en-AU" dirty="0" smtClean="0"/>
              <a:t>ED of -62dB and PD of -82dBm (Wi-Fi-like mechanism)</a:t>
            </a:r>
          </a:p>
          <a:p>
            <a:pPr lvl="1"/>
            <a:r>
              <a:rPr lang="en-AU" dirty="0" smtClean="0"/>
              <a:t>This is the result of a compromise hammered out in ETSI BRAN over one and half years</a:t>
            </a:r>
          </a:p>
          <a:p>
            <a:pPr lvl="2"/>
            <a:r>
              <a:rPr lang="en-AU" dirty="0" smtClean="0"/>
              <a:t>The LAA stakeholders originally wanted an ED-only approach, which would have severely disadvantaged existing 802.11a/n/ac systems</a:t>
            </a:r>
          </a:p>
          <a:p>
            <a:pPr lvl="1"/>
            <a:r>
              <a:rPr lang="en-AU" dirty="0" smtClean="0"/>
              <a:t>The problem with the current version of EN 301 893 is that 802.11ax systems will be forced to use the ED-only approach</a:t>
            </a:r>
          </a:p>
          <a:p>
            <a:pPr lvl="2"/>
            <a:r>
              <a:rPr lang="en-AU" dirty="0" smtClean="0"/>
              <a:t>802.11ax will have less performance than 802.11ac</a:t>
            </a:r>
          </a:p>
          <a:p>
            <a:pPr lvl="2"/>
            <a:r>
              <a:rPr lang="en-AU" dirty="0" smtClean="0"/>
              <a:t>802.11ax will be less performance than LAA</a:t>
            </a:r>
          </a:p>
          <a:p>
            <a:pPr lvl="1"/>
            <a:r>
              <a:rPr lang="en-AU" dirty="0" smtClean="0"/>
              <a:t>This came about because it was not possible to allow a “carve out” for 802.11ax given it did not exist at the time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106</a:t>
            </a:fld>
            <a:endParaRPr lang="en-US"/>
          </a:p>
        </p:txBody>
      </p:sp>
    </p:spTree>
    <p:extLst>
      <p:ext uri="{BB962C8B-B14F-4D97-AF65-F5344CB8AC3E}">
        <p14:creationId xmlns:p14="http://schemas.microsoft.com/office/powerpoint/2010/main" val="175102921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is unclear how spatial reuse will exist under the auspices of EN 301 893 </a:t>
            </a:r>
            <a:endParaRPr lang="en-AU" dirty="0"/>
          </a:p>
        </p:txBody>
      </p:sp>
      <p:sp>
        <p:nvSpPr>
          <p:cNvPr id="3" name="Content Placeholder 2"/>
          <p:cNvSpPr>
            <a:spLocks noGrp="1"/>
          </p:cNvSpPr>
          <p:nvPr>
            <p:ph idx="1"/>
          </p:nvPr>
        </p:nvSpPr>
        <p:spPr/>
        <p:txBody>
          <a:bodyPr/>
          <a:lstStyle/>
          <a:p>
            <a:pPr lvl="1"/>
            <a:r>
              <a:rPr lang="en-AU" dirty="0" smtClean="0"/>
              <a:t>Spatial reuse mechanisms essentially allow a system to ignore the normal ED and/or PD thresholds to allow simultaneous transmissions when it is believed they will be successful</a:t>
            </a:r>
          </a:p>
          <a:p>
            <a:pPr lvl="1"/>
            <a:r>
              <a:rPr lang="en-AU" dirty="0" smtClean="0"/>
              <a:t>Technically, ignoring rules for the purpose of SR is not allowed under the existing version of EN 301 893, for either LAA or Wi-Fi systems</a:t>
            </a:r>
          </a:p>
          <a:p>
            <a:pPr lvl="1"/>
            <a:r>
              <a:rPr lang="en-AU" dirty="0" smtClean="0"/>
              <a:t>This is a good example of where rules can get in the way of innovation</a:t>
            </a:r>
          </a:p>
          <a:p>
            <a:pPr lvl="1"/>
            <a:r>
              <a:rPr lang="en-AU" dirty="0" smtClean="0"/>
              <a:t>Fortunately, a good case can be made to allow the PD threshold to be ignored in the next version of EN 301 893 if it is believed ignoring it will not adversely affect the detected transmission</a:t>
            </a:r>
          </a:p>
          <a:p>
            <a:pPr lvl="1"/>
            <a:r>
              <a:rPr lang="en-AU" dirty="0" smtClean="0"/>
              <a:t>The challenge is drafting necessary and sufficient rules …</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107</a:t>
            </a:fld>
            <a:endParaRPr lang="en-US"/>
          </a:p>
        </p:txBody>
      </p:sp>
    </p:spTree>
    <p:extLst>
      <p:ext uri="{BB962C8B-B14F-4D97-AF65-F5344CB8AC3E}">
        <p14:creationId xmlns:p14="http://schemas.microsoft.com/office/powerpoint/2010/main" val="363014740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1066800"/>
          </a:xfrm>
        </p:spPr>
        <p:txBody>
          <a:bodyPr/>
          <a:lstStyle/>
          <a:p>
            <a:r>
              <a:rPr lang="en-AU" dirty="0" smtClean="0"/>
              <a:t>802.11 </a:t>
            </a:r>
            <a:r>
              <a:rPr lang="en-AU" dirty="0" err="1" smtClean="0"/>
              <a:t>TGax</a:t>
            </a:r>
            <a:r>
              <a:rPr lang="en-AU" dirty="0" smtClean="0"/>
              <a:t> needs to care about refining EN 301 893 to meet the needs of the next generation of Wi-Fi</a:t>
            </a:r>
            <a:endParaRPr lang="en-AU" dirty="0"/>
          </a:p>
        </p:txBody>
      </p:sp>
      <p:sp>
        <p:nvSpPr>
          <p:cNvPr id="3" name="Content Placeholder 2"/>
          <p:cNvSpPr>
            <a:spLocks noGrp="1"/>
          </p:cNvSpPr>
          <p:nvPr>
            <p:ph idx="1"/>
          </p:nvPr>
        </p:nvSpPr>
        <p:spPr/>
        <p:txBody>
          <a:bodyPr/>
          <a:lstStyle/>
          <a:p>
            <a:pPr lvl="1"/>
            <a:r>
              <a:rPr lang="en-AU" dirty="0" smtClean="0"/>
              <a:t>The success of 802.11ax in Europe (and countries that follow the European regulations) probably requires</a:t>
            </a:r>
          </a:p>
          <a:p>
            <a:pPr lvl="2"/>
            <a:r>
              <a:rPr lang="en-AU" dirty="0" smtClean="0"/>
              <a:t>802.11ax to able to use tradition ED/PD mechanisms</a:t>
            </a:r>
          </a:p>
          <a:p>
            <a:pPr lvl="2"/>
            <a:r>
              <a:rPr lang="en-AU" dirty="0" smtClean="0"/>
              <a:t>802.11ax to selectively ignore the rules for the purposes of SR</a:t>
            </a:r>
          </a:p>
          <a:p>
            <a:pPr lvl="1"/>
            <a:r>
              <a:rPr lang="en-AU" dirty="0" smtClean="0"/>
              <a:t>The Coexistence SC (formerly the PDED ad hoc) has already asked ETSI BRAN to consider allowing 802.11ax (and any other technology) to use the traditional PD/ED mechanism based on</a:t>
            </a:r>
          </a:p>
          <a:p>
            <a:pPr lvl="2"/>
            <a:r>
              <a:rPr lang="en-AU" dirty="0" smtClean="0"/>
              <a:t>Continuing fair sharing of 5GHz</a:t>
            </a:r>
          </a:p>
          <a:p>
            <a:pPr lvl="2"/>
            <a:r>
              <a:rPr lang="en-AU" dirty="0" smtClean="0"/>
              <a:t>Promoting technology neutrality</a:t>
            </a:r>
          </a:p>
          <a:p>
            <a:pPr lvl="2"/>
            <a:r>
              <a:rPr lang="en-AU" dirty="0" smtClean="0"/>
              <a:t>Avoiding a backward technology step</a:t>
            </a:r>
          </a:p>
          <a:p>
            <a:pPr lvl="2"/>
            <a:r>
              <a:rPr lang="en-AU" dirty="0" smtClean="0"/>
              <a:t>Minimising </a:t>
            </a:r>
            <a:r>
              <a:rPr lang="en-GB" dirty="0"/>
              <a:t>the socio-economic risk </a:t>
            </a:r>
            <a:endParaRPr lang="en-AU" dirty="0" smtClean="0"/>
          </a:p>
          <a:p>
            <a:pPr lvl="1"/>
            <a:r>
              <a:rPr lang="en-AU" dirty="0"/>
              <a:t>The Coexistence SC </a:t>
            </a:r>
            <a:r>
              <a:rPr lang="en-AU" dirty="0" smtClean="0"/>
              <a:t>has not raised the issue of SR</a:t>
            </a:r>
          </a:p>
          <a:p>
            <a:pPr lvl="1"/>
            <a:r>
              <a:rPr lang="en-AU" dirty="0" smtClean="0"/>
              <a:t>Now </a:t>
            </a:r>
            <a:r>
              <a:rPr lang="en-AU" dirty="0"/>
              <a:t>is the time for </a:t>
            </a:r>
            <a:r>
              <a:rPr lang="en-AU" dirty="0" err="1"/>
              <a:t>TGax</a:t>
            </a:r>
            <a:r>
              <a:rPr lang="en-AU" dirty="0"/>
              <a:t> to help drive changes to EN 301 893, given ETSI BRAN is about to revise the standard</a:t>
            </a:r>
          </a:p>
          <a:p>
            <a:pPr lvl="1"/>
            <a:endParaRPr lang="en-AU" dirty="0" smtClean="0"/>
          </a:p>
          <a:p>
            <a:pPr lvl="1"/>
            <a:r>
              <a:rPr lang="en-AU" dirty="0" smtClean="0"/>
              <a:t>  </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108</a:t>
            </a:fld>
            <a:endParaRPr lang="en-US"/>
          </a:p>
        </p:txBody>
      </p:sp>
    </p:spTree>
    <p:extLst>
      <p:ext uri="{BB962C8B-B14F-4D97-AF65-F5344CB8AC3E}">
        <p14:creationId xmlns:p14="http://schemas.microsoft.com/office/powerpoint/2010/main" val="318617441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a:t>The success of 802.11ax in the US is less dependent on </a:t>
            </a:r>
            <a:r>
              <a:rPr lang="en-AU" dirty="0" smtClean="0"/>
              <a:t>regulations and more on sharing in the field</a:t>
            </a:r>
            <a:endParaRPr lang="en-AU" dirty="0">
              <a:solidFill>
                <a:srgbClr val="FF0000"/>
              </a:solidFill>
            </a:endParaRPr>
          </a:p>
        </p:txBody>
      </p:sp>
      <p:sp>
        <p:nvSpPr>
          <p:cNvPr id="3" name="Content Placeholder 2"/>
          <p:cNvSpPr>
            <a:spLocks noGrp="1"/>
          </p:cNvSpPr>
          <p:nvPr>
            <p:ph idx="1"/>
          </p:nvPr>
        </p:nvSpPr>
        <p:spPr/>
        <p:txBody>
          <a:bodyPr/>
          <a:lstStyle/>
          <a:p>
            <a:pPr lvl="1"/>
            <a:r>
              <a:rPr lang="en-AU" dirty="0"/>
              <a:t>The success of 802.11ax in </a:t>
            </a:r>
            <a:r>
              <a:rPr lang="en-AU" dirty="0" smtClean="0"/>
              <a:t>the US is less dependent on regulations, and more dependent on how “fairly” LAA, MulteFire, LTE-U share spectrum</a:t>
            </a:r>
          </a:p>
          <a:p>
            <a:pPr lvl="1"/>
            <a:r>
              <a:rPr lang="en-AU" dirty="0" smtClean="0"/>
              <a:t>LTE-U </a:t>
            </a:r>
            <a:r>
              <a:rPr lang="en-AU" dirty="0"/>
              <a:t>coexistence will be tested by tests developed by </a:t>
            </a:r>
            <a:r>
              <a:rPr lang="en-AU" dirty="0" smtClean="0"/>
              <a:t>WFA under direction of FCC</a:t>
            </a:r>
          </a:p>
          <a:p>
            <a:pPr lvl="2"/>
            <a:r>
              <a:rPr lang="en-AU" dirty="0"/>
              <a:t>Issue: The tests are </a:t>
            </a:r>
            <a:r>
              <a:rPr lang="en-AU" dirty="0" smtClean="0"/>
              <a:t>not ideal</a:t>
            </a:r>
            <a:r>
              <a:rPr lang="en-AU" dirty="0"/>
              <a:t>, but they are better than nothing</a:t>
            </a:r>
          </a:p>
          <a:p>
            <a:pPr lvl="2"/>
            <a:r>
              <a:rPr lang="en-AU" dirty="0"/>
              <a:t>Issue: The tests are not mandatory and the results may be secret</a:t>
            </a:r>
          </a:p>
          <a:p>
            <a:pPr lvl="2"/>
            <a:r>
              <a:rPr lang="en-AU" dirty="0"/>
              <a:t>Plan: the SC will keep watch on </a:t>
            </a:r>
            <a:r>
              <a:rPr lang="en-AU" dirty="0" smtClean="0"/>
              <a:t>developments</a:t>
            </a:r>
          </a:p>
          <a:p>
            <a:pPr lvl="2"/>
            <a:r>
              <a:rPr lang="en-AU" dirty="0" smtClean="0"/>
              <a:t>Note: it appears LTE-U will have minimal market impact</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109</a:t>
            </a:fld>
            <a:endParaRPr lang="en-US"/>
          </a:p>
        </p:txBody>
      </p:sp>
    </p:spTree>
    <p:extLst>
      <p:ext uri="{BB962C8B-B14F-4D97-AF65-F5344CB8AC3E}">
        <p14:creationId xmlns:p14="http://schemas.microsoft.com/office/powerpoint/2010/main" val="5042677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Why was the </a:t>
            </a:r>
            <a:r>
              <a:rPr lang="en-AU" sz="2400" b="1" i="1" dirty="0">
                <a:solidFill>
                  <a:schemeClr val="accent2"/>
                </a:solidFill>
              </a:rPr>
              <a:t>PDED ad hoc </a:t>
            </a:r>
            <a:r>
              <a:rPr lang="en-AU" sz="2400" b="1" dirty="0">
                <a:solidFill>
                  <a:schemeClr val="accent2"/>
                </a:solidFill>
              </a:rPr>
              <a:t>formed … </a:t>
            </a:r>
            <a:endParaRPr lang="en-AU" sz="2400" b="1" dirty="0" smtClean="0">
              <a:solidFill>
                <a:schemeClr val="accent2"/>
              </a:solidFill>
            </a:endParaRPr>
          </a:p>
          <a:p>
            <a:pPr marL="342900" lvl="1" indent="-342900" algn="ctr">
              <a:buNone/>
            </a:pPr>
            <a:r>
              <a:rPr lang="en-AU" sz="2400" b="1" dirty="0" smtClean="0">
                <a:solidFill>
                  <a:schemeClr val="accent2"/>
                </a:solidFill>
              </a:rPr>
              <a:t>… and </a:t>
            </a:r>
            <a:r>
              <a:rPr lang="en-AU" sz="2400" b="1" dirty="0">
                <a:solidFill>
                  <a:schemeClr val="accent2"/>
                </a:solidFill>
              </a:rPr>
              <a:t>why is it now the </a:t>
            </a:r>
            <a:r>
              <a:rPr lang="en-AU" sz="2400" b="1" i="1" dirty="0">
                <a:solidFill>
                  <a:schemeClr val="accent2"/>
                </a:solidFill>
              </a:rPr>
              <a:t>Coexistence SC</a:t>
            </a:r>
            <a:r>
              <a:rPr lang="en-AU" sz="2400" b="1" dirty="0">
                <a:solidFill>
                  <a:schemeClr val="accent2"/>
                </a:solidFill>
              </a:rPr>
              <a:t>?</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a:t>The success of 802.11ax in the US is less dependent on regulations and more on sharing in the field</a:t>
            </a:r>
            <a:endParaRPr lang="en-AU" dirty="0">
              <a:solidFill>
                <a:srgbClr val="FF0000"/>
              </a:solidFill>
            </a:endParaRPr>
          </a:p>
        </p:txBody>
      </p:sp>
      <p:sp>
        <p:nvSpPr>
          <p:cNvPr id="3" name="Content Placeholder 2"/>
          <p:cNvSpPr>
            <a:spLocks noGrp="1"/>
          </p:cNvSpPr>
          <p:nvPr>
            <p:ph idx="1"/>
          </p:nvPr>
        </p:nvSpPr>
        <p:spPr/>
        <p:txBody>
          <a:bodyPr/>
          <a:lstStyle/>
          <a:p>
            <a:pPr lvl="1"/>
            <a:r>
              <a:rPr lang="en-AU" dirty="0" smtClean="0"/>
              <a:t>…</a:t>
            </a:r>
          </a:p>
          <a:p>
            <a:pPr lvl="1"/>
            <a:r>
              <a:rPr lang="en-AU" dirty="0" smtClean="0"/>
              <a:t>LAA coexistence will be tested by tests developed by RAN4 with IEEE 802.11 WG input (in May 2017)</a:t>
            </a:r>
          </a:p>
          <a:p>
            <a:pPr lvl="2"/>
            <a:r>
              <a:rPr lang="en-AU" dirty="0"/>
              <a:t>Issue: The tests are </a:t>
            </a:r>
            <a:r>
              <a:rPr lang="en-AU" dirty="0" smtClean="0"/>
              <a:t>not ideal, but they are better than nothing</a:t>
            </a:r>
          </a:p>
          <a:p>
            <a:pPr lvl="3"/>
            <a:r>
              <a:rPr lang="en-AU" dirty="0" smtClean="0"/>
              <a:t>Note: The tests are mostly aligned with the IEEE 802.11 WG request in its May 2017 LS </a:t>
            </a:r>
            <a:endParaRPr lang="en-AU" dirty="0"/>
          </a:p>
          <a:p>
            <a:pPr lvl="2"/>
            <a:r>
              <a:rPr lang="en-AU" dirty="0" smtClean="0"/>
              <a:t>Issue: The tests are not mandatory and the results may be secret</a:t>
            </a:r>
          </a:p>
          <a:p>
            <a:pPr lvl="3"/>
            <a:r>
              <a:rPr lang="en-AU" dirty="0" smtClean="0"/>
              <a:t>Note: 3GPP effectively reneged on its previous commitment to us the RAN4 testing to validate LAA sharing mechanisms</a:t>
            </a:r>
          </a:p>
          <a:p>
            <a:pPr lvl="2"/>
            <a:r>
              <a:rPr lang="en-AU" dirty="0" smtClean="0"/>
              <a:t>Plan: the SC will keep watch on developments</a:t>
            </a:r>
          </a:p>
          <a:p>
            <a:pPr lvl="3"/>
            <a:r>
              <a:rPr lang="en-AU" dirty="0" smtClean="0"/>
              <a:t>Note: this will </a:t>
            </a:r>
            <a:r>
              <a:rPr lang="en-AU" dirty="0"/>
              <a:t>r</a:t>
            </a:r>
            <a:r>
              <a:rPr lang="en-AU" dirty="0" smtClean="0"/>
              <a:t>equire assistance from members</a:t>
            </a:r>
          </a:p>
          <a:p>
            <a:pPr lvl="3"/>
            <a:r>
              <a:rPr lang="en-AU" dirty="0" smtClean="0"/>
              <a:t>It may </a:t>
            </a:r>
            <a:r>
              <a:rPr lang="en-AU" dirty="0"/>
              <a:t>possibly ask (vendors, operators, regulators) </a:t>
            </a:r>
            <a:r>
              <a:rPr lang="en-AU" dirty="0" smtClean="0"/>
              <a:t>to make RAN4 testing mandatory</a:t>
            </a:r>
          </a:p>
          <a:p>
            <a:pPr lvl="2"/>
            <a:r>
              <a:rPr lang="en-AU" dirty="0" smtClean="0"/>
              <a:t>Note: the market impact of LAA is not yet known</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110</a:t>
            </a:fld>
            <a:endParaRPr lang="en-US"/>
          </a:p>
        </p:txBody>
      </p:sp>
    </p:spTree>
    <p:extLst>
      <p:ext uri="{BB962C8B-B14F-4D97-AF65-F5344CB8AC3E}">
        <p14:creationId xmlns:p14="http://schemas.microsoft.com/office/powerpoint/2010/main" val="398566545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a:t>The success of 802.11ax in the US is less dependent on regulations and more on sharing in the field</a:t>
            </a:r>
            <a:endParaRPr lang="en-AU" dirty="0">
              <a:solidFill>
                <a:srgbClr val="FF0000"/>
              </a:solidFill>
            </a:endParaRPr>
          </a:p>
        </p:txBody>
      </p:sp>
      <p:sp>
        <p:nvSpPr>
          <p:cNvPr id="3" name="Content Placeholder 2"/>
          <p:cNvSpPr>
            <a:spLocks noGrp="1"/>
          </p:cNvSpPr>
          <p:nvPr>
            <p:ph idx="1"/>
          </p:nvPr>
        </p:nvSpPr>
        <p:spPr/>
        <p:txBody>
          <a:bodyPr/>
          <a:lstStyle/>
          <a:p>
            <a:pPr lvl="1"/>
            <a:r>
              <a:rPr lang="en-AU" dirty="0" smtClean="0"/>
              <a:t>…</a:t>
            </a:r>
          </a:p>
          <a:p>
            <a:pPr lvl="1"/>
            <a:r>
              <a:rPr lang="en-AU" dirty="0" smtClean="0"/>
              <a:t>It is not yet clear how MulteFire sharing will be tested</a:t>
            </a:r>
          </a:p>
          <a:p>
            <a:pPr lvl="2"/>
            <a:r>
              <a:rPr lang="en-AU" dirty="0" smtClean="0"/>
              <a:t>Issue</a:t>
            </a:r>
            <a:r>
              <a:rPr lang="en-AU" dirty="0"/>
              <a:t>: </a:t>
            </a:r>
            <a:r>
              <a:rPr lang="en-AU" dirty="0" smtClean="0"/>
              <a:t>No testing has yet been defined</a:t>
            </a:r>
          </a:p>
          <a:p>
            <a:pPr lvl="2"/>
            <a:r>
              <a:rPr lang="en-AU" dirty="0" smtClean="0"/>
              <a:t>Issue: The SC has not really considered MulteFire yet</a:t>
            </a:r>
            <a:endParaRPr lang="en-AU" dirty="0"/>
          </a:p>
          <a:p>
            <a:pPr lvl="2"/>
            <a:r>
              <a:rPr lang="en-AU" dirty="0" smtClean="0"/>
              <a:t>Issue: It appears from recent reports that MulteFire will undertake quite a lot of access without LBT, which may be of concern</a:t>
            </a:r>
          </a:p>
          <a:p>
            <a:pPr lvl="2"/>
            <a:r>
              <a:rPr lang="en-AU" dirty="0" smtClean="0"/>
              <a:t>Plan: the SC will keep watch on developments</a:t>
            </a:r>
          </a:p>
          <a:p>
            <a:pPr lvl="3"/>
            <a:r>
              <a:rPr lang="en-AU" dirty="0" smtClean="0"/>
              <a:t>Note: this will </a:t>
            </a:r>
            <a:r>
              <a:rPr lang="en-AU" dirty="0"/>
              <a:t>r</a:t>
            </a:r>
            <a:r>
              <a:rPr lang="en-AU" dirty="0" smtClean="0"/>
              <a:t>equire assistance from members</a:t>
            </a:r>
          </a:p>
          <a:p>
            <a:pPr lvl="3"/>
            <a:r>
              <a:rPr lang="en-AU" dirty="0"/>
              <a:t>It may possibly ask (vendors, operators, regulators) to make RAN4 testing </a:t>
            </a:r>
            <a:r>
              <a:rPr lang="en-AU" dirty="0" smtClean="0"/>
              <a:t>mandatory</a:t>
            </a:r>
          </a:p>
          <a:p>
            <a:pPr lvl="2"/>
            <a:r>
              <a:rPr lang="en-AU" dirty="0" smtClean="0"/>
              <a:t>Note: the market impact of MulteFire is not yet known, but it is being presented publicly as a much better solution than Wi-Fi in many use cases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111</a:t>
            </a:fld>
            <a:endParaRPr lang="en-US"/>
          </a:p>
        </p:txBody>
      </p:sp>
    </p:spTree>
    <p:extLst>
      <p:ext uri="{BB962C8B-B14F-4D97-AF65-F5344CB8AC3E}">
        <p14:creationId xmlns:p14="http://schemas.microsoft.com/office/powerpoint/2010/main" val="2560132722"/>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are the next steps?</a:t>
            </a:r>
          </a:p>
          <a:p>
            <a:pPr marL="1588" lvl="1" indent="0" algn="ctr">
              <a:buNone/>
            </a:pPr>
            <a:r>
              <a:rPr lang="en-AU" sz="2400" b="1" dirty="0" smtClean="0">
                <a:solidFill>
                  <a:schemeClr val="accent2"/>
                </a:solidFill>
              </a:rPr>
              <a:t>Metrics</a:t>
            </a:r>
          </a:p>
          <a:p>
            <a:pPr marL="1588" lvl="1" indent="0" algn="ctr">
              <a:buNone/>
            </a:pP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112</a:t>
            </a:fld>
            <a:endParaRPr lang="en-US"/>
          </a:p>
        </p:txBody>
      </p:sp>
    </p:spTree>
    <p:extLst>
      <p:ext uri="{BB962C8B-B14F-4D97-AF65-F5344CB8AC3E}">
        <p14:creationId xmlns:p14="http://schemas.microsoft.com/office/powerpoint/2010/main" val="2653066435"/>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The 802.11 WG would like the SC to develop (and publish) metrics of progress</a:t>
            </a:r>
            <a:endParaRPr lang="en-AU" dirty="0"/>
          </a:p>
        </p:txBody>
      </p:sp>
      <p:sp>
        <p:nvSpPr>
          <p:cNvPr id="3" name="Content Placeholder 2"/>
          <p:cNvSpPr>
            <a:spLocks noGrp="1"/>
          </p:cNvSpPr>
          <p:nvPr>
            <p:ph idx="1"/>
          </p:nvPr>
        </p:nvSpPr>
        <p:spPr/>
        <p:txBody>
          <a:bodyPr/>
          <a:lstStyle/>
          <a:p>
            <a:r>
              <a:rPr lang="en-AU" dirty="0" smtClean="0"/>
              <a:t>Adrian Stephens (as Chair of 802.11 WG) writes:</a:t>
            </a:r>
          </a:p>
          <a:p>
            <a:pPr lvl="1"/>
            <a:r>
              <a:rPr lang="en-AU" i="1" dirty="0" smtClean="0"/>
              <a:t>I </a:t>
            </a:r>
            <a:r>
              <a:rPr lang="en-AU" i="1" dirty="0"/>
              <a:t>would like the </a:t>
            </a:r>
            <a:r>
              <a:rPr lang="en-AU" i="1" dirty="0" err="1"/>
              <a:t>Coex</a:t>
            </a:r>
            <a:r>
              <a:rPr lang="en-AU" i="1" dirty="0"/>
              <a:t> SC to identify/discuss/agree some milestones and timelines and then make them easily accessible - such as on an update page.  I also note that there is no update page,  so that is an action on you, Stephen and myself to set this up.</a:t>
            </a:r>
          </a:p>
          <a:p>
            <a:pPr lvl="1"/>
            <a:r>
              <a:rPr lang="en-AU" i="1" dirty="0"/>
              <a:t> </a:t>
            </a:r>
            <a:r>
              <a:rPr lang="en-AU" i="1" dirty="0" smtClean="0"/>
              <a:t>In </a:t>
            </a:r>
            <a:r>
              <a:rPr lang="en-AU" i="1" dirty="0"/>
              <a:t>the short term we've got the liaisons to ETSI.  In the longer term the 802.11ax project completion</a:t>
            </a:r>
            <a:r>
              <a:rPr lang="en-AU" i="1" dirty="0" smtClean="0"/>
              <a:t>.</a:t>
            </a:r>
            <a:r>
              <a:rPr lang="en-AU" i="1" dirty="0"/>
              <a:t> </a:t>
            </a:r>
          </a:p>
          <a:p>
            <a:pPr lvl="1"/>
            <a:r>
              <a:rPr lang="en-AU" i="1" dirty="0"/>
              <a:t>Having a big picture of how these fit together,  and identifying any critical milestones will be </a:t>
            </a:r>
            <a:r>
              <a:rPr lang="en-AU" i="1" dirty="0" smtClean="0"/>
              <a:t>helpful to </a:t>
            </a:r>
            <a:r>
              <a:rPr lang="en-AU" i="1" dirty="0"/>
              <a:t>communicate this both inside and outside 802.11.</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113</a:t>
            </a:fld>
            <a:endParaRPr lang="en-US"/>
          </a:p>
        </p:txBody>
      </p:sp>
    </p:spTree>
    <p:extLst>
      <p:ext uri="{BB962C8B-B14F-4D97-AF65-F5344CB8AC3E}">
        <p14:creationId xmlns:p14="http://schemas.microsoft.com/office/powerpoint/2010/main" val="4212655823"/>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discuss potential metrics for reporting</a:t>
            </a:r>
            <a:endParaRPr lang="en-AU" dirty="0"/>
          </a:p>
        </p:txBody>
      </p:sp>
      <p:sp>
        <p:nvSpPr>
          <p:cNvPr id="3" name="Content Placeholder 2"/>
          <p:cNvSpPr>
            <a:spLocks noGrp="1"/>
          </p:cNvSpPr>
          <p:nvPr>
            <p:ph idx="1"/>
          </p:nvPr>
        </p:nvSpPr>
        <p:spPr/>
        <p:txBody>
          <a:bodyPr/>
          <a:lstStyle/>
          <a:p>
            <a:r>
              <a:rPr lang="en-AU" dirty="0" smtClean="0"/>
              <a:t>Potential metrics</a:t>
            </a:r>
          </a:p>
          <a:p>
            <a:pPr lvl="1"/>
            <a:r>
              <a:rPr lang="en-AU" dirty="0" smtClean="0"/>
              <a:t>Confirm coexistence of LAA and Wi-Fi using RAN4 tests</a:t>
            </a:r>
          </a:p>
          <a:p>
            <a:pPr lvl="1"/>
            <a:r>
              <a:rPr lang="en-AU" dirty="0"/>
              <a:t>Confirm coexistence of </a:t>
            </a:r>
            <a:r>
              <a:rPr lang="en-AU" dirty="0" smtClean="0"/>
              <a:t>LTE-U and </a:t>
            </a:r>
            <a:r>
              <a:rPr lang="en-AU" dirty="0"/>
              <a:t>Wi-Fi using </a:t>
            </a:r>
            <a:r>
              <a:rPr lang="en-AU" dirty="0" smtClean="0"/>
              <a:t>WFA tests</a:t>
            </a:r>
          </a:p>
          <a:p>
            <a:pPr lvl="1"/>
            <a:r>
              <a:rPr lang="en-AU" dirty="0" smtClean="0"/>
              <a:t>Ensure 802.11ax is allowed to use traditional ED/PD mechanism in Europe</a:t>
            </a:r>
          </a:p>
          <a:p>
            <a:pPr lvl="1"/>
            <a:r>
              <a:rPr lang="en-AU" dirty="0"/>
              <a:t>Ensure 802.11ax is allowed to </a:t>
            </a:r>
            <a:r>
              <a:rPr lang="en-AU" dirty="0" smtClean="0"/>
              <a:t>use Spatial Reuse in Europe</a:t>
            </a:r>
          </a:p>
          <a:p>
            <a:pPr lvl="1"/>
            <a:r>
              <a:rPr lang="en-AU" dirty="0" smtClean="0"/>
              <a:t>…</a:t>
            </a:r>
            <a:endParaRPr lang="en-AU" dirty="0"/>
          </a:p>
          <a:p>
            <a:pPr lvl="1"/>
            <a:endParaRPr lang="en-AU" dirty="0" smtClean="0"/>
          </a:p>
          <a:p>
            <a:pPr lvl="1"/>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114</a:t>
            </a:fld>
            <a:endParaRPr lang="en-US"/>
          </a:p>
        </p:txBody>
      </p:sp>
    </p:spTree>
    <p:extLst>
      <p:ext uri="{BB962C8B-B14F-4D97-AF65-F5344CB8AC3E}">
        <p14:creationId xmlns:p14="http://schemas.microsoft.com/office/powerpoint/2010/main" val="35246465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are the next steps?</a:t>
            </a:r>
          </a:p>
          <a:p>
            <a:pPr marL="1588" lvl="1" indent="0" algn="ctr">
              <a:buNone/>
            </a:pPr>
            <a:r>
              <a:rPr lang="en-AU" sz="2400" b="1" dirty="0" smtClean="0">
                <a:solidFill>
                  <a:schemeClr val="accent2"/>
                </a:solidFill>
              </a:rPr>
              <a:t>Future work</a:t>
            </a:r>
          </a:p>
          <a:p>
            <a:pPr marL="1588" lvl="1" indent="0" algn="ctr">
              <a:buNone/>
            </a:pP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115</a:t>
            </a:fld>
            <a:endParaRPr lang="en-US"/>
          </a:p>
        </p:txBody>
      </p:sp>
    </p:spTree>
    <p:extLst>
      <p:ext uri="{BB962C8B-B14F-4D97-AF65-F5344CB8AC3E}">
        <p14:creationId xmlns:p14="http://schemas.microsoft.com/office/powerpoint/2010/main" val="404908582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Who will provide submissions to the SC?</a:t>
            </a:r>
            <a:endParaRPr lang="en-AU" dirty="0"/>
          </a:p>
        </p:txBody>
      </p:sp>
      <p:sp>
        <p:nvSpPr>
          <p:cNvPr id="3" name="Content Placeholder 2"/>
          <p:cNvSpPr>
            <a:spLocks noGrp="1"/>
          </p:cNvSpPr>
          <p:nvPr>
            <p:ph idx="1"/>
          </p:nvPr>
        </p:nvSpPr>
        <p:spPr/>
        <p:txBody>
          <a:bodyPr/>
          <a:lstStyle/>
          <a:p>
            <a:pPr lvl="1"/>
            <a:r>
              <a:rPr lang="en-AU" dirty="0" smtClean="0"/>
              <a:t>The Chair has provided a lot of material over recent months</a:t>
            </a:r>
          </a:p>
          <a:p>
            <a:pPr lvl="1"/>
            <a:r>
              <a:rPr lang="en-AU" dirty="0" smtClean="0"/>
              <a:t>… with greatly appreciated support from a few others </a:t>
            </a:r>
          </a:p>
          <a:p>
            <a:pPr lvl="1"/>
            <a:r>
              <a:rPr lang="en-AU" dirty="0" smtClean="0"/>
              <a:t>However, this activity will only succeed if there is support from many stakeholders …</a:t>
            </a:r>
          </a:p>
          <a:p>
            <a:pPr lvl="1"/>
            <a:r>
              <a:rPr lang="en-AU" dirty="0" smtClean="0"/>
              <a:t>… and so everyone is encouraged to provide ideas and submissions for  discussion within the SC and with external parties</a:t>
            </a:r>
          </a:p>
          <a:p>
            <a:pPr lvl="1"/>
            <a:r>
              <a:rPr lang="en-AU" dirty="0" smtClean="0"/>
              <a:t>Who is intending to make submissions?</a:t>
            </a:r>
          </a:p>
          <a:p>
            <a:pPr lvl="2"/>
            <a:r>
              <a:rPr lang="en-AU" dirty="0"/>
              <a:t>P</a:t>
            </a:r>
            <a:r>
              <a:rPr lang="en-AU" dirty="0" smtClean="0"/>
              <a:t>ossibility of a new preamble in greenfield 6GHz?</a:t>
            </a:r>
          </a:p>
          <a:p>
            <a:pPr lvl="2"/>
            <a:r>
              <a:rPr lang="en-AU" dirty="0" smtClean="0"/>
              <a:t>Text to support SR?</a:t>
            </a:r>
          </a:p>
          <a:p>
            <a:pPr lvl="2"/>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116</a:t>
            </a:fld>
            <a:endParaRPr lang="en-US"/>
          </a:p>
        </p:txBody>
      </p:sp>
    </p:spTree>
    <p:extLst>
      <p:ext uri="{BB962C8B-B14F-4D97-AF65-F5344CB8AC3E}">
        <p14:creationId xmlns:p14="http://schemas.microsoft.com/office/powerpoint/2010/main" val="531752191"/>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are possibilities for reaching out to other organisations and regulators?</a:t>
            </a:r>
            <a:endParaRPr lang="en-AU" dirty="0"/>
          </a:p>
        </p:txBody>
      </p:sp>
      <p:sp>
        <p:nvSpPr>
          <p:cNvPr id="3" name="Content Placeholder 2"/>
          <p:cNvSpPr>
            <a:spLocks noGrp="1"/>
          </p:cNvSpPr>
          <p:nvPr>
            <p:ph idx="1"/>
          </p:nvPr>
        </p:nvSpPr>
        <p:spPr/>
        <p:txBody>
          <a:bodyPr/>
          <a:lstStyle/>
          <a:p>
            <a:pPr lvl="1"/>
            <a:r>
              <a:rPr lang="en-AU" dirty="0" smtClean="0"/>
              <a:t>The Coexistence SC Chair asked via e-mail, “</a:t>
            </a:r>
            <a:r>
              <a:rPr lang="en-AU" i="1" dirty="0"/>
              <a:t>Should we reach out the MulteFire Alliance</a:t>
            </a:r>
            <a:r>
              <a:rPr lang="en-AU" i="1" dirty="0" smtClean="0"/>
              <a:t>?</a:t>
            </a:r>
            <a:r>
              <a:rPr lang="en-AU" dirty="0" smtClean="0"/>
              <a:t>”</a:t>
            </a:r>
          </a:p>
          <a:p>
            <a:pPr lvl="1"/>
            <a:r>
              <a:rPr lang="en-AU" dirty="0" smtClean="0"/>
              <a:t>Dan </a:t>
            </a:r>
            <a:r>
              <a:rPr lang="en-AU" dirty="0" err="1" smtClean="0"/>
              <a:t>Lubar</a:t>
            </a:r>
            <a:r>
              <a:rPr lang="en-AU" dirty="0" smtClean="0"/>
              <a:t> responded:</a:t>
            </a:r>
          </a:p>
          <a:p>
            <a:pPr lvl="2"/>
            <a:r>
              <a:rPr lang="en-AU" i="1" dirty="0"/>
              <a:t>Would highly suggest reaching out to both the </a:t>
            </a:r>
            <a:r>
              <a:rPr lang="en-AU" i="1" dirty="0" err="1"/>
              <a:t>Multefire</a:t>
            </a:r>
            <a:r>
              <a:rPr lang="en-AU" i="1" dirty="0"/>
              <a:t> Alliance and perhaps the CBRS Alliance too.  (let me know if you would like a reasonable point of contact for either group</a:t>
            </a:r>
            <a:r>
              <a:rPr lang="en-AU" i="1" dirty="0" smtClean="0"/>
              <a:t>)</a:t>
            </a:r>
            <a:endParaRPr lang="en-AU" i="1" dirty="0"/>
          </a:p>
          <a:p>
            <a:pPr lvl="2"/>
            <a:r>
              <a:rPr lang="en-AU" i="1" dirty="0"/>
              <a:t>IMO coexistence would be a good activity/message to carry in their doors at both groups as well as being a way to "test the waters" as to whether they might be </a:t>
            </a:r>
            <a:r>
              <a:rPr lang="en-AU" i="1" dirty="0" err="1"/>
              <a:t>cooperators</a:t>
            </a:r>
            <a:r>
              <a:rPr lang="en-AU" i="1" dirty="0"/>
              <a:t> vs ignoring their coexistence assurance responsibilities</a:t>
            </a:r>
            <a:r>
              <a:rPr lang="en-AU" i="1" dirty="0" smtClean="0"/>
              <a:t>.</a:t>
            </a:r>
            <a:endParaRPr lang="en-AU" i="1" dirty="0"/>
          </a:p>
          <a:p>
            <a:pPr lvl="2"/>
            <a:r>
              <a:rPr lang="en-AU" i="1" dirty="0"/>
              <a:t>In the US, I might also suggest reaching out the some at the FCC (</a:t>
            </a:r>
            <a:r>
              <a:rPr lang="en-AU" i="1" dirty="0" smtClean="0"/>
              <a:t>from OET</a:t>
            </a:r>
            <a:r>
              <a:rPr lang="en-AU" i="1" dirty="0"/>
              <a:t>) about this activity as well-- if they are not aware of this undertaking by 802.  (..this I assume would be a discussion for </a:t>
            </a:r>
            <a:r>
              <a:rPr lang="en-AU" i="1" dirty="0" smtClean="0"/>
              <a:t>the 802 </a:t>
            </a:r>
            <a:r>
              <a:rPr lang="en-AU" i="1" dirty="0"/>
              <a:t>EC)</a:t>
            </a:r>
          </a:p>
          <a:p>
            <a:pPr lvl="1"/>
            <a:r>
              <a:rPr lang="en-AU" dirty="0" smtClean="0"/>
              <a:t>Discussion?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117</a:t>
            </a:fld>
            <a:endParaRPr lang="en-US"/>
          </a:p>
        </p:txBody>
      </p:sp>
    </p:spTree>
    <p:extLst>
      <p:ext uri="{BB962C8B-B14F-4D97-AF65-F5344CB8AC3E}">
        <p14:creationId xmlns:p14="http://schemas.microsoft.com/office/powerpoint/2010/main" val="273656402"/>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118</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GB" dirty="0"/>
              <a:t>A number of liaisons between IEEE 802 and 3GPP left the </a:t>
            </a:r>
            <a:r>
              <a:rPr lang="en-GB" i="1" dirty="0"/>
              <a:t>PDED issue </a:t>
            </a:r>
            <a:r>
              <a:rPr lang="en-GB" dirty="0"/>
              <a:t>open as of September 2016</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cxnSp>
        <p:nvCxnSpPr>
          <p:cNvPr id="7" name="Straight Arrow Connector 6"/>
          <p:cNvCxnSpPr/>
          <p:nvPr/>
        </p:nvCxnSpPr>
        <p:spPr bwMode="auto">
          <a:xfrm>
            <a:off x="838200" y="2057400"/>
            <a:ext cx="0" cy="4191000"/>
          </a:xfrm>
          <a:prstGeom prst="straightConnector1">
            <a:avLst/>
          </a:prstGeom>
          <a:solidFill>
            <a:schemeClr val="accent1"/>
          </a:solidFill>
          <a:ln w="57150" cap="flat" cmpd="sng" algn="ctr">
            <a:solidFill>
              <a:schemeClr val="accent2"/>
            </a:solidFill>
            <a:prstDash val="solid"/>
            <a:round/>
            <a:headEnd type="none" w="sm" len="sm"/>
            <a:tailEnd type="arrow"/>
          </a:ln>
          <a:effectLst/>
        </p:spPr>
      </p:cxnSp>
      <p:sp>
        <p:nvSpPr>
          <p:cNvPr id="8" name="Rectangle 7"/>
          <p:cNvSpPr/>
          <p:nvPr/>
        </p:nvSpPr>
        <p:spPr bwMode="auto">
          <a:xfrm>
            <a:off x="838200" y="20574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Mar</a:t>
            </a:r>
            <a:r>
              <a:rPr kumimoji="0" lang="en-AU" sz="1600" b="1" i="0" u="none" strike="noStrike" cap="none" normalizeH="0" dirty="0" smtClean="0">
                <a:ln>
                  <a:noFill/>
                </a:ln>
                <a:solidFill>
                  <a:schemeClr val="accent2"/>
                </a:solidFill>
                <a:effectLst/>
                <a:latin typeface="+mj-lt"/>
              </a:rPr>
              <a:t> 2016</a:t>
            </a:r>
            <a:endParaRPr kumimoji="0" lang="en-AU" sz="1600" b="1" i="0" u="none" strike="noStrike" cap="none" normalizeH="0" baseline="0" dirty="0" smtClean="0">
              <a:ln>
                <a:noFill/>
              </a:ln>
              <a:solidFill>
                <a:schemeClr val="accent2"/>
              </a:solidFill>
              <a:effectLst/>
              <a:latin typeface="+mj-lt"/>
            </a:endParaRPr>
          </a:p>
        </p:txBody>
      </p:sp>
      <p:sp>
        <p:nvSpPr>
          <p:cNvPr id="9" name="Rectangle 8"/>
          <p:cNvSpPr/>
          <p:nvPr/>
        </p:nvSpPr>
        <p:spPr bwMode="auto">
          <a:xfrm>
            <a:off x="838200" y="32766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Jun </a:t>
            </a:r>
            <a:r>
              <a:rPr kumimoji="0" lang="en-AU" sz="1600" b="1" i="0" u="none" strike="noStrike" cap="none" normalizeH="0" dirty="0" smtClean="0">
                <a:ln>
                  <a:noFill/>
                </a:ln>
                <a:solidFill>
                  <a:schemeClr val="accent2"/>
                </a:solidFill>
                <a:effectLst/>
                <a:latin typeface="+mj-lt"/>
              </a:rPr>
              <a:t>2016</a:t>
            </a:r>
            <a:endParaRPr kumimoji="0" lang="en-AU" sz="1600" b="1" i="0" u="none" strike="noStrike" cap="none" normalizeH="0" baseline="0" dirty="0" smtClean="0">
              <a:ln>
                <a:noFill/>
              </a:ln>
              <a:solidFill>
                <a:schemeClr val="accent2"/>
              </a:solidFill>
              <a:effectLst/>
              <a:latin typeface="+mj-lt"/>
            </a:endParaRPr>
          </a:p>
        </p:txBody>
      </p:sp>
      <p:sp>
        <p:nvSpPr>
          <p:cNvPr id="10" name="Rectangle 9"/>
          <p:cNvSpPr/>
          <p:nvPr/>
        </p:nvSpPr>
        <p:spPr bwMode="auto">
          <a:xfrm>
            <a:off x="838200" y="44958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Aug </a:t>
            </a:r>
            <a:r>
              <a:rPr kumimoji="0" lang="en-AU" sz="1600" b="1" i="0" u="none" strike="noStrike" cap="none" normalizeH="0" dirty="0" smtClean="0">
                <a:ln>
                  <a:noFill/>
                </a:ln>
                <a:solidFill>
                  <a:schemeClr val="accent2"/>
                </a:solidFill>
                <a:effectLst/>
                <a:latin typeface="+mj-lt"/>
              </a:rPr>
              <a:t>2016</a:t>
            </a:r>
            <a:endParaRPr kumimoji="0" lang="en-AU" sz="1600" b="1" i="0" u="none" strike="noStrike" cap="none" normalizeH="0" baseline="0" dirty="0" smtClean="0">
              <a:ln>
                <a:noFill/>
              </a:ln>
              <a:solidFill>
                <a:schemeClr val="accent2"/>
              </a:solidFill>
              <a:effectLst/>
              <a:latin typeface="+mj-lt"/>
            </a:endParaRPr>
          </a:p>
        </p:txBody>
      </p:sp>
      <p:sp>
        <p:nvSpPr>
          <p:cNvPr id="11" name="Rectangle 10"/>
          <p:cNvSpPr/>
          <p:nvPr/>
        </p:nvSpPr>
        <p:spPr bwMode="auto">
          <a:xfrm>
            <a:off x="2057400" y="20574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GB" sz="1600" dirty="0">
                <a:latin typeface="+mj-lt"/>
              </a:rPr>
              <a:t>Mar 2016: IEEE 802 requested (</a:t>
            </a:r>
            <a:r>
              <a:rPr lang="en-GB" sz="1600" dirty="0">
                <a:latin typeface="+mj-lt"/>
                <a:hlinkClick r:id="rId2"/>
              </a:rPr>
              <a:t>19-16-0037-09</a:t>
            </a:r>
            <a:r>
              <a:rPr lang="en-GB" sz="1600" dirty="0">
                <a:latin typeface="+mj-lt"/>
              </a:rPr>
              <a:t> ) that 3GPP RAN1 make LAA more sensitive to 802.11 transmissions, using either PD/ED similar to IEEE 802.11ac or ED of -77dBm</a:t>
            </a:r>
          </a:p>
        </p:txBody>
      </p:sp>
      <p:sp>
        <p:nvSpPr>
          <p:cNvPr id="12" name="Rectangle 11"/>
          <p:cNvSpPr/>
          <p:nvPr/>
        </p:nvSpPr>
        <p:spPr bwMode="auto">
          <a:xfrm>
            <a:off x="2057400" y="32766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AU" sz="1600" dirty="0">
                <a:latin typeface="+mj-lt"/>
              </a:rPr>
              <a:t>3GPP RAN1 rejected (</a:t>
            </a:r>
            <a:r>
              <a:rPr lang="en-AU" sz="1600" dirty="0">
                <a:latin typeface="+mj-lt"/>
                <a:hlinkClick r:id="rId3"/>
              </a:rPr>
              <a:t>R1-166040</a:t>
            </a:r>
            <a:r>
              <a:rPr lang="en-AU" sz="1600" dirty="0">
                <a:latin typeface="+mj-lt"/>
              </a:rPr>
              <a:t>) IEEE 802’s  request on the basis that they had considerable debate and decided there was not a problem with an ED of -72dBm; they also requested that IEEE 802.11ax adopt the </a:t>
            </a:r>
            <a:r>
              <a:rPr lang="en-AU" sz="1600" dirty="0" smtClean="0">
                <a:latin typeface="+mj-lt"/>
              </a:rPr>
              <a:t>same mechanism</a:t>
            </a:r>
            <a:endParaRPr lang="en-AU" sz="1600" dirty="0">
              <a:latin typeface="+mj-lt"/>
            </a:endParaRPr>
          </a:p>
        </p:txBody>
      </p:sp>
      <p:sp>
        <p:nvSpPr>
          <p:cNvPr id="13" name="Rectangle 12"/>
          <p:cNvSpPr/>
          <p:nvPr/>
        </p:nvSpPr>
        <p:spPr bwMode="auto">
          <a:xfrm>
            <a:off x="2057400" y="44958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AU" sz="1600" i="1" dirty="0" smtClean="0">
                <a:latin typeface="+mj-lt"/>
              </a:rPr>
              <a:t>IEEE 802 noted (</a:t>
            </a:r>
            <a:r>
              <a:rPr lang="en-AU" sz="1600" i="1" dirty="0" smtClean="0">
                <a:latin typeface="+mj-lt"/>
                <a:hlinkClick r:id="rId4"/>
              </a:rPr>
              <a:t>IEEE 802 liaison to 3GPP RAN</a:t>
            </a:r>
            <a:r>
              <a:rPr lang="en-AU" sz="1600" i="1" dirty="0" smtClean="0">
                <a:latin typeface="+mj-lt"/>
              </a:rPr>
              <a:t>) 3GPP RAN1’s simulations (issue 3) were based on invalid assumptions &amp; asked them to use more realistic assumptions; but did not respond to request that 802.11ax adopt an ED of -72dBm </a:t>
            </a:r>
            <a:endParaRPr lang="en-AU" sz="1600" i="1" dirty="0">
              <a:latin typeface="+mj-lt"/>
            </a:endParaRPr>
          </a:p>
        </p:txBody>
      </p:sp>
      <p:sp>
        <p:nvSpPr>
          <p:cNvPr id="17" name="Rectangle 16"/>
          <p:cNvSpPr/>
          <p:nvPr/>
        </p:nvSpPr>
        <p:spPr bwMode="auto">
          <a:xfrm>
            <a:off x="838200" y="57150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Sept </a:t>
            </a:r>
            <a:r>
              <a:rPr kumimoji="0" lang="en-AU" sz="1600" b="1" i="0" u="none" strike="noStrike" cap="none" normalizeH="0" dirty="0" smtClean="0">
                <a:ln>
                  <a:noFill/>
                </a:ln>
                <a:solidFill>
                  <a:schemeClr val="accent2"/>
                </a:solidFill>
                <a:effectLst/>
                <a:latin typeface="+mj-lt"/>
              </a:rPr>
              <a:t>2016</a:t>
            </a:r>
            <a:endParaRPr kumimoji="0" lang="en-AU" sz="1600" b="1" i="0" u="none" strike="noStrike" cap="none" normalizeH="0" baseline="0" dirty="0" smtClean="0">
              <a:ln>
                <a:noFill/>
              </a:ln>
              <a:solidFill>
                <a:schemeClr val="accent2"/>
              </a:solidFill>
              <a:effectLst/>
              <a:latin typeface="+mj-lt"/>
            </a:endParaRPr>
          </a:p>
        </p:txBody>
      </p:sp>
      <p:sp>
        <p:nvSpPr>
          <p:cNvPr id="18" name="Rectangle 17"/>
          <p:cNvSpPr/>
          <p:nvPr/>
        </p:nvSpPr>
        <p:spPr bwMode="auto">
          <a:xfrm>
            <a:off x="2057400" y="57150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AU" sz="1600" b="1" dirty="0" smtClean="0">
                <a:latin typeface="+mj-lt"/>
              </a:rPr>
              <a:t>PDED issue open</a:t>
            </a:r>
            <a:endParaRPr lang="en-AU" sz="1600" b="1" dirty="0">
              <a:latin typeface="+mj-lt"/>
            </a:endParaRPr>
          </a:p>
        </p:txBody>
      </p:sp>
    </p:spTree>
    <p:extLst>
      <p:ext uri="{BB962C8B-B14F-4D97-AF65-F5344CB8AC3E}">
        <p14:creationId xmlns:p14="http://schemas.microsoft.com/office/powerpoint/2010/main" val="37067164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i="1" dirty="0" smtClean="0"/>
              <a:t>PDED ad hoc </a:t>
            </a:r>
            <a:r>
              <a:rPr lang="en-AU" dirty="0" smtClean="0"/>
              <a:t>was formed in Sept 2016 to respond to RAN1 request that </a:t>
            </a:r>
            <a:r>
              <a:rPr lang="en-GB" dirty="0" smtClean="0"/>
              <a:t>802.11ax adopt an ED of -72dBm</a:t>
            </a:r>
            <a:endParaRPr lang="en-AU" dirty="0"/>
          </a:p>
        </p:txBody>
      </p:sp>
      <p:sp>
        <p:nvSpPr>
          <p:cNvPr id="3" name="Content Placeholder 2"/>
          <p:cNvSpPr>
            <a:spLocks noGrp="1"/>
          </p:cNvSpPr>
          <p:nvPr>
            <p:ph idx="1"/>
          </p:nvPr>
        </p:nvSpPr>
        <p:spPr/>
        <p:txBody>
          <a:bodyPr/>
          <a:lstStyle/>
          <a:p>
            <a:r>
              <a:rPr lang="en-AU" dirty="0" smtClean="0"/>
              <a:t>Formation docs </a:t>
            </a:r>
            <a:r>
              <a:rPr lang="en-AU" dirty="0"/>
              <a:t>from Sept 2016</a:t>
            </a:r>
            <a:endParaRPr lang="en-AU" dirty="0">
              <a:hlinkClick r:id="rId2"/>
            </a:endParaRPr>
          </a:p>
          <a:p>
            <a:pPr lvl="1"/>
            <a:r>
              <a:rPr lang="en-AU" dirty="0">
                <a:hlinkClick r:id="rId2"/>
              </a:rPr>
              <a:t>19-16-0110-00</a:t>
            </a:r>
            <a:r>
              <a:rPr lang="en-AU" dirty="0"/>
              <a:t> described the </a:t>
            </a:r>
            <a:r>
              <a:rPr lang="en-AU" i="1" dirty="0"/>
              <a:t>PDED issue </a:t>
            </a:r>
            <a:r>
              <a:rPr lang="en-AU" dirty="0"/>
              <a:t>for IEEE 802.19 WG and a variety of possible responses </a:t>
            </a:r>
          </a:p>
          <a:p>
            <a:pPr lvl="1"/>
            <a:r>
              <a:rPr lang="en-AU" dirty="0">
                <a:hlinkClick r:id="rId3"/>
              </a:rPr>
              <a:t>11-16-1263-00</a:t>
            </a:r>
            <a:r>
              <a:rPr lang="en-AU" dirty="0"/>
              <a:t> summarised </a:t>
            </a:r>
            <a:r>
              <a:rPr lang="en-AU" i="1" dirty="0"/>
              <a:t>the PDED issue </a:t>
            </a:r>
            <a:r>
              <a:rPr lang="en-AU" dirty="0"/>
              <a:t>for the IEEE 802.11 WG and this directly led to the </a:t>
            </a:r>
            <a:r>
              <a:rPr lang="en-AU" i="1" dirty="0"/>
              <a:t>PDED ad hoc </a:t>
            </a:r>
            <a:r>
              <a:rPr lang="en-AU" dirty="0" smtClean="0"/>
              <a:t>formation</a:t>
            </a:r>
          </a:p>
          <a:p>
            <a:pPr lvl="2"/>
            <a:endParaRPr lang="en-AU" dirty="0" smtClean="0"/>
          </a:p>
          <a:p>
            <a:pPr lvl="1"/>
            <a:endParaRPr lang="en-GB"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13</a:t>
            </a:fld>
            <a:endParaRPr lang="en-US"/>
          </a:p>
        </p:txBody>
      </p:sp>
    </p:spTree>
    <p:extLst>
      <p:ext uri="{BB962C8B-B14F-4D97-AF65-F5344CB8AC3E}">
        <p14:creationId xmlns:p14="http://schemas.microsoft.com/office/powerpoint/2010/main" val="14491821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The charter of the </a:t>
            </a:r>
            <a:r>
              <a:rPr lang="en-AU" i="1" dirty="0" smtClean="0"/>
              <a:t>PDED ad hoc </a:t>
            </a:r>
            <a:r>
              <a:rPr lang="en-AU" dirty="0" smtClean="0"/>
              <a:t>was refined over time to deal with issues beyond the liaison with RAN1</a:t>
            </a:r>
            <a:endParaRPr lang="en-AU" dirty="0"/>
          </a:p>
        </p:txBody>
      </p:sp>
      <p:sp>
        <p:nvSpPr>
          <p:cNvPr id="3" name="Content Placeholder 2"/>
          <p:cNvSpPr>
            <a:spLocks noGrp="1"/>
          </p:cNvSpPr>
          <p:nvPr>
            <p:ph idx="1"/>
          </p:nvPr>
        </p:nvSpPr>
        <p:spPr/>
        <p:txBody>
          <a:bodyPr/>
          <a:lstStyle/>
          <a:p>
            <a:pPr marL="342900" lvl="1" indent="-342900">
              <a:buNone/>
            </a:pPr>
            <a:r>
              <a:rPr lang="en-AU" b="1" i="1" dirty="0" smtClean="0"/>
              <a:t>PDED ad hoc </a:t>
            </a:r>
            <a:r>
              <a:rPr lang="en-AU" b="1" dirty="0" smtClean="0"/>
              <a:t>charter </a:t>
            </a:r>
            <a:r>
              <a:rPr lang="en-AU" b="1" dirty="0"/>
              <a:t>(as updated in Jan 2017)</a:t>
            </a:r>
            <a:endParaRPr lang="en-GB" b="1" dirty="0"/>
          </a:p>
          <a:p>
            <a:pPr lvl="1"/>
            <a:r>
              <a:rPr lang="en-AU" i="1" dirty="0"/>
              <a:t>Address </a:t>
            </a:r>
            <a:r>
              <a:rPr lang="en-AU" i="1" dirty="0" smtClean="0"/>
              <a:t>replies </a:t>
            </a:r>
            <a:r>
              <a:rPr lang="en-AU" i="1" dirty="0"/>
              <a:t>from 3GPP RAN1</a:t>
            </a:r>
          </a:p>
          <a:p>
            <a:pPr lvl="1"/>
            <a:r>
              <a:rPr lang="en-AU" i="1" dirty="0"/>
              <a:t>Develop further data (based on simulation and testing?) for future LS’s</a:t>
            </a:r>
          </a:p>
          <a:p>
            <a:pPr lvl="1"/>
            <a:r>
              <a:rPr lang="en-AU" i="1" dirty="0"/>
              <a:t>Address the question of ED threshold in next revision of EN 301 893 that applies to 802.11ax </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20516072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a:t>PDED ad hoc </a:t>
            </a:r>
            <a:r>
              <a:rPr lang="en-AU" dirty="0" smtClean="0"/>
              <a:t>sent LS’s to and received LS’s from 3GPP RAN1</a:t>
            </a:r>
            <a:endParaRPr lang="en-AU" dirty="0"/>
          </a:p>
        </p:txBody>
      </p:sp>
      <p:sp>
        <p:nvSpPr>
          <p:cNvPr id="3" name="Content Placeholder 2"/>
          <p:cNvSpPr>
            <a:spLocks noGrp="1"/>
          </p:cNvSpPr>
          <p:nvPr>
            <p:ph idx="1"/>
          </p:nvPr>
        </p:nvSpPr>
        <p:spPr/>
        <p:txBody>
          <a:bodyPr/>
          <a:lstStyle/>
          <a:p>
            <a:r>
              <a:rPr lang="en-AU" dirty="0" smtClean="0"/>
              <a:t>LS’s to/from 3GPP RAN1</a:t>
            </a:r>
          </a:p>
          <a:p>
            <a:pPr lvl="1"/>
            <a:r>
              <a:rPr lang="en-AU" b="1" dirty="0" smtClean="0"/>
              <a:t>Nov 2016</a:t>
            </a:r>
            <a:r>
              <a:rPr lang="en-AU" dirty="0" smtClean="0"/>
              <a:t>: </a:t>
            </a:r>
            <a:r>
              <a:rPr lang="en-AU" i="1" dirty="0"/>
              <a:t>PDED ad hoc </a:t>
            </a:r>
            <a:r>
              <a:rPr lang="en-AU" dirty="0" smtClean="0"/>
              <a:t>sent a </a:t>
            </a:r>
            <a:r>
              <a:rPr lang="en-AU" dirty="0" smtClean="0">
                <a:hlinkClick r:id="rId2"/>
              </a:rPr>
              <a:t>LS</a:t>
            </a:r>
            <a:r>
              <a:rPr lang="en-AU" dirty="0" smtClean="0"/>
              <a:t> to RAN1 explaining </a:t>
            </a:r>
            <a:r>
              <a:rPr lang="en-AU" dirty="0"/>
              <a:t>why the </a:t>
            </a:r>
            <a:r>
              <a:rPr lang="en-AU" dirty="0" smtClean="0"/>
              <a:t>RAN1 </a:t>
            </a:r>
            <a:r>
              <a:rPr lang="en-AU" dirty="0"/>
              <a:t>request that 802.11ax adopt ED = -72dBm does not make sense </a:t>
            </a:r>
            <a:r>
              <a:rPr lang="en-AU" dirty="0" smtClean="0"/>
              <a:t>and requesting RAN1 to adopt PD for LAA</a:t>
            </a:r>
          </a:p>
          <a:p>
            <a:pPr lvl="1"/>
            <a:r>
              <a:rPr lang="en-AU" b="1" dirty="0" smtClean="0"/>
              <a:t>Nov 2016</a:t>
            </a:r>
            <a:r>
              <a:rPr lang="en-AU" dirty="0" smtClean="0"/>
              <a:t>: RAN1 responded </a:t>
            </a:r>
            <a:r>
              <a:rPr lang="en-AU" dirty="0"/>
              <a:t>with a </a:t>
            </a:r>
            <a:r>
              <a:rPr lang="en-AU" dirty="0">
                <a:hlinkClick r:id="rId3"/>
              </a:rPr>
              <a:t>LS</a:t>
            </a:r>
            <a:r>
              <a:rPr lang="en-AU" dirty="0"/>
              <a:t> (see issues 13 &amp; 14) </a:t>
            </a:r>
            <a:r>
              <a:rPr lang="en-AU" dirty="0" smtClean="0"/>
              <a:t>that  rejected </a:t>
            </a:r>
            <a:r>
              <a:rPr lang="en-AU" i="1" dirty="0" smtClean="0"/>
              <a:t>PDED ad </a:t>
            </a:r>
            <a:r>
              <a:rPr lang="en-AU" i="1" dirty="0" err="1" smtClean="0"/>
              <a:t>hoc</a:t>
            </a:r>
            <a:r>
              <a:rPr lang="en-AU" dirty="0" err="1" smtClean="0"/>
              <a:t>’s</a:t>
            </a:r>
            <a:r>
              <a:rPr lang="en-AU" dirty="0" smtClean="0"/>
              <a:t> request  </a:t>
            </a:r>
            <a:r>
              <a:rPr lang="en-GB" dirty="0"/>
              <a:t>to </a:t>
            </a:r>
            <a:r>
              <a:rPr lang="en-AU" dirty="0"/>
              <a:t>consider use of PD in LAA </a:t>
            </a:r>
            <a:r>
              <a:rPr lang="en-AU" dirty="0" smtClean="0"/>
              <a:t>but did hint there was some possibility of RAN4 testing to resolve disagreements</a:t>
            </a:r>
          </a:p>
          <a:p>
            <a:pPr lvl="1"/>
            <a:r>
              <a:rPr lang="en-AU" b="1" dirty="0" smtClean="0"/>
              <a:t>Mar 2017</a:t>
            </a:r>
            <a:r>
              <a:rPr lang="en-AU" dirty="0" smtClean="0"/>
              <a:t>: </a:t>
            </a:r>
            <a:r>
              <a:rPr lang="en-AU" i="1" dirty="0" smtClean="0"/>
              <a:t>PDED ad hoc </a:t>
            </a:r>
            <a:r>
              <a:rPr lang="en-AU" dirty="0" smtClean="0"/>
              <a:t>noted in a </a:t>
            </a:r>
            <a:r>
              <a:rPr lang="en-GB" dirty="0"/>
              <a:t> </a:t>
            </a:r>
            <a:r>
              <a:rPr lang="en-GB" dirty="0" smtClean="0">
                <a:hlinkClick r:id="rId4"/>
              </a:rPr>
              <a:t>LS</a:t>
            </a:r>
            <a:r>
              <a:rPr lang="en-GB" dirty="0" smtClean="0"/>
              <a:t> to RAN1 </a:t>
            </a:r>
            <a:r>
              <a:rPr lang="en-AU" dirty="0" smtClean="0"/>
              <a:t>that there were ongoing disagreements and  requested confirmation they </a:t>
            </a:r>
            <a:r>
              <a:rPr lang="en-AU" dirty="0"/>
              <a:t>c</a:t>
            </a:r>
            <a:r>
              <a:rPr lang="en-AU" dirty="0" smtClean="0"/>
              <a:t>ould be resolved by RAN4 defined testing</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2845264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PDED ad hoc also sent LS’s to 3GPP RAN4 and ETSI BRAN</a:t>
            </a:r>
            <a:endParaRPr lang="en-AU" dirty="0"/>
          </a:p>
        </p:txBody>
      </p:sp>
      <p:sp>
        <p:nvSpPr>
          <p:cNvPr id="3" name="Content Placeholder 2"/>
          <p:cNvSpPr>
            <a:spLocks noGrp="1"/>
          </p:cNvSpPr>
          <p:nvPr>
            <p:ph idx="1"/>
          </p:nvPr>
        </p:nvSpPr>
        <p:spPr/>
        <p:txBody>
          <a:bodyPr/>
          <a:lstStyle/>
          <a:p>
            <a:r>
              <a:rPr lang="en-AU" dirty="0" smtClean="0"/>
              <a:t>LS’s to 3GPP RAN4</a:t>
            </a:r>
          </a:p>
          <a:p>
            <a:pPr lvl="1"/>
            <a:r>
              <a:rPr lang="en-AU" b="1" dirty="0" smtClean="0"/>
              <a:t>May 2017</a:t>
            </a:r>
            <a:r>
              <a:rPr lang="en-AU" dirty="0" smtClean="0"/>
              <a:t>: </a:t>
            </a:r>
            <a:r>
              <a:rPr lang="en-AU" i="1" dirty="0" smtClean="0"/>
              <a:t>PDED ad hoc </a:t>
            </a:r>
            <a:r>
              <a:rPr lang="en-AU" dirty="0" smtClean="0"/>
              <a:t>sent a </a:t>
            </a:r>
            <a:r>
              <a:rPr lang="en-AU" dirty="0" smtClean="0">
                <a:hlinkClick r:id="rId2"/>
              </a:rPr>
              <a:t>LS</a:t>
            </a:r>
            <a:r>
              <a:rPr lang="en-AU" dirty="0" smtClean="0"/>
              <a:t> to RAN4 </a:t>
            </a:r>
            <a:r>
              <a:rPr lang="en-GB" dirty="0" smtClean="0"/>
              <a:t>recommending RAN4 consider an SIR level of 0 dB for their “Below ED” test configuration</a:t>
            </a:r>
            <a:endParaRPr lang="en-AU" dirty="0" smtClean="0"/>
          </a:p>
          <a:p>
            <a:r>
              <a:rPr lang="en-AU" dirty="0" smtClean="0"/>
              <a:t>LS’s to ETSI BRAN</a:t>
            </a:r>
          </a:p>
          <a:p>
            <a:pPr lvl="1"/>
            <a:r>
              <a:rPr lang="en-AU" b="1" dirty="0" smtClean="0"/>
              <a:t>May 2017</a:t>
            </a:r>
            <a:r>
              <a:rPr lang="en-AU" dirty="0" smtClean="0"/>
              <a:t>: </a:t>
            </a:r>
            <a:r>
              <a:rPr lang="en-AU" i="1" dirty="0"/>
              <a:t>PDED ad hoc </a:t>
            </a:r>
            <a:r>
              <a:rPr lang="en-AU" dirty="0"/>
              <a:t>sent a </a:t>
            </a:r>
            <a:r>
              <a:rPr lang="en-AU" dirty="0">
                <a:hlinkClick r:id="rId3"/>
              </a:rPr>
              <a:t>LS</a:t>
            </a:r>
            <a:r>
              <a:rPr lang="en-AU" dirty="0"/>
              <a:t> to </a:t>
            </a:r>
            <a:r>
              <a:rPr lang="en-AU" dirty="0" smtClean="0"/>
              <a:t>ESTI BRAN </a:t>
            </a:r>
            <a:r>
              <a:rPr lang="en-GB" dirty="0" smtClean="0"/>
              <a:t>recommending </a:t>
            </a:r>
            <a:r>
              <a:rPr lang="en-GB" dirty="0"/>
              <a:t>that the upcoming revision of EN 301 893 should </a:t>
            </a:r>
            <a:r>
              <a:rPr lang="en-GB" dirty="0" smtClean="0"/>
              <a:t>maintain </a:t>
            </a:r>
            <a:r>
              <a:rPr lang="en-GB" dirty="0"/>
              <a:t>the existing dual threshold option, and extend its applicability to IEEE </a:t>
            </a:r>
            <a:r>
              <a:rPr lang="en-GB" dirty="0" smtClean="0"/>
              <a:t>802.11ax</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spTree>
    <p:extLst>
      <p:ext uri="{BB962C8B-B14F-4D97-AF65-F5344CB8AC3E}">
        <p14:creationId xmlns:p14="http://schemas.microsoft.com/office/powerpoint/2010/main" val="1181415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May 2017, it was agreed to transition the </a:t>
            </a:r>
            <a:r>
              <a:rPr lang="en-AU" i="1" dirty="0" smtClean="0"/>
              <a:t>PDED ad hoc</a:t>
            </a:r>
            <a:r>
              <a:rPr lang="en-AU" dirty="0" smtClean="0"/>
              <a:t> to the </a:t>
            </a:r>
            <a:r>
              <a:rPr lang="en-AU" i="1" dirty="0" smtClean="0"/>
              <a:t>Coexistence SC</a:t>
            </a:r>
            <a:endParaRPr lang="en-AU" i="1" dirty="0"/>
          </a:p>
        </p:txBody>
      </p:sp>
      <p:sp>
        <p:nvSpPr>
          <p:cNvPr id="3" name="Content Placeholder 2"/>
          <p:cNvSpPr>
            <a:spLocks noGrp="1"/>
          </p:cNvSpPr>
          <p:nvPr>
            <p:ph idx="1"/>
          </p:nvPr>
        </p:nvSpPr>
        <p:spPr>
          <a:xfrm>
            <a:off x="685800" y="1752600"/>
            <a:ext cx="7772400" cy="4114800"/>
          </a:xfrm>
        </p:spPr>
        <p:txBody>
          <a:bodyPr/>
          <a:lstStyle/>
          <a:p>
            <a:pPr lvl="1"/>
            <a:r>
              <a:rPr lang="en-AU" dirty="0" smtClean="0"/>
              <a:t>In May 2017, the IEEE 802.11 WG Chair noted he was uncomfortable about the </a:t>
            </a:r>
            <a:r>
              <a:rPr lang="en-AU" i="1" dirty="0" smtClean="0"/>
              <a:t>PDED ad hoc </a:t>
            </a:r>
            <a:r>
              <a:rPr lang="en-AU" dirty="0" smtClean="0"/>
              <a:t>continuing in that form for a long period</a:t>
            </a:r>
          </a:p>
          <a:p>
            <a:pPr lvl="1"/>
            <a:r>
              <a:rPr lang="en-AU" dirty="0" smtClean="0"/>
              <a:t>The </a:t>
            </a:r>
            <a:r>
              <a:rPr lang="en-AU" i="1" dirty="0"/>
              <a:t>PDED ad hoc </a:t>
            </a:r>
            <a:r>
              <a:rPr lang="en-AU" dirty="0" smtClean="0"/>
              <a:t>did not agreed to recommend a transition from an ad hoc to a standing committee</a:t>
            </a:r>
          </a:p>
          <a:p>
            <a:pPr lvl="2"/>
            <a:r>
              <a:rPr lang="en-AU" dirty="0" smtClean="0"/>
              <a:t>The vote failed 7/4/2 (see 11-17-834)</a:t>
            </a:r>
          </a:p>
          <a:p>
            <a:pPr lvl="1"/>
            <a:r>
              <a:rPr lang="en-AU" dirty="0" smtClean="0"/>
              <a:t>However, the IEEE 802.11 WG agreed to the transition</a:t>
            </a:r>
          </a:p>
          <a:p>
            <a:pPr lvl="2"/>
            <a:r>
              <a:rPr lang="en-AU" dirty="0"/>
              <a:t>The vote </a:t>
            </a:r>
            <a:r>
              <a:rPr lang="en-AU" dirty="0" smtClean="0"/>
              <a:t>passed 23/5/7 </a:t>
            </a:r>
            <a:r>
              <a:rPr lang="en-AU" dirty="0"/>
              <a:t>(see </a:t>
            </a:r>
            <a:r>
              <a:rPr lang="en-AU" dirty="0" smtClean="0"/>
              <a:t>11-17-739)</a:t>
            </a:r>
          </a:p>
          <a:p>
            <a:pPr lvl="2"/>
            <a:r>
              <a:rPr lang="en-AU" dirty="0" smtClean="0"/>
              <a:t>Andrew Myles was affirmed as Chair</a:t>
            </a:r>
            <a:endParaRPr lang="en-AU" dirty="0"/>
          </a:p>
          <a:p>
            <a:pPr lvl="1"/>
            <a:endParaRPr lang="en-AU" dirty="0" smtClean="0"/>
          </a:p>
          <a:p>
            <a:pPr lvl="2"/>
            <a:endParaRPr lang="en-AU" dirty="0" smtClean="0"/>
          </a:p>
          <a:p>
            <a:pPr lvl="1"/>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30937722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i="1" dirty="0" smtClean="0"/>
              <a:t>Coexistence SC </a:t>
            </a:r>
            <a:r>
              <a:rPr lang="en-AU" dirty="0" smtClean="0"/>
              <a:t>scope is focused on ensuring 802.11ax has fair access to </a:t>
            </a:r>
            <a:r>
              <a:rPr lang="en-AU" dirty="0"/>
              <a:t>global unlicensed spectrum </a:t>
            </a:r>
          </a:p>
        </p:txBody>
      </p:sp>
      <p:sp>
        <p:nvSpPr>
          <p:cNvPr id="3" name="Content Placeholder 2"/>
          <p:cNvSpPr>
            <a:spLocks noGrp="1"/>
          </p:cNvSpPr>
          <p:nvPr>
            <p:ph idx="1"/>
          </p:nvPr>
        </p:nvSpPr>
        <p:spPr>
          <a:xfrm>
            <a:off x="685800" y="1524000"/>
            <a:ext cx="7772400" cy="4114800"/>
          </a:xfrm>
        </p:spPr>
        <p:txBody>
          <a:bodyPr/>
          <a:lstStyle/>
          <a:p>
            <a:r>
              <a:rPr lang="en-AU" dirty="0" smtClean="0"/>
              <a:t>IEEE 802.11 Coexistence SC scope</a:t>
            </a:r>
            <a:endParaRPr lang="en-AU" i="1" dirty="0" smtClean="0"/>
          </a:p>
          <a:p>
            <a:pPr lvl="1"/>
            <a:r>
              <a:rPr lang="en-AU" i="1" dirty="0" smtClean="0"/>
              <a:t>Discuss the use of PD, ED or other 802.11 coexistence mechanisms with the goal of promoting “fair” use of unlicensed spectrum</a:t>
            </a:r>
          </a:p>
          <a:p>
            <a:pPr lvl="2"/>
            <a:r>
              <a:rPr lang="en-AU" i="1" dirty="0" smtClean="0"/>
              <a:t>Will initially focus on liaising with 3GPP RAN/RAN1/RAN4 but may also lead to interactions with regulators and other stakeholders</a:t>
            </a:r>
          </a:p>
          <a:p>
            <a:pPr lvl="2"/>
            <a:r>
              <a:rPr lang="en-AU" i="1" dirty="0" smtClean="0"/>
              <a:t>Will probably not conclude at least until RAN4’s 802.11/LAA coexistence testing is defined and successfully executed</a:t>
            </a:r>
          </a:p>
          <a:p>
            <a:pPr lvl="2"/>
            <a:r>
              <a:rPr lang="en-AU" i="1" dirty="0" smtClean="0"/>
              <a:t>May require the SC to consider other simulations and results of tests of potential LAA/802.11 coexistence mechanisms</a:t>
            </a:r>
          </a:p>
          <a:p>
            <a:pPr lvl="1"/>
            <a:r>
              <a:rPr lang="en-AU" i="1" dirty="0" smtClean="0"/>
              <a:t>Promote an environment that allow IEEE 802.11ax “fair access” to global unlicensed spectrum </a:t>
            </a:r>
          </a:p>
          <a:p>
            <a:pPr lvl="2"/>
            <a:r>
              <a:rPr lang="en-AU" i="1" dirty="0" smtClean="0"/>
              <a:t>Will initially focus on encouraging a “technology neutral” solution in the next revision of EN 301 893 that allows IEEE 802.11ax fair access to unlicensed spectrum in Europe</a:t>
            </a:r>
            <a:r>
              <a:rPr lang="en-AU" dirty="0" smtClean="0"/>
              <a:t> </a:t>
            </a:r>
            <a:r>
              <a:rPr lang="en-AU" i="1" dirty="0" smtClean="0"/>
              <a:t>(noting the European approach is likely to have global impact)</a:t>
            </a:r>
          </a:p>
          <a:p>
            <a:pPr lvl="2"/>
            <a:r>
              <a:rPr lang="en-AU" i="1" dirty="0" smtClean="0"/>
              <a:t>The effort will also focus on allowing 802.11ax to use innovative mechanisms for frequency reuse without compromising the goal of fair access</a:t>
            </a:r>
          </a:p>
          <a:p>
            <a:pPr lvl="2"/>
            <a:endParaRPr lang="en-AU" dirty="0" smtClean="0"/>
          </a:p>
          <a:p>
            <a:pPr lvl="2"/>
            <a:endParaRPr lang="en-AU" dirty="0" smtClean="0"/>
          </a:p>
          <a:p>
            <a:pPr lvl="1"/>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Coexistence SC </a:t>
            </a:r>
            <a:r>
              <a:rPr lang="en-AU" dirty="0" smtClean="0"/>
              <a:t>will close when determined by the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PDED ad hoc is unlikely to relevant at that point anyway</a:t>
            </a:r>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2941920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first F2F meeting of the </a:t>
            </a:r>
            <a:r>
              <a:rPr lang="en-AU" i="1" dirty="0" smtClean="0"/>
              <a:t>Coexistence SC </a:t>
            </a:r>
            <a:r>
              <a:rPr lang="en-AU" dirty="0" smtClean="0"/>
              <a:t>in Berlin in July 2017</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2"/>
            <a:r>
              <a:rPr lang="en-AU" dirty="0"/>
              <a:t>PDED stands for Preamble Detect Energy Detect </a:t>
            </a:r>
          </a:p>
          <a:p>
            <a:pPr lvl="2"/>
            <a:r>
              <a:rPr lang="en-AU" dirty="0"/>
              <a:t>PDED is an attempt to encapsulate the goal of the group …</a:t>
            </a:r>
          </a:p>
          <a:p>
            <a:pPr lvl="2"/>
            <a:r>
              <a:rPr lang="en-AU" dirty="0"/>
              <a:t>… which is to discuss issues related to the 3GPP RAN1 request to IEEE 802.11 WG to adopt an ED of -</a:t>
            </a:r>
            <a:r>
              <a:rPr lang="en-AU" dirty="0" smtClean="0"/>
              <a:t>72dBm</a:t>
            </a:r>
          </a:p>
          <a:p>
            <a:pPr lvl="2"/>
            <a:r>
              <a:rPr lang="en-AU" dirty="0" smtClean="0"/>
              <a:t>Andrew Myles was appointed as Chair</a:t>
            </a:r>
          </a:p>
          <a:p>
            <a:pPr lvl="1"/>
            <a:r>
              <a:rPr lang="en-AU" dirty="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hoc </a:t>
            </a:r>
            <a:r>
              <a:rPr lang="en-AU" i="1" dirty="0" smtClean="0"/>
              <a:t>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will meet (for the first time!) on:</a:t>
            </a:r>
            <a:endParaRPr lang="en-AU" dirty="0"/>
          </a:p>
          <a:p>
            <a:pPr lvl="2"/>
            <a:r>
              <a:rPr lang="en-AU" dirty="0" smtClean="0"/>
              <a:t>Wednesday PM1</a:t>
            </a:r>
          </a:p>
          <a:p>
            <a:pPr lvl="2"/>
            <a:r>
              <a:rPr lang="en-AU" dirty="0" smtClean="0"/>
              <a:t>Thursday PM1</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342900" lvl="1" indent="-342900" algn="ctr">
              <a:buNone/>
            </a:pPr>
            <a:r>
              <a:rPr lang="en-AU" sz="2400" b="1" dirty="0">
                <a:solidFill>
                  <a:schemeClr val="accent2"/>
                </a:solidFill>
              </a:rPr>
              <a:t>Review the response from 3GPP RAN1 on the  PDED </a:t>
            </a:r>
            <a:r>
              <a:rPr lang="en-AU" sz="2400" b="1" dirty="0" smtClean="0">
                <a:solidFill>
                  <a:schemeClr val="accent2"/>
                </a:solidFill>
              </a:rPr>
              <a:t>issue</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4528772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802.11 may need to focus on resolving coexistence issues by working with ETSI BRAN rather than 3GPP</a:t>
            </a:r>
            <a:endParaRPr lang="en-AU" dirty="0"/>
          </a:p>
        </p:txBody>
      </p:sp>
      <p:sp>
        <p:nvSpPr>
          <p:cNvPr id="3" name="Content Placeholder 2"/>
          <p:cNvSpPr>
            <a:spLocks noGrp="1"/>
          </p:cNvSpPr>
          <p:nvPr>
            <p:ph idx="1"/>
          </p:nvPr>
        </p:nvSpPr>
        <p:spPr/>
        <p:txBody>
          <a:bodyPr/>
          <a:lstStyle/>
          <a:p>
            <a:r>
              <a:rPr lang="en-AU" dirty="0" smtClean="0"/>
              <a:t>Summary</a:t>
            </a:r>
          </a:p>
          <a:p>
            <a:pPr lvl="1"/>
            <a:r>
              <a:rPr lang="en-GB" i="1" dirty="0"/>
              <a:t>PDED ad </a:t>
            </a:r>
            <a:r>
              <a:rPr lang="en-GB" i="1" dirty="0" err="1"/>
              <a:t>hoc</a:t>
            </a:r>
            <a:r>
              <a:rPr lang="en-GB" dirty="0" err="1"/>
              <a:t>’s</a:t>
            </a:r>
            <a:r>
              <a:rPr lang="en-GB" dirty="0"/>
              <a:t> March 2017 LS  </a:t>
            </a:r>
            <a:r>
              <a:rPr lang="en-GB" dirty="0" smtClean="0"/>
              <a:t>to RAN1 highlighted that the current </a:t>
            </a:r>
            <a:r>
              <a:rPr lang="en-GB" dirty="0"/>
              <a:t>lack of agreement </a:t>
            </a:r>
            <a:r>
              <a:rPr lang="en-GB" dirty="0" smtClean="0"/>
              <a:t>between IEEE 802 and RAN1 could </a:t>
            </a:r>
            <a:r>
              <a:rPr lang="en-GB" dirty="0"/>
              <a:t>be resolved with </a:t>
            </a:r>
            <a:r>
              <a:rPr lang="en-GB" dirty="0" smtClean="0"/>
              <a:t>RAN4 testing </a:t>
            </a:r>
          </a:p>
          <a:p>
            <a:pPr lvl="1"/>
            <a:r>
              <a:rPr lang="en-AU" dirty="0" smtClean="0"/>
              <a:t>However, the RAN1/RAN4 LS response </a:t>
            </a:r>
            <a:r>
              <a:rPr lang="en-AU" dirty="0"/>
              <a:t>to IEEE 802’s LS suggests that </a:t>
            </a:r>
            <a:r>
              <a:rPr lang="en-AU" dirty="0" smtClean="0"/>
              <a:t>RAN4 defined testing </a:t>
            </a:r>
            <a:r>
              <a:rPr lang="en-AU" dirty="0"/>
              <a:t>is unlikely to resolve </a:t>
            </a:r>
            <a:r>
              <a:rPr lang="en-AU" dirty="0" smtClean="0"/>
              <a:t>the disagreements</a:t>
            </a:r>
          </a:p>
          <a:p>
            <a:pPr lvl="1"/>
            <a:r>
              <a:rPr lang="en-AU" dirty="0"/>
              <a:t>How should IEEE 802 respond to the latest LS from RAN1/RAN4</a:t>
            </a:r>
            <a:r>
              <a:rPr lang="en-AU" dirty="0" smtClean="0"/>
              <a:t>?</a:t>
            </a:r>
          </a:p>
          <a:p>
            <a:pPr lvl="2"/>
            <a:r>
              <a:rPr lang="en-AU" dirty="0"/>
              <a:t>It is proposed that IEEE 802 refocus on resolving the issue in ETSI BRAN … and away from 3GPP</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40296612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smtClean="0"/>
              <a:t>PDED ad </a:t>
            </a:r>
            <a:r>
              <a:rPr lang="en-GB" i="1" dirty="0" err="1" smtClean="0"/>
              <a:t>hoc</a:t>
            </a:r>
            <a:r>
              <a:rPr lang="en-GB" dirty="0" err="1" smtClean="0"/>
              <a:t>’s</a:t>
            </a:r>
            <a:r>
              <a:rPr lang="en-GB" dirty="0" smtClean="0"/>
              <a:t> March 2017 LS  highlighted the lack of agreement could be resolved with testing </a:t>
            </a:r>
            <a:endParaRPr lang="en-AU" dirty="0"/>
          </a:p>
        </p:txBody>
      </p:sp>
      <p:sp>
        <p:nvSpPr>
          <p:cNvPr id="3" name="Content Placeholder 2"/>
          <p:cNvSpPr>
            <a:spLocks noGrp="1"/>
          </p:cNvSpPr>
          <p:nvPr>
            <p:ph idx="1"/>
          </p:nvPr>
        </p:nvSpPr>
        <p:spPr/>
        <p:txBody>
          <a:bodyPr/>
          <a:lstStyle/>
          <a:p>
            <a:pPr lvl="0"/>
            <a:r>
              <a:rPr lang="en-GB" dirty="0" smtClean="0"/>
              <a:t>Summary of </a:t>
            </a:r>
            <a:r>
              <a:rPr lang="en-GB" i="1" dirty="0" smtClean="0"/>
              <a:t>PDED ad hoc </a:t>
            </a:r>
            <a:r>
              <a:rPr lang="en-GB" dirty="0">
                <a:hlinkClick r:id="rId2"/>
              </a:rPr>
              <a:t>response </a:t>
            </a:r>
            <a:r>
              <a:rPr lang="en-GB" dirty="0" smtClean="0"/>
              <a:t>in March 2017</a:t>
            </a:r>
          </a:p>
          <a:p>
            <a:pPr lvl="1"/>
            <a:r>
              <a:rPr lang="en-GB" i="1" dirty="0" smtClean="0"/>
              <a:t>IEEE </a:t>
            </a:r>
            <a:r>
              <a:rPr lang="en-GB" i="1" dirty="0"/>
              <a:t>802 &amp; 3GPP RAN1 have continued to disagree on various issues related to LAA’s ED threshold and its effect on LAA/802.11 coexistence</a:t>
            </a:r>
            <a:endParaRPr lang="en-AU" i="1" dirty="0"/>
          </a:p>
          <a:p>
            <a:pPr lvl="1"/>
            <a:r>
              <a:rPr lang="en-GB" i="1" dirty="0"/>
              <a:t>In the interest of resolving these outstanding issues, IEEE 802 requests that 3GPP continue to work with IEEE 802 to gather additional evidence relating to LAA/802.11 coexistence  </a:t>
            </a:r>
            <a:endParaRPr lang="en-AU" i="1" dirty="0"/>
          </a:p>
          <a:p>
            <a:pPr lvl="1"/>
            <a:r>
              <a:rPr lang="en-GB" i="1" dirty="0"/>
              <a:t>IEEE 802 was encouraged by 3GPP’s commitment to gather additional evidence by validating LAA/802.11 coexistence characteristics using test plans developed by 3GPP RAN4</a:t>
            </a:r>
            <a:endParaRPr lang="en-AU" i="1" dirty="0"/>
          </a:p>
          <a:p>
            <a:pPr lvl="1"/>
            <a:r>
              <a:rPr lang="en-GB" i="1" dirty="0"/>
              <a:t>IEEE 802 is now concerned that 3GPP may not undertake the promised LAA/802.11 coexistence tests before LAA’s deployment</a:t>
            </a:r>
            <a:endParaRPr lang="en-AU" i="1" dirty="0"/>
          </a:p>
          <a:p>
            <a:pPr lvl="1"/>
            <a:r>
              <a:rPr lang="en-GB"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22399540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a:t>PDED </a:t>
            </a:r>
            <a:r>
              <a:rPr lang="en-GB" i="1" dirty="0" smtClean="0"/>
              <a:t>ad </a:t>
            </a:r>
            <a:r>
              <a:rPr lang="en-GB" i="1" dirty="0" err="1" smtClean="0"/>
              <a:t>hoc</a:t>
            </a:r>
            <a:r>
              <a:rPr lang="en-GB" dirty="0" err="1" smtClean="0"/>
              <a:t>’s</a:t>
            </a:r>
            <a:r>
              <a:rPr lang="en-GB" dirty="0" smtClean="0"/>
              <a:t> </a:t>
            </a:r>
            <a:r>
              <a:rPr lang="en-GB" dirty="0"/>
              <a:t>March 2017 LS  highlighted </a:t>
            </a:r>
            <a:r>
              <a:rPr lang="en-GB" dirty="0" smtClean="0"/>
              <a:t>the lack </a:t>
            </a:r>
            <a:r>
              <a:rPr lang="en-GB" dirty="0"/>
              <a:t>of agreement could be resolved with testing </a:t>
            </a:r>
            <a:endParaRPr lang="en-AU" dirty="0"/>
          </a:p>
        </p:txBody>
      </p:sp>
      <p:sp>
        <p:nvSpPr>
          <p:cNvPr id="3" name="Content Placeholder 2"/>
          <p:cNvSpPr>
            <a:spLocks noGrp="1"/>
          </p:cNvSpPr>
          <p:nvPr>
            <p:ph idx="1"/>
          </p:nvPr>
        </p:nvSpPr>
        <p:spPr/>
        <p:txBody>
          <a:bodyPr/>
          <a:lstStyle/>
          <a:p>
            <a:pPr lvl="0"/>
            <a:r>
              <a:rPr lang="en-GB" dirty="0"/>
              <a:t>Summary of </a:t>
            </a:r>
            <a:r>
              <a:rPr lang="en-GB" i="1" dirty="0"/>
              <a:t>PDED ad hoc </a:t>
            </a:r>
            <a:r>
              <a:rPr lang="en-GB" dirty="0">
                <a:hlinkClick r:id="rId2"/>
              </a:rPr>
              <a:t>response </a:t>
            </a:r>
            <a:r>
              <a:rPr lang="en-GB" dirty="0"/>
              <a:t>in March 2017</a:t>
            </a:r>
          </a:p>
          <a:p>
            <a:pPr lvl="1"/>
            <a:r>
              <a:rPr lang="en-GB" i="1" dirty="0" smtClean="0"/>
              <a:t>…</a:t>
            </a:r>
          </a:p>
          <a:p>
            <a:pPr lvl="1"/>
            <a:r>
              <a:rPr lang="en-GB" i="1" dirty="0" smtClean="0"/>
              <a:t>IEEE </a:t>
            </a:r>
            <a:r>
              <a:rPr lang="en-GB" i="1" dirty="0"/>
              <a:t>802 therefore requests that 3GPP reconfirm its previous commitment to validate LAA/ 802.11 coexistence using tests developed in 3GPP RAN4 before LAA’s deployment</a:t>
            </a:r>
            <a:endParaRPr lang="en-AU" i="1" dirty="0"/>
          </a:p>
          <a:p>
            <a:pPr lvl="1"/>
            <a:r>
              <a:rPr lang="en-GB" i="1" dirty="0"/>
              <a:t>IEEE 802 also requests that 3GPP clarify its plans for other testing of LAA’s channel access mechanisms that may be relevant to LAA/802.11 coexistence</a:t>
            </a:r>
            <a:endParaRPr lang="en-AU" i="1" dirty="0"/>
          </a:p>
          <a:p>
            <a:pPr lvl="1"/>
            <a:r>
              <a:rPr lang="en-GB" i="1" dirty="0"/>
              <a:t>Alternatively, in the absence of availability of timely 3GPP RAN4 testing, IEEE 802 requests 3GPP provide its perspective on extending the Wi-Fi Alliance LTE-U tests to </a:t>
            </a:r>
            <a:r>
              <a:rPr lang="en-GB" i="1" dirty="0" smtClean="0"/>
              <a:t>LAA</a:t>
            </a:r>
            <a:endParaRPr lang="en-AU" i="1"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7580360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response to IEEE 802’s LS suggests that testing is unlikely to resolve disagreements</a:t>
            </a:r>
            <a:endParaRPr lang="en-AU" dirty="0"/>
          </a:p>
        </p:txBody>
      </p:sp>
      <p:sp>
        <p:nvSpPr>
          <p:cNvPr id="3" name="Content Placeholder 2"/>
          <p:cNvSpPr>
            <a:spLocks noGrp="1"/>
          </p:cNvSpPr>
          <p:nvPr>
            <p:ph idx="1"/>
          </p:nvPr>
        </p:nvSpPr>
        <p:spPr/>
        <p:txBody>
          <a:bodyPr/>
          <a:lstStyle/>
          <a:p>
            <a:pPr lvl="1"/>
            <a:r>
              <a:rPr lang="en-AU" dirty="0" smtClean="0"/>
              <a:t>In May 2017, 3GPP RAN1/RAN4 provided a </a:t>
            </a:r>
            <a:r>
              <a:rPr lang="en-AU" dirty="0" smtClean="0">
                <a:hlinkClick r:id="rId2"/>
              </a:rPr>
              <a:t>response </a:t>
            </a:r>
            <a:r>
              <a:rPr lang="en-AU" dirty="0" smtClean="0"/>
              <a:t>to IEEE 802’s March 2017 </a:t>
            </a:r>
            <a:r>
              <a:rPr lang="en-AU" dirty="0" smtClean="0">
                <a:hlinkClick r:id="rId3"/>
              </a:rPr>
              <a:t>LS</a:t>
            </a:r>
            <a:endParaRPr lang="en-AU" dirty="0" smtClean="0"/>
          </a:p>
          <a:p>
            <a:pPr lvl="1"/>
            <a:r>
              <a:rPr lang="en-AU" dirty="0"/>
              <a:t>3GPP </a:t>
            </a:r>
            <a:r>
              <a:rPr lang="en-AU" dirty="0" smtClean="0"/>
              <a:t>RAN1/RAN4’s </a:t>
            </a:r>
            <a:r>
              <a:rPr lang="en-GB" dirty="0" smtClean="0"/>
              <a:t>response inserts comments </a:t>
            </a:r>
            <a:r>
              <a:rPr lang="en-GB" dirty="0"/>
              <a:t>after each section of IEEE 802’s LS</a:t>
            </a:r>
          </a:p>
          <a:p>
            <a:pPr lvl="1"/>
            <a:r>
              <a:rPr lang="en-AU" dirty="0" smtClean="0"/>
              <a:t>The general tone of the commentary seems to confirm IEEE 802’s statement in its LS that:</a:t>
            </a:r>
          </a:p>
          <a:p>
            <a:pPr lvl="2"/>
            <a:r>
              <a:rPr lang="en-GB" i="1" dirty="0" smtClean="0"/>
              <a:t>IEEE </a:t>
            </a:r>
            <a:r>
              <a:rPr lang="en-GB" i="1" dirty="0"/>
              <a:t>802 &amp; 3GPP RAN1 have continued to disagree on various issues related to LAA’s ED threshold and its effect on LAA/802.11 </a:t>
            </a:r>
            <a:r>
              <a:rPr lang="en-GB" i="1" dirty="0" smtClean="0"/>
              <a:t>coexistence</a:t>
            </a:r>
            <a:endParaRPr lang="en-AU" dirty="0" smtClean="0"/>
          </a:p>
          <a:p>
            <a:pPr lvl="1"/>
            <a:r>
              <a:rPr lang="en-AU" dirty="0" smtClean="0"/>
              <a:t>3GPP </a:t>
            </a:r>
            <a:r>
              <a:rPr lang="en-AU" dirty="0"/>
              <a:t>RAN1/RAN4’s </a:t>
            </a:r>
            <a:r>
              <a:rPr lang="en-GB" dirty="0" smtClean="0">
                <a:hlinkClick r:id="rId3"/>
              </a:rPr>
              <a:t>response</a:t>
            </a:r>
            <a:r>
              <a:rPr lang="en-GB" dirty="0" smtClean="0"/>
              <a:t> </a:t>
            </a:r>
            <a:r>
              <a:rPr lang="en-GB" dirty="0"/>
              <a:t>concludes with </a:t>
            </a:r>
            <a:r>
              <a:rPr lang="en-GB" dirty="0" smtClean="0"/>
              <a:t>a non-specific action requesting that:</a:t>
            </a:r>
          </a:p>
          <a:p>
            <a:pPr lvl="2"/>
            <a:r>
              <a:rPr lang="en-GB" i="1" dirty="0" smtClean="0"/>
              <a:t>IEEE </a:t>
            </a:r>
            <a:r>
              <a:rPr lang="en-GB" i="1" dirty="0"/>
              <a:t>802 LMSC to take the above into </a:t>
            </a:r>
            <a:r>
              <a:rPr lang="en-GB" i="1" dirty="0" smtClean="0"/>
              <a:t>account</a:t>
            </a:r>
          </a:p>
          <a:p>
            <a:pPr marL="1588" lvl="1" indent="0">
              <a:buNone/>
            </a:pP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8457544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802’s LS highlighted historical disagreements in clause 1</a:t>
            </a:r>
            <a:endParaRPr lang="en-AU" dirty="0"/>
          </a:p>
        </p:txBody>
      </p:sp>
      <p:sp>
        <p:nvSpPr>
          <p:cNvPr id="3" name="Content Placeholder 2"/>
          <p:cNvSpPr>
            <a:spLocks noGrp="1"/>
          </p:cNvSpPr>
          <p:nvPr>
            <p:ph idx="1"/>
          </p:nvPr>
        </p:nvSpPr>
        <p:spPr/>
        <p:txBody>
          <a:bodyPr/>
          <a:lstStyle/>
          <a:p>
            <a:r>
              <a:rPr lang="en-AU" i="1" dirty="0" smtClean="0"/>
              <a:t>PDED ad hoc </a:t>
            </a:r>
            <a:r>
              <a:rPr lang="en-AU" dirty="0" smtClean="0"/>
              <a:t>summary of disagreement in March 2017 (clause 1)</a:t>
            </a:r>
          </a:p>
          <a:p>
            <a:pPr marL="271463" lvl="1" indent="-269875">
              <a:buFont typeface="+mj-lt"/>
              <a:buAutoNum type="arabicPeriod"/>
            </a:pPr>
            <a:r>
              <a:rPr lang="en-US" i="1" dirty="0" smtClean="0"/>
              <a:t>IEEE </a:t>
            </a:r>
            <a:r>
              <a:rPr lang="en-US" i="1" dirty="0"/>
              <a:t>802 &amp; 3GPP RAN1 have continued to disagree on various issues related to LAA’s ED threshold and its effect on LAA/ 802.11 coexistence </a:t>
            </a:r>
            <a:endParaRPr lang="en-AU" i="1" dirty="0"/>
          </a:p>
          <a:p>
            <a:pPr marL="527050" lvl="2" indent="-342900">
              <a:buFont typeface="+mj-lt"/>
              <a:buAutoNum type="arabicPeriod"/>
            </a:pPr>
            <a:r>
              <a:rPr lang="en-US" i="1" dirty="0" smtClean="0"/>
              <a:t>March </a:t>
            </a:r>
            <a:r>
              <a:rPr lang="en-US" i="1" dirty="0"/>
              <a:t>2016: IEEE 802 suggested the use of either an ED threshold of -77 dBm or preambles to enhance LAA/ 802.11 coexistence </a:t>
            </a:r>
            <a:endParaRPr lang="en-AU" i="1" dirty="0"/>
          </a:p>
          <a:p>
            <a:pPr marL="527050" lvl="2" indent="-342900">
              <a:buFont typeface="+mj-lt"/>
              <a:buAutoNum type="arabicPeriod"/>
            </a:pPr>
            <a:r>
              <a:rPr lang="en-US" i="1" dirty="0" smtClean="0"/>
              <a:t>May </a:t>
            </a:r>
            <a:r>
              <a:rPr lang="en-US" i="1" dirty="0"/>
              <a:t>2016: 3GPP RAN1 rejected IEEE 802’s suggestions for use by LAA of a lower ED threshold or preambles and requested it adopt an ED threshold of -72 dBm for 802.11ax </a:t>
            </a:r>
            <a:endParaRPr lang="en-AU" i="1" dirty="0"/>
          </a:p>
          <a:p>
            <a:pPr marL="527050" lvl="2" indent="-342900">
              <a:buFont typeface="+mj-lt"/>
              <a:buAutoNum type="arabicPeriod"/>
            </a:pPr>
            <a:r>
              <a:rPr lang="en-US" i="1" dirty="0" smtClean="0"/>
              <a:t>August </a:t>
            </a:r>
            <a:r>
              <a:rPr lang="en-US" i="1" dirty="0"/>
              <a:t>2016: IEEE 802 requested 3GPP RAN1 to change its simulation assumptions to better reflect realistic 802.11 deployments </a:t>
            </a:r>
            <a:endParaRPr lang="en-AU" i="1" dirty="0"/>
          </a:p>
          <a:p>
            <a:pPr marL="527050" lvl="2" indent="-342900">
              <a:buFont typeface="+mj-lt"/>
              <a:buAutoNum type="arabicPeriod"/>
            </a:pPr>
            <a:r>
              <a:rPr lang="en-US" i="1" dirty="0" smtClean="0"/>
              <a:t>November </a:t>
            </a:r>
            <a:r>
              <a:rPr lang="en-US" i="1" dirty="0"/>
              <a:t>2016: IEEE 802 rejected 3GPP RAN1’s request that 802.11ax use an ED threshold of -72 dBm and requested it consider use of preambles in the Release 14 </a:t>
            </a:r>
            <a:endParaRPr lang="en-AU" i="1" dirty="0"/>
          </a:p>
          <a:p>
            <a:pPr marL="527050" lvl="2" indent="-342900">
              <a:buFont typeface="+mj-lt"/>
              <a:buAutoNum type="arabicPeriod"/>
            </a:pPr>
            <a:r>
              <a:rPr lang="en-US" i="1" dirty="0" smtClean="0"/>
              <a:t>November </a:t>
            </a:r>
            <a:r>
              <a:rPr lang="en-US" i="1" dirty="0"/>
              <a:t>2016: 3GPP rejected IEEE 802’s request to consider the use of preambles in Release 14 </a:t>
            </a:r>
            <a:endParaRPr lang="en-AU" i="1"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18502658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are very defensive about the ED-only mechanism in their response to clause 1</a:t>
            </a:r>
            <a:endParaRPr lang="en-AU" dirty="0"/>
          </a:p>
        </p:txBody>
      </p:sp>
      <p:sp>
        <p:nvSpPr>
          <p:cNvPr id="3" name="Content Placeholder 2"/>
          <p:cNvSpPr>
            <a:spLocks noGrp="1"/>
          </p:cNvSpPr>
          <p:nvPr>
            <p:ph idx="1"/>
          </p:nvPr>
        </p:nvSpPr>
        <p:spPr/>
        <p:txBody>
          <a:bodyPr/>
          <a:lstStyle/>
          <a:p>
            <a:r>
              <a:rPr lang="en-AU" dirty="0" smtClean="0"/>
              <a:t>RAN1/RAN4 response in May 2017 </a:t>
            </a:r>
            <a:r>
              <a:rPr lang="en-AU" dirty="0"/>
              <a:t>(clause 1</a:t>
            </a:r>
            <a:r>
              <a:rPr lang="en-AU" dirty="0" smtClean="0"/>
              <a:t>) </a:t>
            </a:r>
            <a:r>
              <a:rPr lang="en-AU" dirty="0" smtClean="0">
                <a:solidFill>
                  <a:srgbClr val="FF0000"/>
                </a:solidFill>
              </a:rPr>
              <a:t>– with commentary</a:t>
            </a:r>
          </a:p>
          <a:p>
            <a:pPr lvl="1"/>
            <a:r>
              <a:rPr lang="en-US" i="1" dirty="0"/>
              <a:t>RAN1 notes that several members of the IEEE community including several </a:t>
            </a:r>
            <a:r>
              <a:rPr lang="en-US" i="1" dirty="0" err="1"/>
              <a:t>WiFi</a:t>
            </a:r>
            <a:r>
              <a:rPr lang="en-US" i="1" dirty="0"/>
              <a:t> stakeholders have active representation in RAN1, RAN2 and RAN4 and have provided simulation results to evaluate coexistence between LAA and </a:t>
            </a:r>
            <a:r>
              <a:rPr lang="en-US" i="1" dirty="0" err="1"/>
              <a:t>WiFi</a:t>
            </a:r>
            <a:r>
              <a:rPr lang="en-US" i="1" dirty="0"/>
              <a:t>. </a:t>
            </a:r>
            <a:endParaRPr lang="en-US" i="1" dirty="0" smtClean="0"/>
          </a:p>
          <a:p>
            <a:pPr lvl="2"/>
            <a:r>
              <a:rPr lang="en-US" dirty="0" smtClean="0">
                <a:solidFill>
                  <a:srgbClr val="FF0000"/>
                </a:solidFill>
              </a:rPr>
              <a:t>This text seems to be suggesting the involvement of some Wi-Fi stakeholders means IEEE 802 has less ability to express its perspective in some way</a:t>
            </a:r>
          </a:p>
          <a:p>
            <a:pPr lvl="2"/>
            <a:r>
              <a:rPr lang="en-US" dirty="0" smtClean="0">
                <a:solidFill>
                  <a:srgbClr val="FF0000"/>
                </a:solidFill>
              </a:rPr>
              <a:t>The comment also implies that all of the simulations provided by the Wi-Fi stakeholders support the use of an ED of -72dBm to achieve coexistence between Wi-Fi and LAA</a:t>
            </a:r>
          </a:p>
          <a:p>
            <a:pPr lvl="3"/>
            <a:r>
              <a:rPr lang="en-US" dirty="0" smtClean="0">
                <a:solidFill>
                  <a:srgbClr val="FF0000"/>
                </a:solidFill>
              </a:rPr>
              <a:t>The simulations are not so definitive, with a number of simulations supporting an ED of ~-77dBm for LAA when Wi-Fi is using traditional PD/ED thresholds, especially when considering voice traffic</a:t>
            </a:r>
          </a:p>
          <a:p>
            <a:pPr lvl="3"/>
            <a:r>
              <a:rPr lang="en-US" dirty="0" smtClean="0">
                <a:solidFill>
                  <a:srgbClr val="FF0000"/>
                </a:solidFill>
              </a:rPr>
              <a:t>Some Wi-Fi stakeholders also noted the 3GPP simulation scenarios do not properly represent many typical Wi-Fi scenarios, and doubts were cast on the propagation models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15029385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a:t>
            </a:r>
            <a:r>
              <a:rPr lang="en-AU" dirty="0"/>
              <a:t>in May </a:t>
            </a:r>
            <a:r>
              <a:rPr lang="en-AU" dirty="0" smtClean="0"/>
              <a:t>2017 (clause </a:t>
            </a:r>
            <a:r>
              <a:rPr lang="en-AU" dirty="0"/>
              <a:t>1</a:t>
            </a:r>
            <a:r>
              <a:rPr lang="en-AU" dirty="0" smtClean="0"/>
              <a:t>) </a:t>
            </a:r>
            <a:r>
              <a:rPr lang="en-AU" dirty="0" smtClean="0">
                <a:solidFill>
                  <a:srgbClr val="FF0000"/>
                </a:solidFill>
              </a:rPr>
              <a:t>– with commentary</a:t>
            </a:r>
          </a:p>
          <a:p>
            <a:pPr lvl="1"/>
            <a:r>
              <a:rPr lang="en-US" i="1" dirty="0" smtClean="0"/>
              <a:t>Such </a:t>
            </a:r>
            <a:r>
              <a:rPr lang="en-US" i="1" dirty="0"/>
              <a:t>a study was also carried out in ETSI BRAN as well in the development of the EN 301 893 harmonized </a:t>
            </a:r>
            <a:r>
              <a:rPr lang="en-US" i="1" dirty="0" smtClean="0"/>
              <a:t>standard …</a:t>
            </a:r>
          </a:p>
          <a:p>
            <a:pPr lvl="2"/>
            <a:r>
              <a:rPr lang="en-US" dirty="0" smtClean="0">
                <a:solidFill>
                  <a:srgbClr val="FF0000"/>
                </a:solidFill>
              </a:rPr>
              <a:t>Very little study was carried out in ETSI BRAN, with most discussions focusing on reviews of 3GPP simulations </a:t>
            </a:r>
          </a:p>
          <a:p>
            <a:pPr lvl="2"/>
            <a:r>
              <a:rPr lang="en-US" dirty="0" smtClean="0">
                <a:solidFill>
                  <a:srgbClr val="FF0000"/>
                </a:solidFill>
              </a:rPr>
              <a:t>The limited original simulations presented in ETSI BRAN actually called into question the 3GPP simulations, especially for hidden station scenarios and with voice traffic</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10207147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a:t>
            </a:r>
            <a:r>
              <a:rPr lang="en-AU" dirty="0"/>
              <a:t>in May 2017 (clause 1</a:t>
            </a:r>
            <a:r>
              <a:rPr lang="en-AU" dirty="0" smtClean="0"/>
              <a:t>) </a:t>
            </a:r>
            <a:r>
              <a:rPr lang="en-AU" dirty="0" smtClean="0">
                <a:solidFill>
                  <a:srgbClr val="FF0000"/>
                </a:solidFill>
              </a:rPr>
              <a:t>– with commentary</a:t>
            </a:r>
          </a:p>
          <a:p>
            <a:pPr lvl="1"/>
            <a:r>
              <a:rPr lang="en-US" i="1" dirty="0" smtClean="0"/>
              <a:t>…and </a:t>
            </a:r>
            <a:r>
              <a:rPr lang="en-US" i="1" dirty="0"/>
              <a:t>it was agreed after extensive discussion on multiple occasions that using an ED threshold of -72dBm was the best way forward overall for all recently upcoming systems operating in the 5GHz unlicensed spectrum including LAA </a:t>
            </a:r>
            <a:r>
              <a:rPr lang="en-US" i="1" dirty="0" smtClean="0"/>
              <a:t>…</a:t>
            </a:r>
          </a:p>
          <a:p>
            <a:pPr lvl="2"/>
            <a:r>
              <a:rPr lang="en-US" dirty="0" smtClean="0">
                <a:solidFill>
                  <a:srgbClr val="FF0000"/>
                </a:solidFill>
              </a:rPr>
              <a:t>It was not agreed in ETSI BRAN that ED = -72dBm was the best way forward for all upcoming systems</a:t>
            </a:r>
          </a:p>
          <a:p>
            <a:pPr lvl="2"/>
            <a:r>
              <a:rPr lang="en-US" dirty="0" smtClean="0">
                <a:solidFill>
                  <a:srgbClr val="FF0000"/>
                </a:solidFill>
              </a:rPr>
              <a:t>It was agreed to use ED  = -72dBm as a “compromise” solution for LAA to ensure EN 301 893 could be completed in time for the RED deadline, while allowing Wi-Fi to continue using its long used PD/ED parameters</a:t>
            </a:r>
          </a:p>
          <a:p>
            <a:pPr lvl="2"/>
            <a:r>
              <a:rPr lang="en-US" dirty="0" smtClean="0">
                <a:solidFill>
                  <a:srgbClr val="FF0000"/>
                </a:solidFill>
              </a:rPr>
              <a:t>It was also agreed that the mechanism used for 802.11ax (not defined at the time) would be evaluated in the future, when more information was available</a:t>
            </a:r>
          </a:p>
          <a:p>
            <a:pPr lvl="1"/>
            <a:r>
              <a:rPr lang="en-US" i="1" dirty="0" smtClean="0"/>
              <a:t>… while </a:t>
            </a:r>
            <a:r>
              <a:rPr lang="en-US" i="1" dirty="0"/>
              <a:t>recognizing that in some scenarios that the choice of a single ED threshold may be sub-optimal</a:t>
            </a:r>
            <a:r>
              <a:rPr lang="en-US" i="1" dirty="0" smtClean="0"/>
              <a:t>.</a:t>
            </a:r>
          </a:p>
          <a:p>
            <a:pPr lvl="2"/>
            <a:r>
              <a:rPr lang="en-US" dirty="0" smtClean="0">
                <a:solidFill>
                  <a:srgbClr val="FF0000"/>
                </a:solidFill>
              </a:rPr>
              <a:t>It is agreed that a </a:t>
            </a:r>
            <a:r>
              <a:rPr lang="en-US" dirty="0">
                <a:solidFill>
                  <a:srgbClr val="FF0000"/>
                </a:solidFill>
              </a:rPr>
              <a:t>single ED threshold may be sub-optimal</a:t>
            </a:r>
            <a:endParaRPr lang="en-AU" dirty="0">
              <a:solidFill>
                <a:srgbClr val="FF0000"/>
              </a:solidFill>
            </a:endParaRPr>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3521774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a:t>
            </a:r>
            <a:r>
              <a:rPr lang="en-AU" dirty="0"/>
              <a:t>in May 2017 (clause 1</a:t>
            </a:r>
            <a:r>
              <a:rPr lang="en-AU" dirty="0" smtClean="0"/>
              <a:t>) </a:t>
            </a:r>
            <a:r>
              <a:rPr lang="en-AU" dirty="0" smtClean="0">
                <a:solidFill>
                  <a:srgbClr val="FF0000"/>
                </a:solidFill>
              </a:rPr>
              <a:t>– with commentary</a:t>
            </a:r>
          </a:p>
          <a:p>
            <a:pPr lvl="1"/>
            <a:r>
              <a:rPr lang="en-US" i="1" dirty="0"/>
              <a:t>In all the simulations presented, no major coexistence concerns have been identified in both indoor and outdoor scenarios even with the choice of a single ED </a:t>
            </a:r>
            <a:r>
              <a:rPr lang="en-US" i="1" dirty="0" smtClean="0"/>
              <a:t>threshold.</a:t>
            </a:r>
          </a:p>
          <a:p>
            <a:pPr lvl="2"/>
            <a:r>
              <a:rPr lang="en-US" dirty="0" smtClean="0">
                <a:solidFill>
                  <a:srgbClr val="FF0000"/>
                </a:solidFill>
              </a:rPr>
              <a:t>This is not true; IEEE 802 has identified significant concerns by simulations with a </a:t>
            </a:r>
            <a:r>
              <a:rPr lang="en-US" dirty="0">
                <a:solidFill>
                  <a:srgbClr val="FF0000"/>
                </a:solidFill>
              </a:rPr>
              <a:t>single ED </a:t>
            </a:r>
            <a:r>
              <a:rPr lang="en-US" dirty="0" smtClean="0">
                <a:solidFill>
                  <a:srgbClr val="FF0000"/>
                </a:solidFill>
              </a:rPr>
              <a:t>threshold being applied to 802.11ax</a:t>
            </a:r>
          </a:p>
          <a:p>
            <a:pPr lvl="2"/>
            <a:r>
              <a:rPr lang="en-US" dirty="0" smtClean="0">
                <a:solidFill>
                  <a:srgbClr val="FF0000"/>
                </a:solidFill>
              </a:rPr>
              <a:t>In particular they show 802.11ax (using ED only) will be disadvantaged compared to both 802.11a/n/ac systems  (using PD/ED) and LAA systems (using ED only)</a:t>
            </a:r>
          </a:p>
          <a:p>
            <a:pPr lvl="1"/>
            <a:r>
              <a:rPr lang="en-US" i="1" dirty="0" smtClean="0"/>
              <a:t>While </a:t>
            </a:r>
            <a:r>
              <a:rPr lang="en-US" i="1" dirty="0"/>
              <a:t>some companies have suggested using a lower threshold, there has been no consensus based on simulations that a lower threshold is better from an overall system perspective in all scenarios. </a:t>
            </a:r>
            <a:endParaRPr lang="en-US" i="1" dirty="0" smtClean="0"/>
          </a:p>
          <a:p>
            <a:pPr lvl="2"/>
            <a:r>
              <a:rPr lang="en-US" dirty="0" smtClean="0">
                <a:solidFill>
                  <a:srgbClr val="FF0000"/>
                </a:solidFill>
              </a:rPr>
              <a:t>The fact that some companies are suggesting the use of a lower threshold implies they believe the ED of -72 dBm is non optimal in some significant way</a:t>
            </a:r>
            <a:endParaRPr lang="en-AU" dirty="0">
              <a:solidFill>
                <a:srgbClr val="FF0000"/>
              </a:solidFill>
            </a:endParaRPr>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3206377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a:t>Coexistence SC </a:t>
            </a:r>
            <a:r>
              <a:rPr lang="en-AU" dirty="0" smtClean="0"/>
              <a:t>today is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a:t>
            </a:r>
            <a:r>
              <a:rPr lang="en-AU" i="1" dirty="0"/>
              <a:t>Coexistence SC </a:t>
            </a:r>
            <a:r>
              <a:rPr lang="en-AU" dirty="0" smtClean="0"/>
              <a:t>meetings</a:t>
            </a:r>
          </a:p>
          <a:p>
            <a:pPr lvl="1"/>
            <a:r>
              <a:rPr lang="en-AU" dirty="0" smtClean="0"/>
              <a:t>However, it is generally not practical to Chair a meeting and take minutes at the same time</a:t>
            </a:r>
          </a:p>
          <a:p>
            <a:pPr lvl="2"/>
            <a:r>
              <a:rPr lang="en-AU" dirty="0" smtClean="0"/>
              <a:t>Especially without a recording </a:t>
            </a:r>
            <a:r>
              <a:rPr lang="en-AU" dirty="0" smtClean="0">
                <a:sym typeface="Wingdings" panose="05000000000000000000" pitchFamily="2" charset="2"/>
              </a:rPr>
              <a:t></a:t>
            </a:r>
          </a:p>
          <a:p>
            <a:pPr lvl="1"/>
            <a:r>
              <a:rPr lang="en-AU" dirty="0" smtClean="0">
                <a:sym typeface="Wingdings" panose="05000000000000000000" pitchFamily="2" charset="2"/>
              </a:rPr>
              <a:t>Therefore we need a volunteer for a Secretary</a:t>
            </a:r>
          </a:p>
          <a:p>
            <a:pPr lvl="2"/>
            <a:r>
              <a:rPr lang="en-AU" dirty="0" smtClean="0">
                <a:sym typeface="Wingdings" panose="05000000000000000000" pitchFamily="2" charset="2"/>
              </a:rPr>
              <a:t>At least for this session …</a:t>
            </a:r>
          </a:p>
          <a:p>
            <a:pPr lvl="2"/>
            <a:r>
              <a:rPr lang="en-AU" dirty="0" smtClean="0">
                <a:sym typeface="Wingdings" panose="05000000000000000000" pitchFamily="2" charset="2"/>
              </a:rPr>
              <a:t>… and thanks to Thomas </a:t>
            </a:r>
            <a:r>
              <a:rPr lang="en-AU" dirty="0" err="1" smtClean="0">
                <a:sym typeface="Wingdings" panose="05000000000000000000" pitchFamily="2" charset="2"/>
              </a:rPr>
              <a:t>Derham</a:t>
            </a:r>
            <a:r>
              <a:rPr lang="en-AU" dirty="0" smtClean="0">
                <a:sym typeface="Wingdings" panose="05000000000000000000" pitchFamily="2" charset="2"/>
              </a:rPr>
              <a:t>, Dick Roy, Graham Smith &amp; Guido Hiertz for volunteering previously </a:t>
            </a:r>
          </a:p>
          <a:p>
            <a:pPr lvl="1"/>
            <a:r>
              <a:rPr lang="en-AU" dirty="0" smtClean="0">
                <a:sym typeface="Wingdings" panose="05000000000000000000" pitchFamily="2" charset="2"/>
              </a:rPr>
              <a:t>The rewards for the Secretary are numerous</a:t>
            </a:r>
          </a:p>
          <a:p>
            <a:pPr lvl="2"/>
            <a:r>
              <a:rPr lang="en-AU" dirty="0" smtClean="0">
                <a:sym typeface="Wingdings" panose="05000000000000000000" pitchFamily="2" charset="2"/>
              </a:rPr>
              <a:t>Power over the SC</a:t>
            </a:r>
          </a:p>
          <a:p>
            <a:pPr lvl="2"/>
            <a:r>
              <a:rPr lang="en-AU" dirty="0" smtClean="0">
                <a:sym typeface="Wingdings" panose="05000000000000000000" pitchFamily="2" charset="2"/>
              </a:rPr>
              <a:t>Respect from your peers</a:t>
            </a:r>
          </a:p>
          <a:p>
            <a:pPr lvl="2"/>
            <a:r>
              <a:rPr lang="en-AU" dirty="0" smtClean="0">
                <a:sym typeface="Wingdings" panose="05000000000000000000" pitchFamily="2" charset="2"/>
              </a:rPr>
              <a:t>… and a cold beverage from the Chair</a:t>
            </a:r>
          </a:p>
          <a:p>
            <a:pPr lvl="2"/>
            <a:r>
              <a:rPr lang="en-AU" dirty="0" smtClean="0">
                <a:sym typeface="Wingdings" panose="05000000000000000000" pitchFamily="2" charset="2"/>
              </a:rPr>
              <a:t>… although no one has claimed one yet!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a:t>
            </a:r>
            <a:r>
              <a:rPr lang="en-AU" dirty="0"/>
              <a:t>in May 2017 (clause 1</a:t>
            </a:r>
            <a:r>
              <a:rPr lang="en-AU" dirty="0" smtClean="0"/>
              <a:t>) </a:t>
            </a:r>
            <a:r>
              <a:rPr lang="en-AU" dirty="0" smtClean="0">
                <a:solidFill>
                  <a:srgbClr val="FF0000"/>
                </a:solidFill>
              </a:rPr>
              <a:t>– with commentary</a:t>
            </a:r>
          </a:p>
          <a:p>
            <a:pPr lvl="1"/>
            <a:r>
              <a:rPr lang="en-US" i="1" dirty="0"/>
              <a:t>RAN1 wishes to highlight that the ED threshold of -72dBm is an upper bound and the eNB either by its own implementation or by using assistance from the UEs can adaptively lower the threshold to better suit the deployed topology and scenario to further improve coexistence. A new measurement configuration for channel occupancy and average RSSI have been defined in Rel-13 LAA to enable such a feature and an eNB, as an implementation choice, can utilize these measurements to adaptively adjust the ED threshold. Furthermore, in Rel-14 LAA where UL transmissions are enabled, the eNB can configure the UE with an ED threshold as low as -85dBm. </a:t>
            </a:r>
            <a:r>
              <a:rPr lang="en-US"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31835636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a:t>
            </a:r>
            <a:r>
              <a:rPr lang="en-AU" dirty="0"/>
              <a:t>in May 2017 (clause 1</a:t>
            </a:r>
            <a:r>
              <a:rPr lang="en-AU" dirty="0" smtClean="0"/>
              <a:t>) </a:t>
            </a:r>
            <a:r>
              <a:rPr lang="en-AU" dirty="0" smtClean="0">
                <a:solidFill>
                  <a:srgbClr val="FF0000"/>
                </a:solidFill>
              </a:rPr>
              <a:t>– with commentary</a:t>
            </a:r>
          </a:p>
          <a:p>
            <a:pPr lvl="1"/>
            <a:r>
              <a:rPr lang="en-AU" dirty="0" smtClean="0">
                <a:solidFill>
                  <a:srgbClr val="FF0000"/>
                </a:solidFill>
              </a:rPr>
              <a:t>Comment received by e-mail</a:t>
            </a:r>
          </a:p>
          <a:p>
            <a:pPr lvl="2"/>
            <a:r>
              <a:rPr lang="en-AU" dirty="0" smtClean="0">
                <a:solidFill>
                  <a:srgbClr val="FF0000"/>
                </a:solidFill>
              </a:rPr>
              <a:t>Even </a:t>
            </a:r>
            <a:r>
              <a:rPr lang="en-AU" dirty="0">
                <a:solidFill>
                  <a:srgbClr val="FF0000"/>
                </a:solidFill>
              </a:rPr>
              <a:t>though the eNB can signal the UE to use an ED threshold of -85dBm for UL transmissions, it is not likely to do so. This is made clear by the next sentence from the RAN1 LS "</a:t>
            </a:r>
            <a:r>
              <a:rPr lang="en-AU" i="1" dirty="0">
                <a:solidFill>
                  <a:srgbClr val="FF0000"/>
                </a:solidFill>
              </a:rPr>
              <a:t>While RAN1 recognized the technical difficulties in operating at a very low energy threshold levels close to -85dBm by stating that “Note: Ability to signal a certain maximum energy detection threshold does not indicate feasibility of operating at that threshold value</a:t>
            </a:r>
            <a:r>
              <a:rPr lang="en-AU" dirty="0">
                <a:solidFill>
                  <a:srgbClr val="FF0000"/>
                </a:solidFill>
              </a:rPr>
              <a:t>”, ". </a:t>
            </a:r>
          </a:p>
          <a:p>
            <a:pPr lvl="2"/>
            <a:r>
              <a:rPr lang="en-AU" dirty="0">
                <a:solidFill>
                  <a:srgbClr val="FF0000"/>
                </a:solidFill>
              </a:rPr>
              <a:t>So, instead of ending the paragraph at "</a:t>
            </a:r>
            <a:r>
              <a:rPr lang="en-AU" i="1" dirty="0">
                <a:solidFill>
                  <a:srgbClr val="FF0000"/>
                </a:solidFill>
              </a:rPr>
              <a:t>as low as -85dBm</a:t>
            </a:r>
            <a:r>
              <a:rPr lang="en-AU" dirty="0">
                <a:solidFill>
                  <a:srgbClr val="FF0000"/>
                </a:solidFill>
              </a:rPr>
              <a:t>" we should include the next sentence in order to make this aspect clear, that 3GPP is itself admitting that it is not likely to reduce the threshold by putting the caveats "</a:t>
            </a:r>
            <a:r>
              <a:rPr lang="en-AU" i="1" dirty="0">
                <a:solidFill>
                  <a:srgbClr val="FF0000"/>
                </a:solidFill>
              </a:rPr>
              <a:t>technical difficulties in operating at a very low energy detection threshold</a:t>
            </a:r>
            <a:r>
              <a:rPr lang="en-AU" dirty="0">
                <a:solidFill>
                  <a:srgbClr val="FF0000"/>
                </a:solidFill>
              </a:rPr>
              <a:t>" and "</a:t>
            </a:r>
            <a:r>
              <a:rPr lang="en-AU" i="1" dirty="0">
                <a:solidFill>
                  <a:srgbClr val="FF0000"/>
                </a:solidFill>
              </a:rPr>
              <a:t>Ability to signal a certain maximum energy detection threshold does not indicate feasibility of operating at that threshold</a:t>
            </a:r>
            <a:r>
              <a:rPr lang="en-AU" dirty="0">
                <a:solidFill>
                  <a:srgbClr val="FF0000"/>
                </a:solidFill>
              </a:rPr>
              <a:t>".</a:t>
            </a:r>
          </a:p>
          <a:p>
            <a:pPr lvl="2"/>
            <a:r>
              <a:rPr lang="en-AU" dirty="0">
                <a:solidFill>
                  <a:srgbClr val="FF0000"/>
                </a:solidFill>
              </a:rPr>
              <a:t>However, this stance can change if the RAN4 tests show very poor coexistence with ED = -72dBm.</a:t>
            </a:r>
            <a:endParaRPr lang="en-AU" dirty="0" smtClean="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1976680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a:t>
            </a:r>
            <a:r>
              <a:rPr lang="en-AU" dirty="0"/>
              <a:t>in May 2017 (clause 1</a:t>
            </a:r>
            <a:r>
              <a:rPr lang="en-AU" dirty="0" smtClean="0"/>
              <a:t>) </a:t>
            </a:r>
            <a:r>
              <a:rPr lang="en-AU" dirty="0" smtClean="0">
                <a:solidFill>
                  <a:srgbClr val="FF0000"/>
                </a:solidFill>
              </a:rPr>
              <a:t>– with commentary</a:t>
            </a:r>
          </a:p>
          <a:p>
            <a:pPr lvl="1"/>
            <a:r>
              <a:rPr lang="en-US" i="1" dirty="0" smtClean="0"/>
              <a:t>… While </a:t>
            </a:r>
            <a:r>
              <a:rPr lang="en-US" i="1" dirty="0"/>
              <a:t>RAN1 recognized the technical difficulties in operating at a very low energy threshold levels close to -85dBm by stating that “</a:t>
            </a:r>
            <a:r>
              <a:rPr lang="en-GB" i="1" dirty="0"/>
              <a:t>Note: Ability to signal a certain maximum energy detection threshold does not indicate feasibility of operating at that threshold value”, </a:t>
            </a:r>
            <a:r>
              <a:rPr lang="en-US" i="1" dirty="0"/>
              <a:t>RAN1 believes that providing this flexibility to the eNB to adapt the ED threshold to the scenario at hand is a valuable tool that can additionally enhance coexistence compared to the use of fixed thresholds.</a:t>
            </a:r>
            <a:endParaRPr lang="en-AU" i="1" dirty="0"/>
          </a:p>
          <a:p>
            <a:pPr lvl="2"/>
            <a:r>
              <a:rPr lang="en-AU" dirty="0" smtClean="0">
                <a:solidFill>
                  <a:srgbClr val="FF0000"/>
                </a:solidFill>
              </a:rPr>
              <a:t>IEEE 802 had previously noted that it is was a positive development that LAA </a:t>
            </a:r>
            <a:r>
              <a:rPr lang="en-US" dirty="0">
                <a:solidFill>
                  <a:srgbClr val="FF0000"/>
                </a:solidFill>
              </a:rPr>
              <a:t>defined a mechanism in LAA to allow a different ED threshold to be dynamically configured and that appropriate values will be studied in 3GPP RAN4</a:t>
            </a:r>
            <a:r>
              <a:rPr lang="en-AU" dirty="0" smtClean="0">
                <a:solidFill>
                  <a:srgbClr val="FF0000"/>
                </a:solidFill>
              </a:rPr>
              <a:t> </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23061521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a:t>
            </a:r>
            <a:r>
              <a:rPr lang="en-AU" dirty="0"/>
              <a:t>in May 2017 (clause 1</a:t>
            </a:r>
            <a:r>
              <a:rPr lang="en-AU" dirty="0" smtClean="0"/>
              <a:t>) </a:t>
            </a:r>
            <a:r>
              <a:rPr lang="en-AU" dirty="0" smtClean="0">
                <a:solidFill>
                  <a:srgbClr val="FF0000"/>
                </a:solidFill>
              </a:rPr>
              <a:t>– with commentary</a:t>
            </a:r>
          </a:p>
          <a:p>
            <a:pPr lvl="2"/>
            <a:r>
              <a:rPr lang="en-AU" dirty="0" smtClean="0">
                <a:solidFill>
                  <a:srgbClr val="FF0000"/>
                </a:solidFill>
              </a:rPr>
              <a:t>Comment received by e-mail (shared in interests of richer discussion)</a:t>
            </a:r>
          </a:p>
          <a:p>
            <a:pPr lvl="3"/>
            <a:r>
              <a:rPr lang="en-AU" dirty="0">
                <a:solidFill>
                  <a:srgbClr val="FF0000"/>
                </a:solidFill>
              </a:rPr>
              <a:t>There is as yet no plan in 3GPP to study appropriate ED thresholds in </a:t>
            </a:r>
            <a:r>
              <a:rPr lang="en-AU" dirty="0" smtClean="0">
                <a:solidFill>
                  <a:srgbClr val="FF0000"/>
                </a:solidFill>
              </a:rPr>
              <a:t>RAN4 </a:t>
            </a:r>
            <a:endParaRPr lang="en-AU" dirty="0">
              <a:solidFill>
                <a:srgbClr val="FF0000"/>
              </a:solidFill>
            </a:endParaRPr>
          </a:p>
          <a:p>
            <a:pPr lvl="3"/>
            <a:r>
              <a:rPr lang="en-AU" dirty="0">
                <a:solidFill>
                  <a:srgbClr val="FF0000"/>
                </a:solidFill>
              </a:rPr>
              <a:t>Per the RAN1 agreement, the ED threshold can be </a:t>
            </a:r>
            <a:r>
              <a:rPr lang="en-AU" dirty="0" smtClean="0">
                <a:solidFill>
                  <a:srgbClr val="FF0000"/>
                </a:solidFill>
              </a:rPr>
              <a:t>signalled </a:t>
            </a:r>
            <a:r>
              <a:rPr lang="en-AU" dirty="0">
                <a:solidFill>
                  <a:srgbClr val="FF0000"/>
                </a:solidFill>
              </a:rPr>
              <a:t>from -52dBm </a:t>
            </a:r>
            <a:r>
              <a:rPr lang="en-AU" dirty="0" smtClean="0">
                <a:solidFill>
                  <a:srgbClr val="FF0000"/>
                </a:solidFill>
              </a:rPr>
              <a:t>to</a:t>
            </a:r>
            <a:br>
              <a:rPr lang="en-AU" dirty="0" smtClean="0">
                <a:solidFill>
                  <a:srgbClr val="FF0000"/>
                </a:solidFill>
              </a:rPr>
            </a:br>
            <a:r>
              <a:rPr lang="en-AU" dirty="0" smtClean="0">
                <a:solidFill>
                  <a:srgbClr val="FF0000"/>
                </a:solidFill>
              </a:rPr>
              <a:t>-85dBm </a:t>
            </a:r>
            <a:r>
              <a:rPr lang="en-AU" dirty="0">
                <a:solidFill>
                  <a:srgbClr val="FF0000"/>
                </a:solidFill>
              </a:rPr>
              <a:t>in steps of </a:t>
            </a:r>
            <a:r>
              <a:rPr lang="en-AU" dirty="0" smtClean="0">
                <a:solidFill>
                  <a:srgbClr val="FF0000"/>
                </a:solidFill>
              </a:rPr>
              <a:t>1dB</a:t>
            </a:r>
          </a:p>
          <a:p>
            <a:pPr lvl="3"/>
            <a:r>
              <a:rPr lang="en-AU" dirty="0" smtClean="0">
                <a:solidFill>
                  <a:srgbClr val="FF0000"/>
                </a:solidFill>
              </a:rPr>
              <a:t>However</a:t>
            </a:r>
            <a:r>
              <a:rPr lang="en-AU" dirty="0">
                <a:solidFill>
                  <a:srgbClr val="FF0000"/>
                </a:solidFill>
              </a:rPr>
              <a:t>, a UE is only required to implement an ED up to -72dBm and not </a:t>
            </a:r>
            <a:r>
              <a:rPr lang="en-AU" dirty="0" smtClean="0">
                <a:solidFill>
                  <a:srgbClr val="FF0000"/>
                </a:solidFill>
              </a:rPr>
              <a:t>below</a:t>
            </a:r>
          </a:p>
          <a:p>
            <a:pPr lvl="3"/>
            <a:r>
              <a:rPr lang="en-AU" dirty="0" smtClean="0">
                <a:solidFill>
                  <a:srgbClr val="FF0000"/>
                </a:solidFill>
              </a:rPr>
              <a:t>This </a:t>
            </a:r>
            <a:r>
              <a:rPr lang="en-AU" dirty="0">
                <a:solidFill>
                  <a:srgbClr val="FF0000"/>
                </a:solidFill>
              </a:rPr>
              <a:t>has been made clear by the following agreement </a:t>
            </a:r>
            <a:r>
              <a:rPr lang="en-AU" dirty="0" smtClean="0">
                <a:solidFill>
                  <a:srgbClr val="FF0000"/>
                </a:solidFill>
              </a:rPr>
              <a:t>in 3GPP, "</a:t>
            </a:r>
            <a:r>
              <a:rPr lang="en-AU" i="1" dirty="0" smtClean="0">
                <a:solidFill>
                  <a:srgbClr val="FF0000"/>
                </a:solidFill>
              </a:rPr>
              <a:t>Note</a:t>
            </a:r>
            <a:r>
              <a:rPr lang="en-AU" i="1" dirty="0">
                <a:solidFill>
                  <a:srgbClr val="FF0000"/>
                </a:solidFill>
              </a:rPr>
              <a:t>: Ability to signal a certain maximum energy detection threshold does not indicate feasibility of operating at that threshold </a:t>
            </a:r>
            <a:r>
              <a:rPr lang="en-AU" i="1" dirty="0" smtClean="0">
                <a:solidFill>
                  <a:srgbClr val="FF0000"/>
                </a:solidFill>
              </a:rPr>
              <a:t>value</a:t>
            </a:r>
            <a:r>
              <a:rPr lang="en-AU" dirty="0" smtClean="0">
                <a:solidFill>
                  <a:srgbClr val="FF0000"/>
                </a:solidFill>
              </a:rPr>
              <a:t>"</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30116177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a:t>
            </a:r>
            <a:r>
              <a:rPr lang="en-AU" dirty="0"/>
              <a:t>in May 2017 (clause 1</a:t>
            </a:r>
            <a:r>
              <a:rPr lang="en-AU" dirty="0" smtClean="0"/>
              <a:t>) </a:t>
            </a:r>
            <a:r>
              <a:rPr lang="en-AU" dirty="0" smtClean="0">
                <a:solidFill>
                  <a:srgbClr val="FF0000"/>
                </a:solidFill>
              </a:rPr>
              <a:t>– with commentary</a:t>
            </a:r>
          </a:p>
          <a:p>
            <a:pPr lvl="1"/>
            <a:r>
              <a:rPr lang="en-US" i="1" dirty="0"/>
              <a:t>Next, RAN1 notes that ETSI BRAN has adopted an ED threshold </a:t>
            </a:r>
            <a:r>
              <a:rPr lang="en-US" i="1" dirty="0" smtClean="0"/>
              <a:t>of </a:t>
            </a:r>
            <a:br>
              <a:rPr lang="en-US" i="1" dirty="0" smtClean="0"/>
            </a:br>
            <a:r>
              <a:rPr lang="en-US" i="1" dirty="0" smtClean="0"/>
              <a:t>-72dBm </a:t>
            </a:r>
            <a:r>
              <a:rPr lang="en-US" i="1" dirty="0"/>
              <a:t>for all systems to deployed in the 5GHz unlicensed spectrum going forward</a:t>
            </a:r>
            <a:r>
              <a:rPr lang="en-US" i="1" dirty="0" smtClean="0"/>
              <a:t>.</a:t>
            </a:r>
          </a:p>
          <a:p>
            <a:pPr lvl="2"/>
            <a:r>
              <a:rPr lang="en-US" dirty="0" smtClean="0">
                <a:solidFill>
                  <a:srgbClr val="FF0000"/>
                </a:solidFill>
              </a:rPr>
              <a:t>It is true that the current version of EN 301 893 does not allow 802.11ax to use the traditional Wi-Fi PD/ED mechanism</a:t>
            </a:r>
          </a:p>
          <a:p>
            <a:pPr lvl="2"/>
            <a:r>
              <a:rPr lang="en-US" dirty="0" smtClean="0">
                <a:solidFill>
                  <a:srgbClr val="FF0000"/>
                </a:solidFill>
              </a:rPr>
              <a:t>That is because it was not possible to specify the use of this mechanism for a standard (802.11ax) that did not exist at the time</a:t>
            </a:r>
          </a:p>
          <a:p>
            <a:pPr lvl="2"/>
            <a:r>
              <a:rPr lang="en-US" dirty="0" smtClean="0">
                <a:solidFill>
                  <a:srgbClr val="FF0000"/>
                </a:solidFill>
              </a:rPr>
              <a:t>Instead it was agreed (although the 3GPP participants are now challenging this) that the use of PD/ED by 802.11ax would be evaluated when developing the next version of EN 301 893</a:t>
            </a:r>
          </a:p>
          <a:p>
            <a:pPr lvl="2"/>
            <a:r>
              <a:rPr lang="en-US" dirty="0" smtClean="0">
                <a:solidFill>
                  <a:srgbClr val="FF0000"/>
                </a:solidFill>
              </a:rPr>
              <a:t>IEEE 802 has now formally asked ETSI BRAN to consider allowing 802.11ax to use PD/ED when revising EN 301 </a:t>
            </a:r>
            <a:r>
              <a:rPr lang="en-US" dirty="0" smtClean="0">
                <a:solidFill>
                  <a:srgbClr val="FF0000"/>
                </a:solidFill>
              </a:rPr>
              <a:t>893</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34559818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a:t>
            </a:r>
            <a:r>
              <a:rPr lang="en-AU" dirty="0"/>
              <a:t>in May 2017 (clause 1</a:t>
            </a:r>
            <a:r>
              <a:rPr lang="en-AU" dirty="0" smtClean="0"/>
              <a:t>) </a:t>
            </a:r>
            <a:r>
              <a:rPr lang="en-AU" dirty="0" smtClean="0">
                <a:solidFill>
                  <a:srgbClr val="FF0000"/>
                </a:solidFill>
              </a:rPr>
              <a:t>– with commentary</a:t>
            </a:r>
          </a:p>
          <a:p>
            <a:pPr lvl="1"/>
            <a:r>
              <a:rPr lang="en-US" i="1" dirty="0" smtClean="0"/>
              <a:t>Based </a:t>
            </a:r>
            <a:r>
              <a:rPr lang="en-US" i="1" dirty="0"/>
              <a:t>on this, RAN1 previously requested that this be formally specified in the IEEE 802.11ax specification as well and expected that this could be considered as the normal deployment configuration in all regions in the world. </a:t>
            </a:r>
            <a:endParaRPr lang="en-US" i="1" dirty="0" smtClean="0"/>
          </a:p>
          <a:p>
            <a:pPr lvl="2"/>
            <a:r>
              <a:rPr lang="en-US" dirty="0" smtClean="0">
                <a:solidFill>
                  <a:srgbClr val="FF0000"/>
                </a:solidFill>
              </a:rPr>
              <a:t>RAN1’s request was based on a false expectation about the next revision of EN 301 893</a:t>
            </a:r>
            <a:endParaRPr lang="en-AU" dirty="0">
              <a:solidFill>
                <a:srgbClr val="FF0000"/>
              </a:solidFill>
            </a:endParaRPr>
          </a:p>
          <a:p>
            <a:pPr lvl="1"/>
            <a:r>
              <a:rPr lang="en-US" i="1" dirty="0"/>
              <a:t>However, IEEE 802 has rejected a request for harmonization of the ED threshold, and therefore RAN1 currently believes that IEEE 802 will adopt an ED threshold of -72dBm only in certain regions which adopt the EN 301 893 harmonized standard v2.1.0</a:t>
            </a:r>
            <a:r>
              <a:rPr lang="en-US" i="1" dirty="0" smtClean="0"/>
              <a:t>.</a:t>
            </a:r>
          </a:p>
          <a:p>
            <a:pPr lvl="2"/>
            <a:r>
              <a:rPr lang="en-US" dirty="0" smtClean="0">
                <a:solidFill>
                  <a:srgbClr val="FF0000"/>
                </a:solidFill>
              </a:rPr>
              <a:t>802.11ax will have to follow the regulations in each region; if nothing changes them 802.11ax will need to adopt an </a:t>
            </a:r>
            <a:r>
              <a:rPr lang="en-US" dirty="0">
                <a:solidFill>
                  <a:srgbClr val="FF0000"/>
                </a:solidFill>
              </a:rPr>
              <a:t>ED threshold of -72dBm </a:t>
            </a:r>
            <a:endParaRPr lang="en-US" dirty="0" smtClean="0">
              <a:solidFill>
                <a:srgbClr val="FF0000"/>
              </a:solidFill>
            </a:endParaRPr>
          </a:p>
          <a:p>
            <a:pPr lvl="2"/>
            <a:r>
              <a:rPr lang="en-US" dirty="0" smtClean="0">
                <a:solidFill>
                  <a:srgbClr val="FF0000"/>
                </a:solidFill>
              </a:rPr>
              <a:t>However, it is hoped that EN 301 893  will be revised to allow 802.11ax (and LAA or MulteFire) to use the traditional PD/ED thresholds</a:t>
            </a:r>
            <a:endParaRPr lang="en-AU" dirty="0">
              <a:solidFill>
                <a:srgbClr val="FF0000"/>
              </a:solidFill>
            </a:endParaRP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10166170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a:t>
            </a:r>
            <a:r>
              <a:rPr lang="en-AU" dirty="0"/>
              <a:t>in May 2017 (clause 1</a:t>
            </a:r>
            <a:r>
              <a:rPr lang="en-AU" dirty="0" smtClean="0"/>
              <a:t>) </a:t>
            </a:r>
            <a:r>
              <a:rPr lang="en-AU" dirty="0" smtClean="0">
                <a:solidFill>
                  <a:srgbClr val="FF0000"/>
                </a:solidFill>
              </a:rPr>
              <a:t>– with commentary</a:t>
            </a:r>
          </a:p>
          <a:p>
            <a:pPr lvl="1"/>
            <a:r>
              <a:rPr lang="en-US" i="1" dirty="0"/>
              <a:t>It has recently come to the attention of some members of RAN1 and RAN4 that some members of IEEE 802 intend to request ETSI BRAN to provide an exemption even for future 802.11 systems from -72dBm ED threshold and allow compliance with an ED threshold of -62dBm and PD of -</a:t>
            </a:r>
            <a:r>
              <a:rPr lang="en-US" i="1" dirty="0" smtClean="0"/>
              <a:t>82dBm.</a:t>
            </a:r>
          </a:p>
          <a:p>
            <a:pPr lvl="2"/>
            <a:r>
              <a:rPr lang="en-US" dirty="0" smtClean="0">
                <a:solidFill>
                  <a:srgbClr val="FF0000"/>
                </a:solidFill>
              </a:rPr>
              <a:t>It is not just some members of IEEE 802 , it is IEEE 802, as documented by the recent LS;  should we formally notify RAN1 about the LS?</a:t>
            </a:r>
          </a:p>
          <a:p>
            <a:pPr lvl="1"/>
            <a:r>
              <a:rPr lang="en-US" i="1" dirty="0" smtClean="0"/>
              <a:t>Some </a:t>
            </a:r>
            <a:r>
              <a:rPr lang="en-US" i="1" dirty="0"/>
              <a:t>RAN1 and RAN4 members have also suggested the possibility of a new work item in ETSI </a:t>
            </a:r>
            <a:r>
              <a:rPr lang="en-US" i="1" dirty="0" smtClean="0"/>
              <a:t>BRAN.</a:t>
            </a:r>
          </a:p>
          <a:p>
            <a:pPr lvl="2"/>
            <a:r>
              <a:rPr lang="en-US" dirty="0" smtClean="0">
                <a:solidFill>
                  <a:srgbClr val="FF0000"/>
                </a:solidFill>
              </a:rPr>
              <a:t>This is true</a:t>
            </a:r>
          </a:p>
          <a:p>
            <a:pPr lvl="1"/>
            <a:r>
              <a:rPr lang="en-US" i="1" dirty="0" smtClean="0"/>
              <a:t>RAN1 </a:t>
            </a:r>
            <a:r>
              <a:rPr lang="en-US" i="1" dirty="0"/>
              <a:t>and RAN4 respectfully request that further discussion can take place once more concrete information is available. </a:t>
            </a:r>
            <a:endParaRPr lang="en-US" i="1" dirty="0" smtClean="0"/>
          </a:p>
          <a:p>
            <a:pPr lvl="2"/>
            <a:r>
              <a:rPr lang="en-US" dirty="0" smtClean="0">
                <a:solidFill>
                  <a:srgbClr val="FF0000"/>
                </a:solidFill>
              </a:rPr>
              <a:t>Seems reasonable</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23236142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a:t>
            </a:r>
            <a:r>
              <a:rPr lang="en-AU" dirty="0"/>
              <a:t>in May 2017 (clause 1</a:t>
            </a:r>
            <a:r>
              <a:rPr lang="en-AU" dirty="0" smtClean="0"/>
              <a:t>) </a:t>
            </a:r>
            <a:r>
              <a:rPr lang="en-AU" dirty="0" smtClean="0">
                <a:solidFill>
                  <a:srgbClr val="FF0000"/>
                </a:solidFill>
              </a:rPr>
              <a:t>– with commentary</a:t>
            </a:r>
          </a:p>
          <a:p>
            <a:pPr lvl="1"/>
            <a:r>
              <a:rPr lang="en-US" i="1" dirty="0"/>
              <a:t>Note: RAN1 and RAN4 note that the term “-72dBm ED threshold” is used as a proxy for the following: -72dBm ED threshold for a 23dBm eNB transmit power and the ED threshold linearly increases up to -62dBm as the eNB transmit power reduces from 23dBm. ED threshold may also change as a function of the transmit bandwidth</a:t>
            </a:r>
            <a:r>
              <a:rPr lang="en-US" i="1" dirty="0" smtClean="0"/>
              <a:t>.</a:t>
            </a:r>
          </a:p>
          <a:p>
            <a:pPr lvl="2"/>
            <a:r>
              <a:rPr lang="en-US" dirty="0" smtClean="0">
                <a:solidFill>
                  <a:srgbClr val="FF0000"/>
                </a:solidFill>
              </a:rPr>
              <a:t>Understood and agreed</a:t>
            </a:r>
          </a:p>
          <a:p>
            <a:pPr lvl="2"/>
            <a:r>
              <a:rPr lang="en-US" dirty="0">
                <a:solidFill>
                  <a:srgbClr val="FF0000"/>
                </a:solidFill>
              </a:rPr>
              <a:t>Note received by </a:t>
            </a:r>
            <a:r>
              <a:rPr lang="en-US" dirty="0" smtClean="0">
                <a:solidFill>
                  <a:srgbClr val="FF0000"/>
                </a:solidFill>
              </a:rPr>
              <a:t>e-mail </a:t>
            </a:r>
            <a:r>
              <a:rPr lang="en-AU" dirty="0">
                <a:solidFill>
                  <a:srgbClr val="FF0000"/>
                </a:solidFill>
              </a:rPr>
              <a:t>(shared in </a:t>
            </a:r>
            <a:r>
              <a:rPr lang="en-AU" dirty="0" smtClean="0">
                <a:solidFill>
                  <a:srgbClr val="FF0000"/>
                </a:solidFill>
              </a:rPr>
              <a:t>interests </a:t>
            </a:r>
            <a:r>
              <a:rPr lang="en-AU" dirty="0">
                <a:solidFill>
                  <a:srgbClr val="FF0000"/>
                </a:solidFill>
              </a:rPr>
              <a:t>of richer discussion</a:t>
            </a:r>
            <a:r>
              <a:rPr lang="en-AU" dirty="0" smtClean="0">
                <a:solidFill>
                  <a:srgbClr val="FF0000"/>
                </a:solidFill>
              </a:rPr>
              <a:t>)</a:t>
            </a:r>
            <a:endParaRPr lang="en-US" dirty="0">
              <a:solidFill>
                <a:srgbClr val="FF0000"/>
              </a:solidFill>
            </a:endParaRPr>
          </a:p>
          <a:p>
            <a:pPr lvl="3"/>
            <a:r>
              <a:rPr lang="en-AU" dirty="0">
                <a:solidFill>
                  <a:srgbClr val="FF0000"/>
                </a:solidFill>
              </a:rPr>
              <a:t>In the presence of Wi-Fi, LAA will only use 20MHz channels or integer multiples of it. </a:t>
            </a:r>
          </a:p>
          <a:p>
            <a:pPr lvl="3"/>
            <a:r>
              <a:rPr lang="en-AU" dirty="0">
                <a:solidFill>
                  <a:srgbClr val="FF0000"/>
                </a:solidFill>
              </a:rPr>
              <a:t>This restriction has been put in LAA to make it easier for Wi-Fi to detect LAA transmissions via ED. </a:t>
            </a:r>
          </a:p>
          <a:p>
            <a:pPr lvl="3"/>
            <a:r>
              <a:rPr lang="en-AU" dirty="0">
                <a:solidFill>
                  <a:srgbClr val="FF0000"/>
                </a:solidFill>
              </a:rPr>
              <a:t>However, if it is guaranteed that </a:t>
            </a:r>
            <a:r>
              <a:rPr lang="en-AU" dirty="0" smtClean="0">
                <a:solidFill>
                  <a:srgbClr val="FF0000"/>
                </a:solidFill>
              </a:rPr>
              <a:t>if Wi-Fi </a:t>
            </a:r>
            <a:r>
              <a:rPr lang="en-AU" dirty="0">
                <a:solidFill>
                  <a:srgbClr val="FF0000"/>
                </a:solidFill>
              </a:rPr>
              <a:t>is not present in a channel, for example due to regulatory restrictions, LAA can use 10MHz channels too.  </a:t>
            </a:r>
          </a:p>
          <a:p>
            <a:pPr lvl="3"/>
            <a:r>
              <a:rPr lang="en-AU" dirty="0">
                <a:solidFill>
                  <a:srgbClr val="FF0000"/>
                </a:solidFill>
              </a:rPr>
              <a:t>So, in the presence of Wi-Fi, LAA will only use a nominal ED of -72dBm at 23dBm transmit power and it won't change as a function of the transmit bandwidth</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39561952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IEEE 802’s LS noted in clause 2&amp;3 they want to work with 3GPP, especially validating LAA using RAN4 testing</a:t>
            </a:r>
            <a:endParaRPr lang="en-AU" dirty="0"/>
          </a:p>
        </p:txBody>
      </p:sp>
      <p:sp>
        <p:nvSpPr>
          <p:cNvPr id="3" name="Content Placeholder 2"/>
          <p:cNvSpPr>
            <a:spLocks noGrp="1"/>
          </p:cNvSpPr>
          <p:nvPr>
            <p:ph idx="1"/>
          </p:nvPr>
        </p:nvSpPr>
        <p:spPr/>
        <p:txBody>
          <a:bodyPr/>
          <a:lstStyle/>
          <a:p>
            <a:r>
              <a:rPr lang="en-AU" i="1" dirty="0"/>
              <a:t>PDED ad hoc </a:t>
            </a:r>
            <a:r>
              <a:rPr lang="en-AU" dirty="0"/>
              <a:t>summary </a:t>
            </a:r>
            <a:r>
              <a:rPr lang="en-AU" dirty="0" smtClean="0"/>
              <a:t>of next steps in </a:t>
            </a:r>
            <a:r>
              <a:rPr lang="en-AU" dirty="0"/>
              <a:t>March 2017 (clause </a:t>
            </a:r>
            <a:r>
              <a:rPr lang="en-AU" dirty="0" smtClean="0"/>
              <a:t>2 &amp; 3)</a:t>
            </a:r>
          </a:p>
          <a:p>
            <a:pPr marL="344488" lvl="1" indent="-342900">
              <a:buFont typeface="+mj-lt"/>
              <a:buAutoNum type="arabicPeriod" startAt="2"/>
            </a:pPr>
            <a:r>
              <a:rPr lang="en-US" i="1" dirty="0"/>
              <a:t>In the interest of resolving these outstanding issues, IEEE 802 requests that 3GPP continue to work with IEEE 802 to gather additional evidence relating to LAA/802.11 </a:t>
            </a:r>
            <a:r>
              <a:rPr lang="en-US" i="1" dirty="0" smtClean="0"/>
              <a:t>coexistence</a:t>
            </a:r>
          </a:p>
          <a:p>
            <a:pPr marL="344488" lvl="1" indent="-342900">
              <a:buFont typeface="+mj-lt"/>
              <a:buAutoNum type="arabicPeriod" startAt="2"/>
            </a:pPr>
            <a:r>
              <a:rPr lang="en-US" i="1" dirty="0" smtClean="0"/>
              <a:t>IEEE </a:t>
            </a:r>
            <a:r>
              <a:rPr lang="en-US" i="1" dirty="0"/>
              <a:t>802 was encouraged by 3GPP’s commitment to gather additional evidence by validating LAA/802.11 coexistence before LAA deployment using test plans developed by 3GPP RAN4 </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10532975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in their response to clause 2 &amp; 3 did not commit to testing to validate LAA</a:t>
            </a:r>
            <a:endParaRPr lang="en-AU" dirty="0"/>
          </a:p>
        </p:txBody>
      </p:sp>
      <p:sp>
        <p:nvSpPr>
          <p:cNvPr id="3" name="Content Placeholder 2"/>
          <p:cNvSpPr>
            <a:spLocks noGrp="1"/>
          </p:cNvSpPr>
          <p:nvPr>
            <p:ph idx="1"/>
          </p:nvPr>
        </p:nvSpPr>
        <p:spPr/>
        <p:txBody>
          <a:bodyPr/>
          <a:lstStyle/>
          <a:p>
            <a:r>
              <a:rPr lang="en-AU" dirty="0" smtClean="0"/>
              <a:t>RAN1/RAN4 response </a:t>
            </a:r>
            <a:r>
              <a:rPr lang="en-AU" dirty="0"/>
              <a:t>in May 2017 (clause </a:t>
            </a:r>
            <a:r>
              <a:rPr lang="en-AU" dirty="0" smtClean="0"/>
              <a:t>2 &amp; 3) </a:t>
            </a:r>
            <a:r>
              <a:rPr lang="en-AU" dirty="0" smtClean="0">
                <a:solidFill>
                  <a:srgbClr val="FF0000"/>
                </a:solidFill>
              </a:rPr>
              <a:t>– with commentary</a:t>
            </a:r>
          </a:p>
          <a:p>
            <a:pPr lvl="1"/>
            <a:r>
              <a:rPr lang="en-AU" i="1" dirty="0"/>
              <a:t>RAN1 and RAN4 thank IEEE 802 for its understanding and note that several stakeholders from the 802.11 community are actively participating in the discussion and specification of the LAA test plan in RAN4 and encourage other IEEE 802.11 stakeholders, whenever feasible, to directly participate in the standardization of the RAN4 test plan for LAA. RAN1 and RAN4 are always open to additionally work with IEEE 802 indirectly (via liaison statements for example) to incorporate any feedback whenever there is sufficient consensus</a:t>
            </a:r>
            <a:r>
              <a:rPr lang="en-AU" i="1" dirty="0" smtClean="0"/>
              <a:t>.</a:t>
            </a:r>
          </a:p>
          <a:p>
            <a:pPr lvl="2"/>
            <a:r>
              <a:rPr lang="en-AU" dirty="0" smtClean="0">
                <a:solidFill>
                  <a:srgbClr val="FF0000"/>
                </a:solidFill>
              </a:rPr>
              <a:t>The response failed to react to IEEE 802’s statement (in clause 3) that </a:t>
            </a:r>
            <a:r>
              <a:rPr lang="en-US" i="1" dirty="0">
                <a:solidFill>
                  <a:srgbClr val="FF0000"/>
                </a:solidFill>
              </a:rPr>
              <a:t>LAA devices will be required to satisfy the coexistence tests developed by 3GPP RAN4 before their </a:t>
            </a:r>
            <a:r>
              <a:rPr lang="en-US" i="1" dirty="0" smtClean="0">
                <a:solidFill>
                  <a:srgbClr val="FF0000"/>
                </a:solidFill>
              </a:rPr>
              <a:t>deployment</a:t>
            </a:r>
            <a:endParaRPr lang="en-AU" i="1" dirty="0" smtClean="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3439382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a:t>Coexistence SC </a:t>
            </a:r>
            <a:r>
              <a:rPr lang="en-AU" dirty="0" smtClean="0"/>
              <a:t>will review the official IEEE-SA patent material for pre-PAR groups</a:t>
            </a:r>
            <a:endParaRPr lang="en-AU" dirty="0"/>
          </a:p>
        </p:txBody>
      </p:sp>
      <p:sp>
        <p:nvSpPr>
          <p:cNvPr id="3" name="Content Placeholder 2"/>
          <p:cNvSpPr>
            <a:spLocks noGrp="1"/>
          </p:cNvSpPr>
          <p:nvPr>
            <p:ph idx="1"/>
          </p:nvPr>
        </p:nvSpPr>
        <p:spPr/>
        <p:txBody>
          <a:bodyPr/>
          <a:lstStyle/>
          <a:p>
            <a:pPr lvl="1"/>
            <a:r>
              <a:rPr lang="en-US" altLang="en-US" dirty="0" smtClean="0"/>
              <a:t>All IEEE-SA standards meetings shall be conducted in compliance with all applicable laws, including antitrust and competition laws.</a:t>
            </a:r>
          </a:p>
          <a:p>
            <a:pPr lvl="1"/>
            <a:r>
              <a:rPr lang="en-US" altLang="en-US" dirty="0" smtClean="0"/>
              <a:t>Don’t discuss the interpretation, validity, or essentiality of patents/patent claims. </a:t>
            </a:r>
          </a:p>
          <a:p>
            <a:pPr lvl="1"/>
            <a:r>
              <a:rPr lang="en-US" altLang="en-US" dirty="0" smtClean="0"/>
              <a:t>Don’t discuss specific license rates, terms, or conditions.</a:t>
            </a:r>
          </a:p>
          <a:p>
            <a:pPr lvl="2"/>
            <a:r>
              <a:rPr lang="en-US" altLang="en-US" dirty="0" smtClean="0"/>
              <a:t>Relative costs, including licensing costs of essential patent claims, of different technical approaches may be discussed in standards development meetings. </a:t>
            </a:r>
          </a:p>
          <a:p>
            <a:pPr lvl="3"/>
            <a:r>
              <a:rPr lang="en-GB" altLang="en-US" dirty="0" smtClean="0"/>
              <a:t>Technical considerations remain primary focus</a:t>
            </a:r>
            <a:endParaRPr lang="en-US" altLang="en-US" dirty="0" smtClean="0"/>
          </a:p>
          <a:p>
            <a:pPr lvl="1"/>
            <a:r>
              <a:rPr lang="en-US" altLang="en-US" dirty="0" smtClean="0"/>
              <a:t>Don’t discuss or engage in the fixing of product prices, allocation of customers, or division of sales markets.</a:t>
            </a:r>
          </a:p>
          <a:p>
            <a:pPr lvl="1"/>
            <a:r>
              <a:rPr lang="en-US" altLang="en-US" dirty="0" smtClean="0"/>
              <a:t>Don’t discuss the status or substance of ongoing or threatened litigation.</a:t>
            </a:r>
          </a:p>
          <a:p>
            <a:pPr lvl="1"/>
            <a:r>
              <a:rPr lang="en-US" altLang="en-US" dirty="0" smtClean="0"/>
              <a:t>Don’t be silent if inappropriate topics are discussed… do formally object.</a:t>
            </a:r>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802’s LS asked in clauses 4 &amp; 5 for a commitment to use RAN4 tests to validate LAA</a:t>
            </a:r>
            <a:endParaRPr lang="en-AU" dirty="0"/>
          </a:p>
        </p:txBody>
      </p:sp>
      <p:sp>
        <p:nvSpPr>
          <p:cNvPr id="3" name="Content Placeholder 2"/>
          <p:cNvSpPr>
            <a:spLocks noGrp="1"/>
          </p:cNvSpPr>
          <p:nvPr>
            <p:ph idx="1"/>
          </p:nvPr>
        </p:nvSpPr>
        <p:spPr/>
        <p:txBody>
          <a:bodyPr/>
          <a:lstStyle/>
          <a:p>
            <a:r>
              <a:rPr lang="en-AU" i="1" dirty="0"/>
              <a:t>PDED ad hoc </a:t>
            </a:r>
            <a:r>
              <a:rPr lang="en-AU" dirty="0"/>
              <a:t>summary </a:t>
            </a:r>
            <a:r>
              <a:rPr lang="en-AU" dirty="0" smtClean="0"/>
              <a:t>of next steps in </a:t>
            </a:r>
            <a:r>
              <a:rPr lang="en-AU" dirty="0"/>
              <a:t>March 2017 (clause 4</a:t>
            </a:r>
            <a:r>
              <a:rPr lang="en-AU" dirty="0" smtClean="0"/>
              <a:t> &amp; 5)</a:t>
            </a:r>
          </a:p>
          <a:p>
            <a:pPr marL="344488" lvl="1" indent="-342900">
              <a:buFont typeface="+mj-lt"/>
              <a:buAutoNum type="arabicPeriod" startAt="4"/>
            </a:pPr>
            <a:r>
              <a:rPr lang="en-AU" i="1" dirty="0" smtClean="0"/>
              <a:t>IEEE </a:t>
            </a:r>
            <a:r>
              <a:rPr lang="en-AU" i="1" dirty="0"/>
              <a:t>802 is now concerned that 3GPP may not undertake the promised LAA/802.11 coexistence tests before LAA’s deployment </a:t>
            </a:r>
            <a:endParaRPr lang="en-AU" i="1" dirty="0" smtClean="0"/>
          </a:p>
          <a:p>
            <a:pPr marL="344488" lvl="1" indent="-342900">
              <a:buFont typeface="+mj-lt"/>
              <a:buAutoNum type="arabicPeriod" startAt="4"/>
            </a:pPr>
            <a:r>
              <a:rPr lang="en-AU" i="1" dirty="0" smtClean="0"/>
              <a:t>IEEE </a:t>
            </a:r>
            <a:r>
              <a:rPr lang="en-AU" i="1" dirty="0"/>
              <a:t>802 therefore requests that 3GPP reconfirm its previous commitment to validate LAA/ 802.11 coexistence using tests developed in 3GPP RAN4 before LAA’s deployment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20312484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were non committal on validating LAA via RAN4 testing in its response to clauses 4 &amp; 5</a:t>
            </a:r>
            <a:endParaRPr lang="en-AU" dirty="0"/>
          </a:p>
        </p:txBody>
      </p:sp>
      <p:sp>
        <p:nvSpPr>
          <p:cNvPr id="3" name="Content Placeholder 2"/>
          <p:cNvSpPr>
            <a:spLocks noGrp="1"/>
          </p:cNvSpPr>
          <p:nvPr>
            <p:ph idx="1"/>
          </p:nvPr>
        </p:nvSpPr>
        <p:spPr/>
        <p:txBody>
          <a:bodyPr/>
          <a:lstStyle/>
          <a:p>
            <a:r>
              <a:rPr lang="en-AU" dirty="0" smtClean="0"/>
              <a:t>RAN1/RAN4 response </a:t>
            </a:r>
            <a:r>
              <a:rPr lang="en-AU" dirty="0"/>
              <a:t>in May 2017 (clause 4</a:t>
            </a:r>
            <a:r>
              <a:rPr lang="en-AU" dirty="0" smtClean="0"/>
              <a:t> &amp; 5) </a:t>
            </a:r>
            <a:r>
              <a:rPr lang="en-AU" dirty="0" smtClean="0">
                <a:solidFill>
                  <a:srgbClr val="FF0000"/>
                </a:solidFill>
              </a:rPr>
              <a:t>– with commentary</a:t>
            </a:r>
          </a:p>
          <a:p>
            <a:pPr lvl="1"/>
            <a:r>
              <a:rPr lang="en-US" i="1" dirty="0"/>
              <a:t>Per the latest time plan approved by the RAN plenary, RAN4 is expected to finalize the LAA multi-node study item by RAN4 #83 (May 2017), with approval of Technical Report TR 36.789 in RAN #76 (June 2017). </a:t>
            </a:r>
            <a:endParaRPr lang="en-US" i="1" dirty="0" smtClean="0"/>
          </a:p>
          <a:p>
            <a:pPr lvl="2"/>
            <a:r>
              <a:rPr lang="en-US" dirty="0" smtClean="0">
                <a:solidFill>
                  <a:srgbClr val="FF0000"/>
                </a:solidFill>
              </a:rPr>
              <a:t>This answers IEEE 802 question about date of completion of test plan</a:t>
            </a:r>
          </a:p>
          <a:p>
            <a:pPr lvl="2"/>
            <a:r>
              <a:rPr lang="en-US" dirty="0" smtClean="0">
                <a:solidFill>
                  <a:srgbClr val="FF0000"/>
                </a:solidFill>
              </a:rPr>
              <a:t>Note by e-mail: </a:t>
            </a:r>
            <a:r>
              <a:rPr lang="en-AU" dirty="0">
                <a:solidFill>
                  <a:srgbClr val="FF0000"/>
                </a:solidFill>
              </a:rPr>
              <a:t>The answer is already available from the Plenary in </a:t>
            </a:r>
            <a:r>
              <a:rPr lang="en-AU" dirty="0" smtClean="0">
                <a:solidFill>
                  <a:srgbClr val="FF0000"/>
                </a:solidFill>
              </a:rPr>
              <a:t>RP-171482</a:t>
            </a:r>
            <a:endParaRPr lang="en-AU" dirty="0">
              <a:solidFill>
                <a:srgbClr val="FF0000"/>
              </a:solidFill>
            </a:endParaRPr>
          </a:p>
          <a:p>
            <a:pPr lvl="1"/>
            <a:r>
              <a:rPr lang="en-US" i="1" dirty="0"/>
              <a:t>It is out of scope of the RAN1 and RAN4 work to comment on the timeline for execution of the test plan, device certification and the expected review process. RAN plenary may provide further information to IEEE 802 regarding these aspects. </a:t>
            </a:r>
            <a:endParaRPr lang="en-US" i="1" dirty="0" smtClean="0"/>
          </a:p>
          <a:p>
            <a:pPr lvl="2"/>
            <a:r>
              <a:rPr lang="en-US" dirty="0" smtClean="0">
                <a:solidFill>
                  <a:srgbClr val="FF0000"/>
                </a:solidFill>
              </a:rPr>
              <a:t>This answer fails to say how RAN1 will keep their previous commitment  (in terms of process and timing) to </a:t>
            </a:r>
            <a:r>
              <a:rPr lang="en-AU" i="1" dirty="0">
                <a:solidFill>
                  <a:srgbClr val="FF0000"/>
                </a:solidFill>
              </a:rPr>
              <a:t>undertake the promised LAA/802.11 coexistence tests before LAA’s deployment </a:t>
            </a:r>
            <a:endParaRPr lang="en-AU" i="1" dirty="0" smtClean="0">
              <a:solidFill>
                <a:srgbClr val="FF0000"/>
              </a:solidFill>
            </a:endParaRPr>
          </a:p>
          <a:p>
            <a:pPr lvl="2"/>
            <a:r>
              <a:rPr lang="en-AU" dirty="0" smtClean="0">
                <a:solidFill>
                  <a:srgbClr val="FF0000"/>
                </a:solidFill>
              </a:rPr>
              <a:t>If there is no agreed process or timing then it is only reasonable to assume that the commitment will not be kept</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25211899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RAN1/RAN4 were non committal on validating LAA via RAN4 testing in its response to clauses </a:t>
            </a:r>
            <a:r>
              <a:rPr lang="en-AU" dirty="0" smtClean="0"/>
              <a:t>4 &amp; 5</a:t>
            </a:r>
            <a:endParaRPr lang="en-AU" dirty="0"/>
          </a:p>
        </p:txBody>
      </p:sp>
      <p:sp>
        <p:nvSpPr>
          <p:cNvPr id="3" name="Content Placeholder 2"/>
          <p:cNvSpPr>
            <a:spLocks noGrp="1"/>
          </p:cNvSpPr>
          <p:nvPr>
            <p:ph idx="1"/>
          </p:nvPr>
        </p:nvSpPr>
        <p:spPr/>
        <p:txBody>
          <a:bodyPr/>
          <a:lstStyle/>
          <a:p>
            <a:r>
              <a:rPr lang="en-AU" dirty="0" smtClean="0"/>
              <a:t>RAN1/RAN4 response </a:t>
            </a:r>
            <a:r>
              <a:rPr lang="en-AU" dirty="0"/>
              <a:t>in May 2017 (clause 4</a:t>
            </a:r>
            <a:r>
              <a:rPr lang="en-AU" dirty="0" smtClean="0"/>
              <a:t> &amp; 5) </a:t>
            </a:r>
            <a:r>
              <a:rPr lang="en-AU" dirty="0" smtClean="0">
                <a:solidFill>
                  <a:srgbClr val="FF0000"/>
                </a:solidFill>
              </a:rPr>
              <a:t>– with commentary</a:t>
            </a:r>
          </a:p>
          <a:p>
            <a:pPr lvl="1"/>
            <a:r>
              <a:rPr lang="en-US" i="1" dirty="0" smtClean="0"/>
              <a:t>If </a:t>
            </a:r>
            <a:r>
              <a:rPr lang="en-US" i="1" dirty="0"/>
              <a:t>any coexistence issues have been identified, appropriate changes can be incorporated into specification by way of change requests (CRs) if they don’t impact the ASN.1 encoding (RAN2 RRC spec TS 36.331), provided there is sufficient consensus to do so. If any proposed specification changes absolutely require changes to ASN.1 encoding, then RAN plenary may discuss on the best way forward at that time based on the nature of identified issues. </a:t>
            </a:r>
            <a:endParaRPr lang="en-US" i="1" dirty="0" smtClean="0"/>
          </a:p>
          <a:p>
            <a:pPr lvl="2"/>
            <a:r>
              <a:rPr lang="en-US" dirty="0">
                <a:solidFill>
                  <a:srgbClr val="FF0000"/>
                </a:solidFill>
              </a:rPr>
              <a:t>This answer suggest the bar will be very high on any changes, and so we probably should not expect any as a result of the testing </a:t>
            </a:r>
            <a:r>
              <a:rPr lang="en-US" dirty="0" smtClean="0">
                <a:solidFill>
                  <a:srgbClr val="FF0000"/>
                </a:solidFill>
              </a:rPr>
              <a:t>process</a:t>
            </a:r>
            <a:endParaRPr lang="en-AU" dirty="0" smtClean="0">
              <a:solidFill>
                <a:srgbClr val="FF0000"/>
              </a:solidFill>
            </a:endParaRPr>
          </a:p>
          <a:p>
            <a:pPr lvl="2"/>
            <a:r>
              <a:rPr lang="en-AU" dirty="0" smtClean="0">
                <a:solidFill>
                  <a:srgbClr val="FF0000"/>
                </a:solidFill>
              </a:rPr>
              <a:t>Note via e-mail </a:t>
            </a:r>
            <a:r>
              <a:rPr lang="en-AU" dirty="0">
                <a:solidFill>
                  <a:srgbClr val="FF0000"/>
                </a:solidFill>
              </a:rPr>
              <a:t>(shared in interests of richer discussion</a:t>
            </a:r>
            <a:r>
              <a:rPr lang="en-AU" dirty="0" smtClean="0">
                <a:solidFill>
                  <a:srgbClr val="FF0000"/>
                </a:solidFill>
              </a:rPr>
              <a:t>)</a:t>
            </a:r>
          </a:p>
          <a:p>
            <a:pPr lvl="3"/>
            <a:r>
              <a:rPr lang="en-AU" dirty="0">
                <a:solidFill>
                  <a:srgbClr val="FF0000"/>
                </a:solidFill>
              </a:rPr>
              <a:t>This isn't the case. What has been stated here is the normal 3GPP procedure for changes made via CRs. </a:t>
            </a:r>
          </a:p>
          <a:p>
            <a:pPr lvl="3"/>
            <a:r>
              <a:rPr lang="en-AU" dirty="0" smtClean="0">
                <a:solidFill>
                  <a:srgbClr val="FF0000"/>
                </a:solidFill>
              </a:rPr>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26356409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RAN1/RAN4 were non committal on validating LAA via RAN4 testing in its response to clauses </a:t>
            </a:r>
            <a:r>
              <a:rPr lang="en-AU" dirty="0" smtClean="0"/>
              <a:t>4 &amp; 5</a:t>
            </a:r>
            <a:endParaRPr lang="en-AU" dirty="0"/>
          </a:p>
        </p:txBody>
      </p:sp>
      <p:sp>
        <p:nvSpPr>
          <p:cNvPr id="3" name="Content Placeholder 2"/>
          <p:cNvSpPr>
            <a:spLocks noGrp="1"/>
          </p:cNvSpPr>
          <p:nvPr>
            <p:ph idx="1"/>
          </p:nvPr>
        </p:nvSpPr>
        <p:spPr/>
        <p:txBody>
          <a:bodyPr/>
          <a:lstStyle/>
          <a:p>
            <a:r>
              <a:rPr lang="en-AU" dirty="0" smtClean="0"/>
              <a:t>RAN1/RAN4 response </a:t>
            </a:r>
            <a:r>
              <a:rPr lang="en-AU" dirty="0"/>
              <a:t>in May 2017 (clause 4</a:t>
            </a:r>
            <a:r>
              <a:rPr lang="en-AU" dirty="0" smtClean="0"/>
              <a:t> &amp; 5) </a:t>
            </a:r>
            <a:r>
              <a:rPr lang="en-AU" dirty="0" smtClean="0">
                <a:solidFill>
                  <a:srgbClr val="FF0000"/>
                </a:solidFill>
              </a:rPr>
              <a:t>– with commentary</a:t>
            </a:r>
          </a:p>
          <a:p>
            <a:pPr lvl="3"/>
            <a:r>
              <a:rPr lang="en-AU" dirty="0" smtClean="0">
                <a:solidFill>
                  <a:srgbClr val="FF0000"/>
                </a:solidFill>
              </a:rPr>
              <a:t>…</a:t>
            </a:r>
            <a:endParaRPr lang="en-AU" dirty="0">
              <a:solidFill>
                <a:srgbClr val="FF0000"/>
              </a:solidFill>
            </a:endParaRPr>
          </a:p>
          <a:p>
            <a:pPr lvl="3"/>
            <a:r>
              <a:rPr lang="en-AU" dirty="0">
                <a:solidFill>
                  <a:srgbClr val="FF0000"/>
                </a:solidFill>
              </a:rPr>
              <a:t>If the tests show coexistence issues that can be corrected via changes in the LAA design, our expectation is that with sufficient push from the Wi-Fi organizations these will be accepted in 3GPP. </a:t>
            </a:r>
          </a:p>
          <a:p>
            <a:pPr lvl="3"/>
            <a:r>
              <a:rPr lang="en-AU" dirty="0">
                <a:solidFill>
                  <a:srgbClr val="FF0000"/>
                </a:solidFill>
              </a:rPr>
              <a:t>The only exception are changes that affect the signalling interface between eNB - UE or eNB - eNB i.e. the ones that are ASN.1 encoded. </a:t>
            </a:r>
            <a:endParaRPr lang="en-AU" dirty="0" smtClean="0">
              <a:solidFill>
                <a:srgbClr val="FF0000"/>
              </a:solidFill>
            </a:endParaRPr>
          </a:p>
          <a:p>
            <a:pPr lvl="3"/>
            <a:r>
              <a:rPr lang="en-AU" dirty="0" smtClean="0">
                <a:solidFill>
                  <a:srgbClr val="FF0000"/>
                </a:solidFill>
              </a:rPr>
              <a:t>Interface </a:t>
            </a:r>
            <a:r>
              <a:rPr lang="en-AU" dirty="0">
                <a:solidFill>
                  <a:srgbClr val="FF0000"/>
                </a:solidFill>
              </a:rPr>
              <a:t>changes are always more difficult to adopt as issues such as backward compatibility </a:t>
            </a:r>
            <a:r>
              <a:rPr lang="en-AU" dirty="0" err="1">
                <a:solidFill>
                  <a:srgbClr val="FF0000"/>
                </a:solidFill>
              </a:rPr>
              <a:t>etc</a:t>
            </a:r>
            <a:r>
              <a:rPr lang="en-AU" dirty="0">
                <a:solidFill>
                  <a:srgbClr val="FF0000"/>
                </a:solidFill>
              </a:rPr>
              <a:t> have to be taken into account. </a:t>
            </a:r>
            <a:endParaRPr lang="en-AU" dirty="0" smtClean="0">
              <a:solidFill>
                <a:srgbClr val="FF0000"/>
              </a:solidFill>
            </a:endParaRPr>
          </a:p>
          <a:p>
            <a:pPr lvl="3"/>
            <a:r>
              <a:rPr lang="en-AU" dirty="0" smtClean="0">
                <a:solidFill>
                  <a:srgbClr val="FF0000"/>
                </a:solidFill>
              </a:rPr>
              <a:t>Still</a:t>
            </a:r>
            <a:r>
              <a:rPr lang="en-AU" dirty="0">
                <a:solidFill>
                  <a:srgbClr val="FF0000"/>
                </a:solidFill>
              </a:rPr>
              <a:t>, the Plenary response has kept a door open for such changes by stating that "</a:t>
            </a:r>
            <a:r>
              <a:rPr lang="en-AU" i="1" dirty="0">
                <a:solidFill>
                  <a:srgbClr val="FF0000"/>
                </a:solidFill>
              </a:rPr>
              <a:t>If any proposed specification changes absolutely require changes to ASN.1 encoding, then RAN plenary may discuss on the best way forward at that time based on the nature of identified </a:t>
            </a:r>
            <a:r>
              <a:rPr lang="en-AU" i="1" dirty="0" smtClean="0">
                <a:solidFill>
                  <a:srgbClr val="FF0000"/>
                </a:solidFill>
              </a:rPr>
              <a:t>issues</a:t>
            </a:r>
            <a:r>
              <a:rPr lang="en-AU" dirty="0" smtClean="0">
                <a:solidFill>
                  <a:srgbClr val="FF0000"/>
                </a:solidFill>
              </a:rPr>
              <a:t>"</a:t>
            </a:r>
            <a:endParaRPr lang="en-US" dirty="0" smtClean="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403007644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802’s LS asked in clause 6 for some additional testing </a:t>
            </a:r>
            <a:endParaRPr lang="en-AU" dirty="0"/>
          </a:p>
        </p:txBody>
      </p:sp>
      <p:sp>
        <p:nvSpPr>
          <p:cNvPr id="3" name="Content Placeholder 2"/>
          <p:cNvSpPr>
            <a:spLocks noGrp="1"/>
          </p:cNvSpPr>
          <p:nvPr>
            <p:ph idx="1"/>
          </p:nvPr>
        </p:nvSpPr>
        <p:spPr/>
        <p:txBody>
          <a:bodyPr/>
          <a:lstStyle/>
          <a:p>
            <a:r>
              <a:rPr lang="en-AU" i="1" dirty="0"/>
              <a:t>PDED ad hoc </a:t>
            </a:r>
            <a:r>
              <a:rPr lang="en-AU" dirty="0"/>
              <a:t>summary </a:t>
            </a:r>
            <a:r>
              <a:rPr lang="en-AU" dirty="0" smtClean="0"/>
              <a:t>of next steps in </a:t>
            </a:r>
            <a:r>
              <a:rPr lang="en-AU" dirty="0"/>
              <a:t>March 2017 (clause </a:t>
            </a:r>
            <a:r>
              <a:rPr lang="en-AU" dirty="0" smtClean="0"/>
              <a:t>6)</a:t>
            </a:r>
          </a:p>
          <a:p>
            <a:pPr marL="344488" lvl="1" indent="-342900">
              <a:buFont typeface="+mj-lt"/>
              <a:buAutoNum type="arabicPeriod" startAt="6"/>
            </a:pPr>
            <a:r>
              <a:rPr lang="en-AU" i="1" dirty="0"/>
              <a:t>IEEE 802 also requests that 3GPP clarify its plans for other testing of LAA’s channel access mechanisms that may be relevant to LAA/802.11 coexistence </a:t>
            </a:r>
            <a:endParaRPr lang="en-AU" i="1" dirty="0" smtClean="0"/>
          </a:p>
          <a:p>
            <a:pPr lvl="2"/>
            <a:r>
              <a:rPr lang="en-AU" dirty="0" smtClean="0">
                <a:solidFill>
                  <a:srgbClr val="FF0000"/>
                </a:solidFill>
              </a:rPr>
              <a:t>IEEE noted existing tests</a:t>
            </a:r>
          </a:p>
          <a:p>
            <a:pPr lvl="3"/>
            <a:r>
              <a:rPr lang="en-US" dirty="0">
                <a:solidFill>
                  <a:srgbClr val="FF0000"/>
                </a:solidFill>
              </a:rPr>
              <a:t>Test of adherence to the ED threshold of -72dBm with an error tolerance of 4dB, in a single 20MHz carrier configuration only </a:t>
            </a:r>
            <a:endParaRPr lang="en-AU" dirty="0">
              <a:solidFill>
                <a:srgbClr val="FF0000"/>
              </a:solidFill>
            </a:endParaRPr>
          </a:p>
          <a:p>
            <a:pPr lvl="3"/>
            <a:r>
              <a:rPr lang="en-US" dirty="0">
                <a:solidFill>
                  <a:srgbClr val="FF0000"/>
                </a:solidFill>
              </a:rPr>
              <a:t>Test of adherence to the TXOP limit of 8ms for Best Effort traffic (channel access priority class 3), in a single 20MHz carrier configuration only </a:t>
            </a:r>
            <a:endParaRPr lang="en-AU" dirty="0" smtClean="0">
              <a:solidFill>
                <a:srgbClr val="FF0000"/>
              </a:solidFill>
            </a:endParaRPr>
          </a:p>
          <a:p>
            <a:pPr lvl="2"/>
            <a:r>
              <a:rPr lang="en-AU" dirty="0" smtClean="0">
                <a:solidFill>
                  <a:srgbClr val="FF0000"/>
                </a:solidFill>
              </a:rPr>
              <a:t>IEEE 802 asked for additional tests such as</a:t>
            </a:r>
          </a:p>
          <a:p>
            <a:pPr lvl="3"/>
            <a:r>
              <a:rPr lang="en-US" dirty="0">
                <a:solidFill>
                  <a:srgbClr val="FF0000"/>
                </a:solidFill>
              </a:rPr>
              <a:t>Differentiated access for different access channel priority classes via appropriate selection and adaptation of channel access parameters </a:t>
            </a:r>
            <a:endParaRPr lang="en-AU" dirty="0">
              <a:solidFill>
                <a:srgbClr val="FF0000"/>
              </a:solidFill>
            </a:endParaRPr>
          </a:p>
          <a:p>
            <a:pPr lvl="3"/>
            <a:r>
              <a:rPr lang="en-US" dirty="0">
                <a:solidFill>
                  <a:srgbClr val="FF0000"/>
                </a:solidFill>
              </a:rPr>
              <a:t>Appropriate multiplexing of data of a lower access channel priority class in a COT obtained with the access parameters of a higher access channel priority class </a:t>
            </a:r>
            <a:endParaRPr lang="en-AU" dirty="0">
              <a:solidFill>
                <a:srgbClr val="FF0000"/>
              </a:solidFill>
            </a:endParaRPr>
          </a:p>
          <a:p>
            <a:pPr lvl="3"/>
            <a:r>
              <a:rPr lang="en-US" dirty="0">
                <a:solidFill>
                  <a:srgbClr val="FF0000"/>
                </a:solidFill>
              </a:rPr>
              <a:t>Multicarrier channel access </a:t>
            </a:r>
            <a:endParaRPr lang="en-AU" i="1" dirty="0" smtClean="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24791597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RAN1/RAN4 were non committal on </a:t>
            </a:r>
            <a:r>
              <a:rPr lang="en-AU" dirty="0" smtClean="0"/>
              <a:t>additional </a:t>
            </a:r>
            <a:r>
              <a:rPr lang="en-AU" dirty="0"/>
              <a:t>RAN4 testing in its response to </a:t>
            </a:r>
            <a:r>
              <a:rPr lang="en-AU" dirty="0" smtClean="0"/>
              <a:t>clause 6</a:t>
            </a:r>
            <a:endParaRPr lang="en-AU" dirty="0"/>
          </a:p>
        </p:txBody>
      </p:sp>
      <p:sp>
        <p:nvSpPr>
          <p:cNvPr id="3" name="Content Placeholder 2"/>
          <p:cNvSpPr>
            <a:spLocks noGrp="1"/>
          </p:cNvSpPr>
          <p:nvPr>
            <p:ph idx="1"/>
          </p:nvPr>
        </p:nvSpPr>
        <p:spPr/>
        <p:txBody>
          <a:bodyPr/>
          <a:lstStyle/>
          <a:p>
            <a:r>
              <a:rPr lang="en-AU" dirty="0" smtClean="0"/>
              <a:t>RAN1/RAN4 response </a:t>
            </a:r>
            <a:r>
              <a:rPr lang="en-AU" dirty="0"/>
              <a:t>in May 2017 (clause </a:t>
            </a:r>
            <a:r>
              <a:rPr lang="en-AU" dirty="0" smtClean="0"/>
              <a:t>6) </a:t>
            </a:r>
            <a:r>
              <a:rPr lang="en-AU" dirty="0" smtClean="0">
                <a:solidFill>
                  <a:srgbClr val="FF0000"/>
                </a:solidFill>
              </a:rPr>
              <a:t>– with commentary</a:t>
            </a:r>
          </a:p>
          <a:p>
            <a:pPr lvl="1"/>
            <a:r>
              <a:rPr lang="en-US" i="1" dirty="0"/>
              <a:t>RAN4 discussed and agreed the LBT functionalities tests as specified in TS 36.141 during Rel-13 Work Item. If there is a consensus, additional functionalities tests can be introduced in the specification by way of change requests (CRs). Current LBT functionalities tests include ED threshold test, maximum channel occupancy time and minimum idle time tests. </a:t>
            </a:r>
            <a:endParaRPr lang="en-US" i="1" dirty="0" smtClean="0"/>
          </a:p>
          <a:p>
            <a:pPr lvl="2"/>
            <a:r>
              <a:rPr lang="en-US" dirty="0" smtClean="0">
                <a:solidFill>
                  <a:srgbClr val="FF0000"/>
                </a:solidFill>
              </a:rPr>
              <a:t>RAN4 told us about an additional test (min idle time), but implied there was not consensus to add more</a:t>
            </a:r>
          </a:p>
          <a:p>
            <a:pPr lvl="2"/>
            <a:r>
              <a:rPr lang="en-US" dirty="0" smtClean="0">
                <a:solidFill>
                  <a:srgbClr val="FF0000"/>
                </a:solidFill>
              </a:rPr>
              <a:t>E-mail received in response to title </a:t>
            </a:r>
            <a:r>
              <a:rPr lang="en-AU" dirty="0">
                <a:solidFill>
                  <a:srgbClr val="FF0000"/>
                </a:solidFill>
              </a:rPr>
              <a:t>(shared in interests of richer discussion</a:t>
            </a:r>
            <a:r>
              <a:rPr lang="en-AU" dirty="0" smtClean="0">
                <a:solidFill>
                  <a:srgbClr val="FF0000"/>
                </a:solidFill>
              </a:rPr>
              <a:t>)</a:t>
            </a:r>
            <a:endParaRPr lang="en-US" dirty="0" smtClean="0">
              <a:solidFill>
                <a:srgbClr val="FF0000"/>
              </a:solidFill>
            </a:endParaRPr>
          </a:p>
          <a:p>
            <a:pPr lvl="3"/>
            <a:r>
              <a:rPr lang="en-AU" dirty="0">
                <a:solidFill>
                  <a:srgbClr val="FF0000"/>
                </a:solidFill>
              </a:rPr>
              <a:t>This is also not fully the </a:t>
            </a:r>
            <a:r>
              <a:rPr lang="en-AU" dirty="0" smtClean="0">
                <a:solidFill>
                  <a:srgbClr val="FF0000"/>
                </a:solidFill>
              </a:rPr>
              <a:t>case.</a:t>
            </a:r>
          </a:p>
          <a:p>
            <a:pPr lvl="3"/>
            <a:r>
              <a:rPr lang="en-AU" dirty="0" smtClean="0">
                <a:solidFill>
                  <a:srgbClr val="FF0000"/>
                </a:solidFill>
              </a:rPr>
              <a:t>The </a:t>
            </a:r>
            <a:r>
              <a:rPr lang="en-AU" dirty="0">
                <a:solidFill>
                  <a:srgbClr val="FF0000"/>
                </a:solidFill>
              </a:rPr>
              <a:t>way we interpret it is that the onus is on the Wi-Fi organizations to propose new tests in 3GPP which will be accepted only if there is sufficient consensus to do </a:t>
            </a:r>
            <a:r>
              <a:rPr lang="en-AU" dirty="0" smtClean="0">
                <a:solidFill>
                  <a:srgbClr val="FF0000"/>
                </a:solidFill>
              </a:rPr>
              <a:t>so.</a:t>
            </a:r>
          </a:p>
          <a:p>
            <a:pPr lvl="3"/>
            <a:r>
              <a:rPr lang="en-AU" dirty="0" smtClean="0">
                <a:solidFill>
                  <a:srgbClr val="FF0000"/>
                </a:solidFill>
              </a:rPr>
              <a:t>This </a:t>
            </a:r>
            <a:r>
              <a:rPr lang="en-AU" dirty="0">
                <a:solidFill>
                  <a:srgbClr val="FF0000"/>
                </a:solidFill>
              </a:rPr>
              <a:t>is normal 3GPP </a:t>
            </a:r>
            <a:r>
              <a:rPr lang="en-AU" dirty="0" smtClean="0">
                <a:solidFill>
                  <a:srgbClr val="FF0000"/>
                </a:solidFill>
              </a:rPr>
              <a:t>procedure.</a:t>
            </a:r>
          </a:p>
          <a:p>
            <a:pPr lvl="3"/>
            <a:r>
              <a:rPr lang="en-AU" dirty="0" smtClean="0">
                <a:solidFill>
                  <a:srgbClr val="FF0000"/>
                </a:solidFill>
              </a:rPr>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10937315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RAN1/RAN4 were non committal on </a:t>
            </a:r>
            <a:r>
              <a:rPr lang="en-AU" dirty="0" smtClean="0"/>
              <a:t>additional </a:t>
            </a:r>
            <a:r>
              <a:rPr lang="en-AU" dirty="0"/>
              <a:t>RAN4 testing in its response to </a:t>
            </a:r>
            <a:r>
              <a:rPr lang="en-AU" dirty="0" smtClean="0"/>
              <a:t>clause 6</a:t>
            </a:r>
            <a:endParaRPr lang="en-AU" dirty="0"/>
          </a:p>
        </p:txBody>
      </p:sp>
      <p:sp>
        <p:nvSpPr>
          <p:cNvPr id="3" name="Content Placeholder 2"/>
          <p:cNvSpPr>
            <a:spLocks noGrp="1"/>
          </p:cNvSpPr>
          <p:nvPr>
            <p:ph idx="1"/>
          </p:nvPr>
        </p:nvSpPr>
        <p:spPr/>
        <p:txBody>
          <a:bodyPr/>
          <a:lstStyle/>
          <a:p>
            <a:r>
              <a:rPr lang="en-AU" dirty="0" smtClean="0"/>
              <a:t>RAN1/RAN4 response </a:t>
            </a:r>
            <a:r>
              <a:rPr lang="en-AU" dirty="0"/>
              <a:t>in May 2017 (clause </a:t>
            </a:r>
            <a:r>
              <a:rPr lang="en-AU" dirty="0" smtClean="0"/>
              <a:t>6) </a:t>
            </a:r>
            <a:r>
              <a:rPr lang="en-AU" dirty="0" smtClean="0">
                <a:solidFill>
                  <a:srgbClr val="FF0000"/>
                </a:solidFill>
              </a:rPr>
              <a:t>– with commentary</a:t>
            </a:r>
          </a:p>
          <a:p>
            <a:pPr lvl="3"/>
            <a:r>
              <a:rPr lang="en-AU" dirty="0" smtClean="0">
                <a:solidFill>
                  <a:srgbClr val="FF0000"/>
                </a:solidFill>
              </a:rPr>
              <a:t>…</a:t>
            </a:r>
          </a:p>
          <a:p>
            <a:pPr lvl="3"/>
            <a:r>
              <a:rPr lang="en-AU" dirty="0" smtClean="0">
                <a:solidFill>
                  <a:srgbClr val="FF0000"/>
                </a:solidFill>
              </a:rPr>
              <a:t>Please </a:t>
            </a:r>
            <a:r>
              <a:rPr lang="en-AU" dirty="0">
                <a:solidFill>
                  <a:srgbClr val="FF0000"/>
                </a:solidFill>
              </a:rPr>
              <a:t>note that 3GPP has now accepted mixed traffic profiles (Voice + Best Effort) for the coexistence tests. </a:t>
            </a:r>
            <a:endParaRPr lang="en-AU" dirty="0" smtClean="0">
              <a:solidFill>
                <a:srgbClr val="FF0000"/>
              </a:solidFill>
            </a:endParaRPr>
          </a:p>
          <a:p>
            <a:pPr lvl="3"/>
            <a:r>
              <a:rPr lang="en-AU" dirty="0" smtClean="0">
                <a:solidFill>
                  <a:srgbClr val="FF0000"/>
                </a:solidFill>
              </a:rPr>
              <a:t>So</a:t>
            </a:r>
            <a:r>
              <a:rPr lang="en-AU" dirty="0">
                <a:solidFill>
                  <a:srgbClr val="FF0000"/>
                </a:solidFill>
              </a:rPr>
              <a:t>, the concern regarding LAA winning the channel with a higher access priority but multiplexing lower priority data will be (indirectly) assessed via the coexistence tests. </a:t>
            </a:r>
            <a:endParaRPr lang="en-AU" dirty="0" smtClean="0">
              <a:solidFill>
                <a:srgbClr val="FF0000"/>
              </a:solidFill>
            </a:endParaRPr>
          </a:p>
          <a:p>
            <a:pPr lvl="3"/>
            <a:r>
              <a:rPr lang="en-AU" dirty="0" smtClean="0">
                <a:solidFill>
                  <a:srgbClr val="FF0000"/>
                </a:solidFill>
              </a:rPr>
              <a:t>LAA </a:t>
            </a:r>
            <a:r>
              <a:rPr lang="en-AU" dirty="0">
                <a:solidFill>
                  <a:srgbClr val="FF0000"/>
                </a:solidFill>
              </a:rPr>
              <a:t>has been allowed to do such multiplexing without increasing the minimum duration needed to transmit the higher priority data. </a:t>
            </a:r>
            <a:endParaRPr lang="en-AU" dirty="0" smtClean="0">
              <a:solidFill>
                <a:srgbClr val="FF0000"/>
              </a:solidFill>
            </a:endParaRPr>
          </a:p>
          <a:p>
            <a:pPr lvl="3"/>
            <a:r>
              <a:rPr lang="en-AU" dirty="0" smtClean="0">
                <a:solidFill>
                  <a:srgbClr val="FF0000"/>
                </a:solidFill>
              </a:rPr>
              <a:t>The </a:t>
            </a:r>
            <a:r>
              <a:rPr lang="en-AU" dirty="0">
                <a:solidFill>
                  <a:srgbClr val="FF0000"/>
                </a:solidFill>
              </a:rPr>
              <a:t>remaining major concern is coexistence in multi-carrier </a:t>
            </a:r>
            <a:r>
              <a:rPr lang="en-AU" dirty="0" smtClean="0">
                <a:solidFill>
                  <a:srgbClr val="FF0000"/>
                </a:solidFill>
              </a:rPr>
              <a:t>environments.</a:t>
            </a:r>
          </a:p>
          <a:p>
            <a:pPr lvl="3"/>
            <a:r>
              <a:rPr lang="en-AU" dirty="0" smtClean="0">
                <a:solidFill>
                  <a:srgbClr val="FF0000"/>
                </a:solidFill>
              </a:rPr>
              <a:t>It </a:t>
            </a:r>
            <a:r>
              <a:rPr lang="en-AU" dirty="0">
                <a:solidFill>
                  <a:srgbClr val="FF0000"/>
                </a:solidFill>
              </a:rPr>
              <a:t>is possible to propose a new Study Item in the next 3GPP Plenary to extend the current coexistence tests to also include multi-carrier configurations.</a:t>
            </a:r>
            <a:endParaRPr lang="en-US" dirty="0">
              <a:solidFill>
                <a:srgbClr val="FF0000"/>
              </a:solidFill>
            </a:endParaRPr>
          </a:p>
          <a:p>
            <a:pPr lvl="1"/>
            <a:r>
              <a:rPr lang="en-US" i="1" dirty="0" smtClean="0"/>
              <a:t>These </a:t>
            </a:r>
            <a:r>
              <a:rPr lang="en-US" i="1" dirty="0"/>
              <a:t>functionalities tests are additional tests defined for LAA, in addition to currently ongoing coexistence tests which are being developed. </a:t>
            </a:r>
            <a:endParaRPr lang="en-US" i="1" dirty="0" smtClean="0"/>
          </a:p>
          <a:p>
            <a:pPr lvl="2"/>
            <a:r>
              <a:rPr lang="en-AU" dirty="0">
                <a:solidFill>
                  <a:srgbClr val="FF0000"/>
                </a:solidFill>
              </a:rPr>
              <a:t>This means that there are two types of tests for </a:t>
            </a:r>
            <a:r>
              <a:rPr lang="en-AU" dirty="0" smtClean="0">
                <a:solidFill>
                  <a:srgbClr val="FF0000"/>
                </a:solidFill>
              </a:rPr>
              <a:t>LAA</a:t>
            </a:r>
          </a:p>
          <a:p>
            <a:pPr lvl="3"/>
            <a:r>
              <a:rPr lang="en-AU" dirty="0">
                <a:solidFill>
                  <a:srgbClr val="FF0000"/>
                </a:solidFill>
              </a:rPr>
              <a:t>F</a:t>
            </a:r>
            <a:r>
              <a:rPr lang="en-AU" dirty="0" smtClean="0">
                <a:solidFill>
                  <a:srgbClr val="FF0000"/>
                </a:solidFill>
              </a:rPr>
              <a:t>unctional </a:t>
            </a:r>
            <a:r>
              <a:rPr lang="en-AU" dirty="0">
                <a:solidFill>
                  <a:srgbClr val="FF0000"/>
                </a:solidFill>
              </a:rPr>
              <a:t>tests for checking the ED threshold, adherence to TXOP and minimum idle time for Best </a:t>
            </a:r>
            <a:r>
              <a:rPr lang="en-AU" dirty="0" smtClean="0">
                <a:solidFill>
                  <a:srgbClr val="FF0000"/>
                </a:solidFill>
              </a:rPr>
              <a:t>Effort)</a:t>
            </a:r>
          </a:p>
          <a:p>
            <a:pPr lvl="3"/>
            <a:r>
              <a:rPr lang="en-AU" dirty="0" smtClean="0">
                <a:solidFill>
                  <a:srgbClr val="FF0000"/>
                </a:solidFill>
              </a:rPr>
              <a:t>Coexistence </a:t>
            </a:r>
            <a:r>
              <a:rPr lang="en-AU" dirty="0">
                <a:solidFill>
                  <a:srgbClr val="FF0000"/>
                </a:solidFill>
              </a:rPr>
              <a:t>tests to evaluate coexistence between LAA and Wi-Fi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17521519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a:t>
            </a:r>
            <a:r>
              <a:rPr lang="en-AU" dirty="0" smtClean="0"/>
              <a:t>802’s LS asked </a:t>
            </a:r>
            <a:r>
              <a:rPr lang="en-AU" dirty="0"/>
              <a:t>in clause </a:t>
            </a:r>
            <a:r>
              <a:rPr lang="en-AU" dirty="0" smtClean="0"/>
              <a:t>6 for RAN1/RAN4 perspective on alternative testing </a:t>
            </a:r>
            <a:endParaRPr lang="en-AU" dirty="0"/>
          </a:p>
        </p:txBody>
      </p:sp>
      <p:sp>
        <p:nvSpPr>
          <p:cNvPr id="3" name="Content Placeholder 2"/>
          <p:cNvSpPr>
            <a:spLocks noGrp="1"/>
          </p:cNvSpPr>
          <p:nvPr>
            <p:ph idx="1"/>
          </p:nvPr>
        </p:nvSpPr>
        <p:spPr/>
        <p:txBody>
          <a:bodyPr/>
          <a:lstStyle/>
          <a:p>
            <a:r>
              <a:rPr lang="en-AU" i="1" dirty="0"/>
              <a:t>PDED ad hoc </a:t>
            </a:r>
            <a:r>
              <a:rPr lang="en-AU" dirty="0"/>
              <a:t>summary </a:t>
            </a:r>
            <a:r>
              <a:rPr lang="en-AU" dirty="0" smtClean="0"/>
              <a:t>of next steps in </a:t>
            </a:r>
            <a:r>
              <a:rPr lang="en-AU" dirty="0"/>
              <a:t>March 2017 (clause 7</a:t>
            </a:r>
            <a:r>
              <a:rPr lang="en-AU" dirty="0" smtClean="0"/>
              <a:t>)</a:t>
            </a:r>
          </a:p>
          <a:p>
            <a:pPr marL="344488" lvl="1" indent="-342900">
              <a:buFont typeface="+mj-lt"/>
              <a:buAutoNum type="arabicPeriod" startAt="7"/>
            </a:pPr>
            <a:r>
              <a:rPr lang="en-AU" i="1" dirty="0"/>
              <a:t>Alternatively, in the absence of availability of timely 3GPP RAN4 testing, IEEE 802 requests 3GPP provide its perspective on extending the Wi-Fi Alliance LTE-U tests to LAA  </a:t>
            </a:r>
            <a:endParaRPr lang="en-AU" i="1"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3506503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RAN1/RAN4’s response to clause 7 indicated no interest in alternative testing </a:t>
            </a:r>
          </a:p>
        </p:txBody>
      </p:sp>
      <p:sp>
        <p:nvSpPr>
          <p:cNvPr id="3" name="Content Placeholder 2"/>
          <p:cNvSpPr>
            <a:spLocks noGrp="1"/>
          </p:cNvSpPr>
          <p:nvPr>
            <p:ph idx="1"/>
          </p:nvPr>
        </p:nvSpPr>
        <p:spPr/>
        <p:txBody>
          <a:bodyPr/>
          <a:lstStyle/>
          <a:p>
            <a:r>
              <a:rPr lang="en-AU" dirty="0" smtClean="0"/>
              <a:t>RAN1/RAN4 response </a:t>
            </a:r>
            <a:r>
              <a:rPr lang="en-AU" dirty="0"/>
              <a:t>in May 2017 (clause 7</a:t>
            </a:r>
            <a:r>
              <a:rPr lang="en-AU" dirty="0" smtClean="0"/>
              <a:t>) </a:t>
            </a:r>
            <a:r>
              <a:rPr lang="en-AU" dirty="0" smtClean="0">
                <a:solidFill>
                  <a:srgbClr val="FF0000"/>
                </a:solidFill>
              </a:rPr>
              <a:t>– with commentary</a:t>
            </a:r>
          </a:p>
          <a:p>
            <a:pPr lvl="1"/>
            <a:r>
              <a:rPr lang="en-AU" i="1" dirty="0"/>
              <a:t>RAN1 once again notes that LAA has been standardized with the active involvement of stakeholders of both LAA and 802.11 communities after an extensive simulation </a:t>
            </a:r>
            <a:r>
              <a:rPr lang="en-AU" i="1" dirty="0" smtClean="0"/>
              <a:t>campaign.</a:t>
            </a:r>
          </a:p>
          <a:p>
            <a:pPr lvl="2"/>
            <a:r>
              <a:rPr lang="en-AU" dirty="0" smtClean="0">
                <a:solidFill>
                  <a:srgbClr val="FF0000"/>
                </a:solidFill>
              </a:rPr>
              <a:t>They once again seem to be saying that IEEE 802 can’t object because some 802.11 stakeholders have been involved</a:t>
            </a:r>
          </a:p>
          <a:p>
            <a:pPr lvl="2"/>
            <a:r>
              <a:rPr lang="en-AU" dirty="0" smtClean="0">
                <a:solidFill>
                  <a:srgbClr val="FF0000"/>
                </a:solidFill>
              </a:rPr>
              <a:t>Regardless, this statement has little to do with the question</a:t>
            </a:r>
            <a:endParaRPr lang="en-AU" dirty="0">
              <a:solidFill>
                <a:srgbClr val="FF0000"/>
              </a:solidFill>
            </a:endParaRPr>
          </a:p>
          <a:p>
            <a:pPr lvl="1"/>
            <a:r>
              <a:rPr lang="en-AU" i="1" dirty="0" smtClean="0"/>
              <a:t>RAN1’s </a:t>
            </a:r>
            <a:r>
              <a:rPr lang="en-AU" i="1" dirty="0"/>
              <a:t>choice of coexistence mechanism has also been adopted in ETSI BRAN harmonized standard as well</a:t>
            </a:r>
            <a:r>
              <a:rPr lang="en-AU" i="1" dirty="0" smtClean="0"/>
              <a:t>.</a:t>
            </a:r>
          </a:p>
          <a:p>
            <a:pPr lvl="2"/>
            <a:r>
              <a:rPr lang="en-AU" dirty="0" smtClean="0">
                <a:solidFill>
                  <a:srgbClr val="FF0000"/>
                </a:solidFill>
              </a:rPr>
              <a:t>Not quite; EN 301 893 was based on 802.11 LBT rather than LAA, although the ED threshold was agreed as a result of advocacy by 3GPP stakeholders. In addition EN 301 893 actually adopts 802.11 in its entirety</a:t>
            </a:r>
          </a:p>
          <a:p>
            <a:pPr lvl="2"/>
            <a:r>
              <a:rPr lang="en-AU" dirty="0">
                <a:solidFill>
                  <a:srgbClr val="FF0000"/>
                </a:solidFill>
              </a:rPr>
              <a:t>Regardless, this statement has little to do with the </a:t>
            </a:r>
            <a:r>
              <a:rPr lang="en-AU" dirty="0" smtClean="0">
                <a:solidFill>
                  <a:srgbClr val="FF0000"/>
                </a:solidFill>
              </a:rPr>
              <a:t>question</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114951168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RAN1/RAN4’s response to clause 7 indicated no interest in alternative testing </a:t>
            </a:r>
            <a:endParaRPr lang="en-AU" dirty="0"/>
          </a:p>
        </p:txBody>
      </p:sp>
      <p:sp>
        <p:nvSpPr>
          <p:cNvPr id="3" name="Content Placeholder 2"/>
          <p:cNvSpPr>
            <a:spLocks noGrp="1"/>
          </p:cNvSpPr>
          <p:nvPr>
            <p:ph idx="1"/>
          </p:nvPr>
        </p:nvSpPr>
        <p:spPr/>
        <p:txBody>
          <a:bodyPr/>
          <a:lstStyle/>
          <a:p>
            <a:r>
              <a:rPr lang="en-AU" dirty="0" smtClean="0"/>
              <a:t>RAN1/RAN4 response </a:t>
            </a:r>
            <a:r>
              <a:rPr lang="en-AU" dirty="0"/>
              <a:t>in May 2017 (clause 7</a:t>
            </a:r>
            <a:r>
              <a:rPr lang="en-AU" dirty="0" smtClean="0"/>
              <a:t>) </a:t>
            </a:r>
            <a:r>
              <a:rPr lang="en-AU" dirty="0" smtClean="0">
                <a:solidFill>
                  <a:srgbClr val="FF0000"/>
                </a:solidFill>
              </a:rPr>
              <a:t>– with commentary</a:t>
            </a:r>
          </a:p>
          <a:p>
            <a:pPr lvl="1"/>
            <a:r>
              <a:rPr lang="en-AU" i="1" dirty="0" smtClean="0"/>
              <a:t>RAN1 </a:t>
            </a:r>
            <a:r>
              <a:rPr lang="en-AU" i="1" dirty="0"/>
              <a:t>believes that the coexistence testing framework developed by RAN4 has been based on consensus (with some compromises from all the stakeholders) and it is sufficient to test the coexistence between LAA and 802.11 systems. </a:t>
            </a:r>
            <a:endParaRPr lang="en-AU" i="1" dirty="0" smtClean="0"/>
          </a:p>
          <a:p>
            <a:pPr lvl="2"/>
            <a:r>
              <a:rPr lang="en-AU" dirty="0" smtClean="0">
                <a:solidFill>
                  <a:srgbClr val="FF0000"/>
                </a:solidFill>
              </a:rPr>
              <a:t>They are essentially saying that they are not interested in alternative approaches, but they do not address the question of timeliness</a:t>
            </a:r>
          </a:p>
          <a:p>
            <a:pPr lvl="2"/>
            <a:r>
              <a:rPr lang="en-AU" dirty="0">
                <a:solidFill>
                  <a:srgbClr val="FF0000"/>
                </a:solidFill>
              </a:rPr>
              <a:t>Note received by e-mail</a:t>
            </a:r>
          </a:p>
          <a:p>
            <a:pPr lvl="3"/>
            <a:r>
              <a:rPr lang="en-AU" dirty="0">
                <a:solidFill>
                  <a:srgbClr val="FF0000"/>
                </a:solidFill>
              </a:rPr>
              <a:t>In our opinion, the LAA - Wi-Fi coexistence tests that have been now defined in 3GPP RAN4 are a reasonably strict test of coexistence.</a:t>
            </a:r>
          </a:p>
          <a:p>
            <a:pPr lvl="3"/>
            <a:r>
              <a:rPr lang="en-AU" dirty="0">
                <a:solidFill>
                  <a:srgbClr val="FF0000"/>
                </a:solidFill>
              </a:rPr>
              <a:t>However, 3GPP will not commit to the critical concern of ensuring that LAA devices run and pass the test before deployment and that the results and configurations of the tests are made public. </a:t>
            </a:r>
          </a:p>
          <a:p>
            <a:pPr lvl="3"/>
            <a:r>
              <a:rPr lang="en-AU" dirty="0">
                <a:solidFill>
                  <a:srgbClr val="FF0000"/>
                </a:solidFill>
              </a:rPr>
              <a:t>It will instead argue that it is a standardization body and not a testing authority and that such tests have always been the purview of operators and device manufactures.</a:t>
            </a:r>
          </a:p>
          <a:p>
            <a:pPr lvl="3"/>
            <a:r>
              <a:rPr lang="en-AU" dirty="0">
                <a:solidFill>
                  <a:srgbClr val="FF0000"/>
                </a:solidFill>
              </a:rPr>
              <a:t>We need to counter this … </a:t>
            </a:r>
          </a:p>
          <a:p>
            <a:pPr lvl="2"/>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3404589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The </a:t>
            </a:r>
            <a:r>
              <a:rPr lang="en-AU" i="1" dirty="0"/>
              <a:t>Coexistence SC </a:t>
            </a:r>
            <a:r>
              <a:rPr lang="en-AU" dirty="0" smtClean="0"/>
              <a:t>will </a:t>
            </a:r>
            <a:r>
              <a:rPr lang="en-AU" dirty="0"/>
              <a:t>review the official IEEE-SA patent material for pre-PAR groups</a:t>
            </a:r>
          </a:p>
        </p:txBody>
      </p:sp>
      <p:sp>
        <p:nvSpPr>
          <p:cNvPr id="3" name="Content Placeholder 2"/>
          <p:cNvSpPr>
            <a:spLocks noGrp="1"/>
          </p:cNvSpPr>
          <p:nvPr>
            <p:ph idx="1"/>
          </p:nvPr>
        </p:nvSpPr>
        <p:spPr/>
        <p:txBody>
          <a:bodyPr/>
          <a:lstStyle/>
          <a:p>
            <a:pPr lvl="1"/>
            <a:r>
              <a:rPr lang="en-US" altLang="en-US" dirty="0" smtClean="0"/>
              <a:t>If you have questions:</a:t>
            </a:r>
          </a:p>
          <a:p>
            <a:pPr lvl="2"/>
            <a:r>
              <a:rPr lang="en-US" altLang="en-US" dirty="0" smtClean="0"/>
              <a:t>Contact the IEEE-SA Standards Board Patent Committee Administrator at </a:t>
            </a:r>
            <a:r>
              <a:rPr lang="en-US" altLang="en-US" dirty="0" smtClean="0">
                <a:hlinkClick r:id="rId2"/>
              </a:rPr>
              <a:t>patcom@ieee.org</a:t>
            </a:r>
            <a:endParaRPr lang="en-US" altLang="en-US" dirty="0" smtClean="0"/>
          </a:p>
          <a:p>
            <a:pPr lvl="2"/>
            <a:r>
              <a:rPr lang="en-US" altLang="en-US" dirty="0" smtClean="0"/>
              <a:t>Visit </a:t>
            </a:r>
            <a:r>
              <a:rPr lang="en-US" altLang="en-US" dirty="0" smtClean="0">
                <a:hlinkClick r:id="rId3" action="ppaction://hlinkfile"/>
              </a:rPr>
              <a:t>standards.ieee.org/about/</a:t>
            </a:r>
            <a:r>
              <a:rPr lang="en-US" altLang="en-US" dirty="0" err="1" smtClean="0">
                <a:hlinkClick r:id="rId3" action="ppaction://hlinkfile"/>
              </a:rPr>
              <a:t>sasb</a:t>
            </a:r>
            <a:r>
              <a:rPr lang="en-US" altLang="en-US" dirty="0" smtClean="0">
                <a:hlinkClick r:id="rId3" action="ppaction://hlinkfile"/>
              </a:rPr>
              <a:t>/</a:t>
            </a:r>
            <a:r>
              <a:rPr lang="en-US" altLang="en-US" dirty="0" err="1" smtClean="0">
                <a:hlinkClick r:id="rId3" action="ppaction://hlinkfile"/>
              </a:rPr>
              <a:t>patcom</a:t>
            </a:r>
            <a:r>
              <a:rPr lang="en-US" altLang="en-US" dirty="0" smtClean="0">
                <a:hlinkClick r:id="rId3" action="ppaction://hlinkfile"/>
              </a:rPr>
              <a:t>/index.html </a:t>
            </a:r>
            <a:endParaRPr lang="en-US" altLang="en-US" dirty="0" smtClean="0"/>
          </a:p>
          <a:p>
            <a:pPr lvl="1"/>
            <a:r>
              <a:rPr lang="en-US" altLang="en-US" dirty="0" smtClean="0"/>
              <a:t>See IEEE-SA Standards Board Operations Manual, clause 5.3.10 and </a:t>
            </a:r>
            <a:r>
              <a:rPr lang="en-GB" altLang="en-US" dirty="0" smtClean="0"/>
              <a:t>“</a:t>
            </a:r>
            <a:r>
              <a:rPr lang="en-GB" altLang="en-US" i="1" dirty="0" smtClean="0"/>
              <a:t>Promoting Competition and Innovation: What You Need to Know about the IEEE Standards Association's Antitrust and Competition Policy</a:t>
            </a:r>
            <a:r>
              <a:rPr lang="en-GB" altLang="en-US" dirty="0" smtClean="0"/>
              <a:t>”</a:t>
            </a:r>
            <a:r>
              <a:rPr lang="en-US" altLang="en-US" dirty="0" smtClean="0"/>
              <a:t> for more details.</a:t>
            </a:r>
          </a:p>
          <a:p>
            <a:pPr lvl="1"/>
            <a:r>
              <a:rPr lang="en-US" altLang="en-US" dirty="0" smtClean="0"/>
              <a:t>This slide set is available at:</a:t>
            </a:r>
          </a:p>
          <a:p>
            <a:pPr lvl="2"/>
            <a:r>
              <a:rPr lang="en-US" altLang="en-US" dirty="0" smtClean="0">
                <a:hlinkClick r:id="rId4" action="ppaction://hlinkpres?slideindex=1&amp;slidetitle="/>
              </a:rPr>
              <a:t>development.standards.ieee.org/</a:t>
            </a:r>
            <a:r>
              <a:rPr lang="en-US" altLang="en-US" dirty="0" err="1" smtClean="0">
                <a:hlinkClick r:id="rId4" action="ppaction://hlinkpres?slideindex=1&amp;slidetitle="/>
              </a:rPr>
              <a:t>myproject</a:t>
            </a:r>
            <a:r>
              <a:rPr lang="en-US" altLang="en-US" dirty="0" smtClean="0">
                <a:hlinkClick r:id="rId4" action="ppaction://hlinkpres?slideindex=1&amp;slidetitle="/>
              </a:rPr>
              <a:t>/Public/</a:t>
            </a:r>
            <a:r>
              <a:rPr lang="en-US" altLang="en-US" dirty="0" err="1" smtClean="0">
                <a:hlinkClick r:id="rId4" action="ppaction://hlinkpres?slideindex=1&amp;slidetitle="/>
              </a:rPr>
              <a:t>mytools</a:t>
            </a:r>
            <a:r>
              <a:rPr lang="en-US" altLang="en-US" dirty="0" smtClean="0">
                <a:hlinkClick r:id="rId4" action="ppaction://hlinkpres?slideindex=1&amp;slidetitle="/>
              </a:rPr>
              <a:t>/mob/slideset.ppt</a:t>
            </a:r>
            <a:endParaRPr lang="en-US" altLang="en-US"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Tree>
    <p:extLst>
      <p:ext uri="{BB962C8B-B14F-4D97-AF65-F5344CB8AC3E}">
        <p14:creationId xmlns:p14="http://schemas.microsoft.com/office/powerpoint/2010/main" val="66949372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How should IEEE 802 respond to the latest LS from RAN1/RAN4?</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a:t>Initial </a:t>
            </a:r>
            <a:r>
              <a:rPr lang="en-AU" dirty="0" smtClean="0"/>
              <a:t>comments of </a:t>
            </a:r>
            <a:r>
              <a:rPr lang="en-AU" dirty="0"/>
              <a:t>author (for discussion)</a:t>
            </a:r>
          </a:p>
          <a:p>
            <a:pPr lvl="1"/>
            <a:r>
              <a:rPr lang="en-AU" dirty="0" smtClean="0"/>
              <a:t>The LS from RAN1/RAN4 just seems to emphasise the disagreements with IEEE 802, and to indicate that RAN4 testing was unlikely to resolve the differences </a:t>
            </a:r>
          </a:p>
          <a:p>
            <a:pPr lvl="2"/>
            <a:r>
              <a:rPr lang="en-AU" dirty="0" smtClean="0"/>
              <a:t>There is no real commitment to validation testing (and no process or schedule)</a:t>
            </a:r>
          </a:p>
          <a:p>
            <a:pPr lvl="2"/>
            <a:r>
              <a:rPr lang="en-AU" dirty="0" smtClean="0"/>
              <a:t>The bar for changes as a result of testing is high</a:t>
            </a:r>
          </a:p>
          <a:p>
            <a:pPr lvl="1"/>
            <a:r>
              <a:rPr lang="en-AU" dirty="0" smtClean="0"/>
              <a:t>RAN1/RAN4 does not seem to want anything out of the LS exchange</a:t>
            </a:r>
          </a:p>
          <a:p>
            <a:pPr lvl="2"/>
            <a:r>
              <a:rPr lang="en-AU" dirty="0" smtClean="0"/>
              <a:t>There was no real action requested</a:t>
            </a:r>
          </a:p>
          <a:p>
            <a:pPr lvl="1"/>
            <a:r>
              <a:rPr lang="en-AU" dirty="0" smtClean="0"/>
              <a:t>What should IEEE 802 do in response?</a:t>
            </a:r>
          </a:p>
          <a:p>
            <a:pPr lvl="2"/>
            <a:r>
              <a:rPr lang="en-AU" dirty="0" smtClean="0"/>
              <a:t>Nothing?</a:t>
            </a:r>
          </a:p>
          <a:p>
            <a:pPr lvl="2"/>
            <a:r>
              <a:rPr lang="en-AU" dirty="0" smtClean="0"/>
              <a:t>Notify RAN1/RAN4 of IEEE 802’s LS to ETSI BRAN?</a:t>
            </a:r>
          </a:p>
          <a:p>
            <a:pPr lvl="2"/>
            <a:r>
              <a:rPr lang="en-AU" dirty="0" smtClean="0"/>
              <a:t>Ask RAN </a:t>
            </a:r>
            <a:r>
              <a:rPr lang="en-US" i="1" dirty="0"/>
              <a:t>to comment on the timeline for execution of the test plan, device certification and the expected review process.</a:t>
            </a:r>
            <a:endParaRPr lang="en-AU" dirty="0" smtClean="0"/>
          </a:p>
          <a:p>
            <a:pPr lvl="2"/>
            <a:r>
              <a:rPr lang="en-AU" dirty="0" smtClean="0"/>
              <a:t>Document the lack of real cooperation (again)?</a:t>
            </a:r>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Tree>
    <p:extLst>
      <p:ext uri="{BB962C8B-B14F-4D97-AF65-F5344CB8AC3E}">
        <p14:creationId xmlns:p14="http://schemas.microsoft.com/office/powerpoint/2010/main" val="16546821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It is proposed that IEEE 802 refocus on resolving the issue in ETSI BRAN … and away from 3GPP</a:t>
            </a:r>
            <a:endParaRPr lang="en-AU" dirty="0"/>
          </a:p>
        </p:txBody>
      </p:sp>
      <p:sp>
        <p:nvSpPr>
          <p:cNvPr id="3" name="Content Placeholder 2"/>
          <p:cNvSpPr>
            <a:spLocks noGrp="1"/>
          </p:cNvSpPr>
          <p:nvPr>
            <p:ph idx="1"/>
          </p:nvPr>
        </p:nvSpPr>
        <p:spPr/>
        <p:txBody>
          <a:bodyPr/>
          <a:lstStyle/>
          <a:p>
            <a:r>
              <a:rPr lang="en-AU" dirty="0" smtClean="0"/>
              <a:t>Initial proposal of the author </a:t>
            </a:r>
            <a:r>
              <a:rPr lang="en-AU" dirty="0"/>
              <a:t>(for discussion</a:t>
            </a:r>
            <a:r>
              <a:rPr lang="en-AU" dirty="0" smtClean="0"/>
              <a:t>)</a:t>
            </a:r>
          </a:p>
          <a:p>
            <a:pPr lvl="1"/>
            <a:r>
              <a:rPr lang="en-AU" dirty="0" smtClean="0"/>
              <a:t>The long game of 3GPP/IEEE 802 LS ping pong has led to some good refinements to LAA and better understanding between the organisations</a:t>
            </a:r>
          </a:p>
          <a:p>
            <a:pPr lvl="1"/>
            <a:r>
              <a:rPr lang="en-AU" dirty="0" smtClean="0"/>
              <a:t>However, the two organisations are still at loggerheads on PD/ED issue</a:t>
            </a:r>
          </a:p>
          <a:p>
            <a:pPr lvl="2"/>
            <a:r>
              <a:rPr lang="en-AU" dirty="0" smtClean="0"/>
              <a:t>3GPP want everyone to use maximum ED of -72dBm</a:t>
            </a:r>
          </a:p>
          <a:p>
            <a:pPr lvl="2"/>
            <a:r>
              <a:rPr lang="en-AU" dirty="0" smtClean="0"/>
              <a:t>IEEE 802 are content (as a short term compromise – in the medium term it needs to be validated) for LAA to use maximum ED of  -72dBm, but want 802.11 (and LAA) to continue to be allowed to use traditional  and well proven PDED mechanism</a:t>
            </a:r>
          </a:p>
          <a:p>
            <a:pPr lvl="1"/>
            <a:r>
              <a:rPr lang="en-AU" dirty="0" smtClean="0"/>
              <a:t>There is no obvious way of breaking the impasse directly between IEEE 802 and 3GPP </a:t>
            </a:r>
          </a:p>
          <a:p>
            <a:pPr lvl="2"/>
            <a:r>
              <a:rPr lang="en-AU" dirty="0" smtClean="0"/>
              <a:t>It has not helped the trust for 3GPP by IEEE 802 that 3GPP has broken multiple commitments to work with IEEE 802 towards consensus</a:t>
            </a:r>
          </a:p>
          <a:p>
            <a:pPr lvl="1"/>
            <a:r>
              <a:rPr lang="en-AU" dirty="0" smtClean="0"/>
              <a: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51</a:t>
            </a:fld>
            <a:endParaRPr lang="en-US"/>
          </a:p>
        </p:txBody>
      </p:sp>
    </p:spTree>
    <p:extLst>
      <p:ext uri="{BB962C8B-B14F-4D97-AF65-F5344CB8AC3E}">
        <p14:creationId xmlns:p14="http://schemas.microsoft.com/office/powerpoint/2010/main" val="20631189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It is proposed that IEEE 802 refocus on resolving the issue in ETSI BRAN … and away from 3GPP</a:t>
            </a:r>
            <a:endParaRPr lang="en-AU" dirty="0"/>
          </a:p>
        </p:txBody>
      </p:sp>
      <p:sp>
        <p:nvSpPr>
          <p:cNvPr id="3" name="Content Placeholder 2"/>
          <p:cNvSpPr>
            <a:spLocks noGrp="1"/>
          </p:cNvSpPr>
          <p:nvPr>
            <p:ph idx="1"/>
          </p:nvPr>
        </p:nvSpPr>
        <p:spPr/>
        <p:txBody>
          <a:bodyPr/>
          <a:lstStyle/>
          <a:p>
            <a:r>
              <a:rPr lang="en-AU" dirty="0"/>
              <a:t>Initial proposal of the author (for discussion)</a:t>
            </a:r>
          </a:p>
          <a:p>
            <a:pPr lvl="1"/>
            <a:r>
              <a:rPr lang="en-AU" dirty="0" smtClean="0"/>
              <a:t>…</a:t>
            </a:r>
          </a:p>
          <a:p>
            <a:pPr lvl="1"/>
            <a:r>
              <a:rPr lang="en-AU" dirty="0" smtClean="0"/>
              <a:t>It is proposed that IEEE 802 refocus on resolving the issue in ETSI BRAN</a:t>
            </a:r>
          </a:p>
          <a:p>
            <a:pPr lvl="2"/>
            <a:r>
              <a:rPr lang="en-AU" dirty="0" smtClean="0"/>
              <a:t>Focus on enabling PD/ED for 802.11ax (and other technologies)</a:t>
            </a:r>
          </a:p>
          <a:p>
            <a:pPr lvl="2"/>
            <a:r>
              <a:rPr lang="en-AU" dirty="0" smtClean="0"/>
              <a:t>Focus on validating that ED of -72 can result in fairness (and efficient use of spectrum)</a:t>
            </a:r>
          </a:p>
          <a:p>
            <a:pPr lvl="1"/>
            <a:r>
              <a:rPr lang="en-AU" dirty="0"/>
              <a:t>… which at </a:t>
            </a:r>
            <a:r>
              <a:rPr lang="en-AU" dirty="0" smtClean="0"/>
              <a:t>least </a:t>
            </a:r>
            <a:r>
              <a:rPr lang="en-AU" dirty="0"/>
              <a:t>has some authority (in Europe and other parts</a:t>
            </a:r>
            <a:r>
              <a:rPr lang="en-AU" dirty="0" smtClean="0"/>
              <a:t>)</a:t>
            </a:r>
          </a:p>
          <a:p>
            <a:pPr lvl="1"/>
            <a:r>
              <a:rPr lang="en-AU" dirty="0" smtClean="0"/>
              <a:t>… and may influence other parts of the world too</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52</a:t>
            </a:fld>
            <a:endParaRPr lang="en-US"/>
          </a:p>
        </p:txBody>
      </p:sp>
    </p:spTree>
    <p:extLst>
      <p:ext uri="{BB962C8B-B14F-4D97-AF65-F5344CB8AC3E}">
        <p14:creationId xmlns:p14="http://schemas.microsoft.com/office/powerpoint/2010/main" val="79408891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Another proposal is to focus on validating or not whether ED = -72dBm is actually “fair”</a:t>
            </a:r>
            <a:endParaRPr lang="en-AU" dirty="0"/>
          </a:p>
        </p:txBody>
      </p:sp>
      <p:sp>
        <p:nvSpPr>
          <p:cNvPr id="3" name="Content Placeholder 2"/>
          <p:cNvSpPr>
            <a:spLocks noGrp="1"/>
          </p:cNvSpPr>
          <p:nvPr>
            <p:ph idx="1"/>
          </p:nvPr>
        </p:nvSpPr>
        <p:spPr/>
        <p:txBody>
          <a:bodyPr/>
          <a:lstStyle/>
          <a:p>
            <a:r>
              <a:rPr lang="en-AU" dirty="0" smtClean="0"/>
              <a:t>Comment received by e-mail (shared in interests of richer discussion)</a:t>
            </a:r>
          </a:p>
          <a:p>
            <a:pPr lvl="1"/>
            <a:r>
              <a:rPr lang="en-AU" dirty="0" smtClean="0"/>
              <a:t>As commented earlier, until now the fairness of LAA using an</a:t>
            </a:r>
            <a:br>
              <a:rPr lang="en-AU" dirty="0" smtClean="0"/>
            </a:br>
            <a:r>
              <a:rPr lang="en-AU" dirty="0" smtClean="0"/>
              <a:t>ED = -72dBm has been shown only in simulations and for all practical purposes mostly in simulations presented to 3GPP</a:t>
            </a:r>
          </a:p>
          <a:p>
            <a:pPr lvl="1"/>
            <a:r>
              <a:rPr lang="en-AU" dirty="0" smtClean="0"/>
              <a:t>This is natural as LAA has only just been standardized and there have been no deployments</a:t>
            </a:r>
          </a:p>
          <a:p>
            <a:pPr lvl="1"/>
            <a:r>
              <a:rPr lang="en-AU" dirty="0" smtClean="0"/>
              <a:t>Fairness of ED = -72dBm has not yet been shown</a:t>
            </a:r>
          </a:p>
          <a:p>
            <a:pPr lvl="2"/>
            <a:r>
              <a:rPr lang="en-AU" dirty="0" smtClean="0"/>
              <a:t>a) in field deployments</a:t>
            </a:r>
          </a:p>
          <a:p>
            <a:pPr lvl="2"/>
            <a:r>
              <a:rPr lang="en-AU" dirty="0" smtClean="0"/>
              <a:t>b) in the coexistence tests defined in RAN4</a:t>
            </a:r>
          </a:p>
          <a:p>
            <a:pPr lvl="2"/>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53</a:t>
            </a:fld>
            <a:endParaRPr lang="en-US"/>
          </a:p>
        </p:txBody>
      </p:sp>
    </p:spTree>
    <p:extLst>
      <p:ext uri="{BB962C8B-B14F-4D97-AF65-F5344CB8AC3E}">
        <p14:creationId xmlns:p14="http://schemas.microsoft.com/office/powerpoint/2010/main" val="322836685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Another proposal is to focus on validating or not whether ED = -72dBm is actually “fair”</a:t>
            </a:r>
          </a:p>
        </p:txBody>
      </p:sp>
      <p:sp>
        <p:nvSpPr>
          <p:cNvPr id="3" name="Content Placeholder 2"/>
          <p:cNvSpPr>
            <a:spLocks noGrp="1"/>
          </p:cNvSpPr>
          <p:nvPr>
            <p:ph idx="1"/>
          </p:nvPr>
        </p:nvSpPr>
        <p:spPr/>
        <p:txBody>
          <a:bodyPr/>
          <a:lstStyle/>
          <a:p>
            <a:r>
              <a:rPr lang="en-AU" dirty="0" smtClean="0"/>
              <a:t>Comment received by e-mail (shared in interests of richer discussion)</a:t>
            </a:r>
          </a:p>
          <a:p>
            <a:pPr lvl="2"/>
            <a:r>
              <a:rPr lang="en-AU" dirty="0" smtClean="0"/>
              <a:t>…</a:t>
            </a:r>
          </a:p>
          <a:p>
            <a:pPr lvl="2"/>
            <a:r>
              <a:rPr lang="en-AU" dirty="0" smtClean="0"/>
              <a:t>c) for simulation models that have a larger % of weaker links</a:t>
            </a:r>
          </a:p>
          <a:p>
            <a:pPr lvl="3"/>
            <a:r>
              <a:rPr lang="en-AU" dirty="0" smtClean="0"/>
              <a:t>As mentioned earlier, the 3GPP Indoor simulation model has only 1% of links below -72dBm while the Outdoor simulation model has only 7% of links below -72dBm while Wi-Fi field data presented by HPE and </a:t>
            </a:r>
            <a:r>
              <a:rPr lang="en-AU" dirty="0" err="1" smtClean="0"/>
              <a:t>CableLabs</a:t>
            </a:r>
            <a:r>
              <a:rPr lang="en-AU" dirty="0" smtClean="0"/>
              <a:t> for both optimized single operator deployments and unorganized deployments show that between 20% to 80% of Wi-Fi links can below -72dBm.</a:t>
            </a:r>
          </a:p>
          <a:p>
            <a:pPr lvl="1"/>
            <a:r>
              <a:rPr lang="en-AU" dirty="0" smtClean="0"/>
              <a:t>So, we must continue to point out the above in all forums: ETSI, FCC and other industry bodies on the need to evaluate ED = -72dBm more thoroughly</a:t>
            </a:r>
          </a:p>
          <a:p>
            <a:pPr lvl="1"/>
            <a:r>
              <a:rPr lang="en-AU" dirty="0" smtClean="0"/>
              <a:t>We must also point this out to operators that are either doing or planning to do LAA field tests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54</a:t>
            </a:fld>
            <a:endParaRPr lang="en-US"/>
          </a:p>
        </p:txBody>
      </p:sp>
    </p:spTree>
    <p:extLst>
      <p:ext uri="{BB962C8B-B14F-4D97-AF65-F5344CB8AC3E}">
        <p14:creationId xmlns:p14="http://schemas.microsoft.com/office/powerpoint/2010/main" val="74375080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discuss next steps in relation to the RAN1/RAN4 LS in May </a:t>
            </a:r>
            <a:r>
              <a:rPr lang="en-AU" dirty="0"/>
              <a:t>2017 </a:t>
            </a:r>
          </a:p>
        </p:txBody>
      </p:sp>
      <p:sp>
        <p:nvSpPr>
          <p:cNvPr id="3" name="Content Placeholder 2"/>
          <p:cNvSpPr>
            <a:spLocks noGrp="1"/>
          </p:cNvSpPr>
          <p:nvPr>
            <p:ph idx="1"/>
          </p:nvPr>
        </p:nvSpPr>
        <p:spPr/>
        <p:txBody>
          <a:bodyPr/>
          <a:lstStyle/>
          <a:p>
            <a:pPr lvl="1"/>
            <a:r>
              <a:rPr lang="en-AU" dirty="0" smtClean="0">
                <a:solidFill>
                  <a:srgbClr val="FF0000"/>
                </a:solidFill>
              </a:rPr>
              <a:t>&lt;Discuss&gt;</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283907469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endParaRPr lang="en-AU" sz="2400" b="1" dirty="0" smtClean="0">
              <a:solidFill>
                <a:schemeClr val="accent2"/>
              </a:solidFill>
            </a:endParaRPr>
          </a:p>
          <a:p>
            <a:pPr marL="342900" lvl="1" indent="-342900" algn="ctr">
              <a:buNone/>
            </a:pPr>
            <a:r>
              <a:rPr lang="en-AU" sz="2400" b="1" dirty="0">
                <a:solidFill>
                  <a:schemeClr val="accent2"/>
                </a:solidFill>
              </a:rPr>
              <a:t>Review the status of  the LS to 3GPP RAN4 on the  PDED </a:t>
            </a:r>
            <a:r>
              <a:rPr lang="en-AU" sz="2400" b="1" dirty="0" smtClean="0">
                <a:solidFill>
                  <a:schemeClr val="accent2"/>
                </a:solidFill>
              </a:rPr>
              <a:t>issue</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125450513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RAN4 testing mechanisms appear to be </a:t>
            </a:r>
            <a:r>
              <a:rPr lang="en-AU" dirty="0"/>
              <a:t>g</a:t>
            </a:r>
            <a:r>
              <a:rPr lang="en-AU" dirty="0" smtClean="0"/>
              <a:t>oing in a direction that makes sense for Wi-Fi</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smtClean="0"/>
              <a:t>RAN4 </a:t>
            </a:r>
            <a:r>
              <a:rPr lang="en-AU" dirty="0"/>
              <a:t>testing is potentially important to validating the coexistence claims made about </a:t>
            </a:r>
            <a:r>
              <a:rPr lang="en-AU" dirty="0" smtClean="0"/>
              <a:t>LAA</a:t>
            </a:r>
          </a:p>
          <a:p>
            <a:pPr lvl="1"/>
            <a:r>
              <a:rPr lang="en-AU" dirty="0" smtClean="0"/>
              <a:t>802.11 </a:t>
            </a:r>
            <a:r>
              <a:rPr lang="en-AU" dirty="0"/>
              <a:t>WG sent a </a:t>
            </a:r>
            <a:r>
              <a:rPr lang="en-AU" dirty="0">
                <a:hlinkClick r:id="rId2"/>
              </a:rPr>
              <a:t>LS</a:t>
            </a:r>
            <a:r>
              <a:rPr lang="en-AU" dirty="0"/>
              <a:t> to RAN4 focused on encouraging “below ED” testing</a:t>
            </a:r>
            <a:endParaRPr lang="en-AU" dirty="0" smtClean="0"/>
          </a:p>
          <a:p>
            <a:pPr lvl="1"/>
            <a:r>
              <a:rPr lang="en-AU" dirty="0" smtClean="0"/>
              <a:t>802.11 </a:t>
            </a:r>
            <a:r>
              <a:rPr lang="en-AU" dirty="0"/>
              <a:t>WG’s LS appears to have had a positive effect on activities in RAN4 (although it was not </a:t>
            </a:r>
            <a:r>
              <a:rPr lang="en-AU" dirty="0" smtClean="0"/>
              <a:t>actually discussed</a:t>
            </a:r>
            <a:r>
              <a:rPr lang="en-AU" dirty="0"/>
              <a:t>) </a:t>
            </a:r>
            <a:endParaRPr lang="en-AU" dirty="0" smtClean="0"/>
          </a:p>
          <a:p>
            <a:pPr lvl="1"/>
            <a:r>
              <a:rPr lang="en-AU" dirty="0" smtClean="0"/>
              <a:t>What are the next steps for 802.11 WG wrt RAN4 testing mechanisms?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428810805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RAN4 testing is potentially important to validating the coexistence claims made about LAA</a:t>
            </a:r>
            <a:endParaRPr lang="en-AU" dirty="0"/>
          </a:p>
        </p:txBody>
      </p:sp>
      <p:sp>
        <p:nvSpPr>
          <p:cNvPr id="3" name="Content Placeholder 2"/>
          <p:cNvSpPr>
            <a:spLocks noGrp="1"/>
          </p:cNvSpPr>
          <p:nvPr>
            <p:ph idx="1"/>
          </p:nvPr>
        </p:nvSpPr>
        <p:spPr/>
        <p:txBody>
          <a:bodyPr/>
          <a:lstStyle/>
          <a:p>
            <a:pPr lvl="1"/>
            <a:r>
              <a:rPr lang="en-AU" dirty="0" smtClean="0"/>
              <a:t>3GPP RAN4 is undertaking important work to validate the 3GPP RAN1 assertions about LAA coexistence with 802.11 …</a:t>
            </a:r>
          </a:p>
          <a:p>
            <a:pPr lvl="2"/>
            <a:r>
              <a:rPr lang="en-AU" dirty="0" smtClean="0"/>
              <a:t>3GPP RAN1 noted in a </a:t>
            </a:r>
            <a:r>
              <a:rPr lang="en-AU" dirty="0" smtClean="0">
                <a:hlinkClick r:id="rId2"/>
              </a:rPr>
              <a:t>liaison </a:t>
            </a:r>
            <a:r>
              <a:rPr lang="en-AU" dirty="0" smtClean="0"/>
              <a:t>in Nov 2016 that 3GPP RAN4 h</a:t>
            </a:r>
            <a:r>
              <a:rPr lang="en-GB" i="1" dirty="0" smtClean="0"/>
              <a:t>as </a:t>
            </a:r>
            <a:r>
              <a:rPr lang="en-GB" i="1" dirty="0"/>
              <a:t>decided on the development of a set of coexistence test cases including multi-node tests to verify the coexistence between LAA and IEEE 802.11 devices in various scenarios including testing above and below an ED threshold of -72dBm for LAA </a:t>
            </a:r>
            <a:r>
              <a:rPr lang="en-GB" i="1" dirty="0" smtClean="0"/>
              <a:t>devices</a:t>
            </a:r>
          </a:p>
          <a:p>
            <a:pPr lvl="1"/>
            <a:r>
              <a:rPr lang="en-GB" dirty="0" smtClean="0"/>
              <a:t>… although the most recent LS from 3GPP to IEEE 802 seems to suggest that the RAN4 testing is going to be somewhat irrelevant</a:t>
            </a:r>
          </a:p>
          <a:p>
            <a:pPr lvl="2"/>
            <a:r>
              <a:rPr lang="en-GB" dirty="0" smtClean="0"/>
              <a:t>The LS seems to suggest that the test is not a precondition of deployment</a:t>
            </a:r>
          </a:p>
          <a:p>
            <a:pPr lvl="2"/>
            <a:r>
              <a:rPr lang="en-GB" dirty="0" smtClean="0"/>
              <a:t>It is possible/likely that the Wi-Fi industry perspective may be ignored anyway</a:t>
            </a:r>
          </a:p>
          <a:p>
            <a:pPr lvl="2"/>
            <a:endParaRPr lang="en-GB" dirty="0" smtClean="0"/>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58</a:t>
            </a:fld>
            <a:endParaRPr lang="en-US"/>
          </a:p>
        </p:txBody>
      </p:sp>
    </p:spTree>
    <p:extLst>
      <p:ext uri="{BB962C8B-B14F-4D97-AF65-F5344CB8AC3E}">
        <p14:creationId xmlns:p14="http://schemas.microsoft.com/office/powerpoint/2010/main" val="16907906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&amp; Scope of 3GPP RAN4 Multi-node Testing </a:t>
            </a:r>
            <a:endParaRPr lang="en-US" dirty="0"/>
          </a:p>
        </p:txBody>
      </p:sp>
      <p:sp>
        <p:nvSpPr>
          <p:cNvPr id="3" name="Content Placeholder 2"/>
          <p:cNvSpPr>
            <a:spLocks noGrp="1"/>
          </p:cNvSpPr>
          <p:nvPr>
            <p:ph idx="1"/>
          </p:nvPr>
        </p:nvSpPr>
        <p:spPr>
          <a:xfrm>
            <a:off x="685800" y="1905000"/>
            <a:ext cx="7772400" cy="4114800"/>
          </a:xfrm>
        </p:spPr>
        <p:txBody>
          <a:bodyPr/>
          <a:lstStyle/>
          <a:p>
            <a:pPr lvl="1"/>
            <a:r>
              <a:rPr lang="en-US" dirty="0" smtClean="0"/>
              <a:t>Procedures for testing coexistence of LAA with other systems operating in the same band are described in 3GPP TR 36.789 [1]</a:t>
            </a:r>
          </a:p>
          <a:p>
            <a:pPr lvl="1"/>
            <a:r>
              <a:rPr lang="en-US" dirty="0" smtClean="0"/>
              <a:t>The purpose of these tests are “</a:t>
            </a:r>
            <a:r>
              <a:rPr lang="en-US" i="1" dirty="0" smtClean="0"/>
              <a:t>to verify that the two systems can coexist when operating in the same unlicensed spectrum</a:t>
            </a:r>
            <a:r>
              <a:rPr lang="en-US" dirty="0" smtClean="0"/>
              <a:t>.”</a:t>
            </a:r>
          </a:p>
          <a:p>
            <a:pPr lvl="1"/>
            <a:r>
              <a:rPr lang="en-US" dirty="0" smtClean="0"/>
              <a:t>The 3GPP WI description that introduced LAA (RP-141664) defined fair coexistence as meaning “</a:t>
            </a:r>
            <a:r>
              <a:rPr lang="en-US" i="1" dirty="0" smtClean="0"/>
              <a:t>that LAA should not impact Wi-Fi services (data, video &amp; voice services) more than an additional Wi-Fi network on the same carrier</a:t>
            </a:r>
            <a:r>
              <a:rPr lang="en-US" dirty="0" smtClean="0"/>
              <a:t>” [2]</a:t>
            </a:r>
          </a:p>
          <a:p>
            <a:pPr lvl="1"/>
            <a:r>
              <a:rPr lang="en-US" dirty="0" smtClean="0"/>
              <a:t>Functional testing of the LBT coexistence mechanisms specific to LAA, including adherence to the specified ED threshold, maximum channel occupancy time, &amp; minimum idle time, are described elsewhere in 3GPP TR 36.141 [3]</a:t>
            </a:r>
            <a:endParaRPr lang="en-US" dirty="0"/>
          </a:p>
        </p:txBody>
      </p:sp>
      <p:sp>
        <p:nvSpPr>
          <p:cNvPr id="4" name="Date Placeholder 3"/>
          <p:cNvSpPr>
            <a:spLocks noGrp="1"/>
          </p:cNvSpPr>
          <p:nvPr>
            <p:ph type="dt" sz="half" idx="10"/>
          </p:nvPr>
        </p:nvSpPr>
        <p:spPr>
          <a:xfrm>
            <a:off x="7014660" y="6475413"/>
            <a:ext cx="1529265" cy="166199"/>
          </a:xfrm>
        </p:spPr>
        <p:txBody>
          <a:bodyPr/>
          <a:lstStyle/>
          <a:p>
            <a:pPr>
              <a:lnSpc>
                <a:spcPct val="90000"/>
              </a:lnSpc>
            </a:pPr>
            <a:r>
              <a:rPr lang="en-US" dirty="0"/>
              <a:t>Stuart </a:t>
            </a:r>
            <a:r>
              <a:rPr lang="en-US" dirty="0" smtClean="0"/>
              <a:t>Strickland, HPE</a:t>
            </a:r>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59</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1583276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37B97089-911D-4B51-9A41-20DA9337DAE6}" type="slidenum">
              <a:rPr lang="en-US" smtClean="0"/>
              <a:pPr>
                <a:defRPr/>
              </a:pPr>
              <a:t>6</a:t>
            </a:fld>
            <a:endParaRPr lang="en-US"/>
          </a:p>
        </p:txBody>
      </p:sp>
      <p:sp>
        <p:nvSpPr>
          <p:cNvPr id="8196" name="Rectangle 6"/>
          <p:cNvSpPr>
            <a:spLocks noGrp="1" noChangeArrowheads="1"/>
          </p:cNvSpPr>
          <p:nvPr>
            <p:ph type="title"/>
          </p:nvPr>
        </p:nvSpPr>
        <p:spPr/>
        <p:txBody>
          <a:bodyPr/>
          <a:lstStyle/>
          <a:p>
            <a:r>
              <a:rPr lang="en-US" dirty="0" smtClean="0"/>
              <a:t>Links are available to a variety of other useful resources</a:t>
            </a:r>
          </a:p>
        </p:txBody>
      </p:sp>
      <p:sp>
        <p:nvSpPr>
          <p:cNvPr id="8197" name="Rectangle 7"/>
          <p:cNvSpPr>
            <a:spLocks noGrp="1" noChangeArrowheads="1"/>
          </p:cNvSpPr>
          <p:nvPr>
            <p:ph type="body" idx="1"/>
          </p:nvPr>
        </p:nvSpPr>
        <p:spPr/>
        <p:txBody>
          <a:bodyPr/>
          <a:lstStyle/>
          <a:p>
            <a:pPr lvl="1"/>
            <a:r>
              <a:rPr lang="en-US" smtClean="0"/>
              <a:t>Link to IEEE Disclosure of Affiliation </a:t>
            </a:r>
          </a:p>
          <a:p>
            <a:pPr lvl="2"/>
            <a:r>
              <a:rPr lang="en-US" smtClean="0">
                <a:hlinkClick r:id="rId3"/>
              </a:rPr>
              <a:t>http://standards.ieee.org/faqs/affiliationFAQ.html</a:t>
            </a:r>
            <a:endParaRPr lang="en-US" smtClean="0"/>
          </a:p>
          <a:p>
            <a:pPr lvl="1"/>
            <a:r>
              <a:rPr lang="en-US" smtClean="0"/>
              <a:t>Links to IEEE Antitrust Guidelines</a:t>
            </a:r>
          </a:p>
          <a:p>
            <a:pPr lvl="2"/>
            <a:r>
              <a:rPr lang="en-US" smtClean="0">
                <a:hlinkClick r:id="rId4"/>
              </a:rPr>
              <a:t>http://standards.ieee.org/resources/antitrust-guidelines.pdf</a:t>
            </a:r>
            <a:endParaRPr lang="en-US" smtClean="0"/>
          </a:p>
          <a:p>
            <a:pPr lvl="1"/>
            <a:r>
              <a:rPr lang="en-US" smtClean="0"/>
              <a:t>Link to IEEE Code of Ethics</a:t>
            </a:r>
          </a:p>
          <a:p>
            <a:pPr lvl="2"/>
            <a:r>
              <a:rPr lang="en-US" smtClean="0">
                <a:hlinkClick r:id="rId5"/>
              </a:rPr>
              <a:t>http://www.ieee.org/web/membership/ethics/code_ethics.html</a:t>
            </a:r>
            <a:endParaRPr lang="en-US" smtClean="0"/>
          </a:p>
          <a:p>
            <a:pPr lvl="1"/>
            <a:r>
              <a:rPr lang="en-US" smtClean="0"/>
              <a:t>Link to IEEE Patent Policy</a:t>
            </a:r>
          </a:p>
          <a:p>
            <a:pPr lvl="2"/>
            <a:r>
              <a:rPr lang="en-US" smtClean="0">
                <a:hlinkClick r:id="rId6"/>
              </a:rPr>
              <a:t>http://standards.ieee.org/board/pat/pat-slideset.ppt</a:t>
            </a:r>
            <a:endParaRPr lang="en-US" smtClean="0"/>
          </a:p>
        </p:txBody>
      </p:sp>
    </p:spTree>
    <p:extLst>
      <p:ext uri="{BB962C8B-B14F-4D97-AF65-F5344CB8AC3E}">
        <p14:creationId xmlns:p14="http://schemas.microsoft.com/office/powerpoint/2010/main" val="132548608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Testbed Topology</a:t>
            </a:r>
            <a:endParaRPr lang="en-US" dirty="0"/>
          </a:p>
        </p:txBody>
      </p:sp>
      <p:sp>
        <p:nvSpPr>
          <p:cNvPr id="3" name="Content Placeholder 2"/>
          <p:cNvSpPr>
            <a:spLocks noGrp="1"/>
          </p:cNvSpPr>
          <p:nvPr>
            <p:ph idx="1"/>
          </p:nvPr>
        </p:nvSpPr>
        <p:spPr>
          <a:xfrm>
            <a:off x="685800" y="1981200"/>
            <a:ext cx="4114800" cy="4114800"/>
          </a:xfrm>
        </p:spPr>
        <p:txBody>
          <a:bodyPr/>
          <a:lstStyle/>
          <a:p>
            <a:pPr lvl="1"/>
            <a:r>
              <a:rPr lang="en-US" dirty="0" smtClean="0"/>
              <a:t>All tests will be performed using a relatively simple network topology</a:t>
            </a:r>
          </a:p>
          <a:p>
            <a:pPr lvl="1"/>
            <a:r>
              <a:rPr lang="en-US" dirty="0" smtClean="0"/>
              <a:t>It uses two pairs of network and user equipment devices, where:</a:t>
            </a:r>
          </a:p>
          <a:p>
            <a:pPr lvl="2"/>
            <a:r>
              <a:rPr lang="en-US" dirty="0" smtClean="0"/>
              <a:t>Nodes A and C represent the “victim system”</a:t>
            </a:r>
          </a:p>
          <a:p>
            <a:pPr lvl="2"/>
            <a:r>
              <a:rPr lang="en-US" dirty="0" smtClean="0"/>
              <a:t>Nodes B and D represent the “aggressor system.”</a:t>
            </a:r>
            <a:endParaRPr lang="en-US" dirty="0"/>
          </a:p>
        </p:txBody>
      </p:sp>
      <p:sp>
        <p:nvSpPr>
          <p:cNvPr id="6" name="Date Placeholder 5"/>
          <p:cNvSpPr>
            <a:spLocks noGrp="1"/>
          </p:cNvSpPr>
          <p:nvPr>
            <p:ph type="dt" sz="half" idx="10"/>
          </p:nvPr>
        </p:nvSpPr>
        <p:spPr>
          <a:xfrm>
            <a:off x="7014660" y="6475413"/>
            <a:ext cx="1529265" cy="166199"/>
          </a:xfrm>
        </p:spPr>
        <p:txBody>
          <a:bodyPr/>
          <a:lstStyle/>
          <a:p>
            <a:pPr>
              <a:lnSpc>
                <a:spcPct val="90000"/>
              </a:lnSpc>
            </a:pPr>
            <a:r>
              <a:rPr lang="en-US" dirty="0"/>
              <a:t>Stuart Strickland, HPE</a:t>
            </a:r>
          </a:p>
        </p:txBody>
      </p:sp>
      <p:sp>
        <p:nvSpPr>
          <p:cNvPr id="4" name="Slide Number Placeholder 3"/>
          <p:cNvSpPr>
            <a:spLocks noGrp="1"/>
          </p:cNvSpPr>
          <p:nvPr>
            <p:ph type="sldNum" sz="quarter" idx="11"/>
          </p:nvPr>
        </p:nvSpPr>
        <p:spPr/>
        <p:txBody>
          <a:bodyPr/>
          <a:lstStyle/>
          <a:p>
            <a:fld id="{B016F8AB-BCEA-4347-8BA6-BE776009BC89}" type="slidenum">
              <a:rPr lang="en-US" smtClean="0"/>
              <a:pPr/>
              <a:t>60</a:t>
            </a:fld>
            <a:endParaRPr lang="en-US"/>
          </a:p>
        </p:txBody>
      </p:sp>
      <p:grpSp>
        <p:nvGrpSpPr>
          <p:cNvPr id="7" name="Group 6"/>
          <p:cNvGrpSpPr/>
          <p:nvPr/>
        </p:nvGrpSpPr>
        <p:grpSpPr>
          <a:xfrm>
            <a:off x="5056547" y="2027987"/>
            <a:ext cx="3403148" cy="3580700"/>
            <a:chOff x="2306807" y="2387217"/>
            <a:chExt cx="4537531" cy="3580700"/>
          </a:xfrm>
        </p:grpSpPr>
        <p:grpSp>
          <p:nvGrpSpPr>
            <p:cNvPr id="8" name="Group 7"/>
            <p:cNvGrpSpPr/>
            <p:nvPr/>
          </p:nvGrpSpPr>
          <p:grpSpPr>
            <a:xfrm>
              <a:off x="2306807" y="2387217"/>
              <a:ext cx="4537531" cy="3580700"/>
              <a:chOff x="1309491" y="2476427"/>
              <a:chExt cx="4537531" cy="3580700"/>
            </a:xfrm>
          </p:grpSpPr>
          <p:sp>
            <p:nvSpPr>
              <p:cNvPr id="10" name="TextBox 9"/>
              <p:cNvSpPr txBox="1"/>
              <p:nvPr/>
            </p:nvSpPr>
            <p:spPr>
              <a:xfrm>
                <a:off x="2130136" y="2708360"/>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A</a:t>
                </a:r>
              </a:p>
            </p:txBody>
          </p:sp>
          <p:sp>
            <p:nvSpPr>
              <p:cNvPr id="11" name="TextBox 10"/>
              <p:cNvSpPr txBox="1"/>
              <p:nvPr/>
            </p:nvSpPr>
            <p:spPr>
              <a:xfrm>
                <a:off x="4218212" y="2708360"/>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B</a:t>
                </a:r>
              </a:p>
            </p:txBody>
          </p:sp>
          <p:sp>
            <p:nvSpPr>
              <p:cNvPr id="12" name="TextBox 11"/>
              <p:cNvSpPr txBox="1"/>
              <p:nvPr/>
            </p:nvSpPr>
            <p:spPr>
              <a:xfrm>
                <a:off x="2130135" y="5164574"/>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C</a:t>
                </a:r>
              </a:p>
            </p:txBody>
          </p:sp>
          <p:sp>
            <p:nvSpPr>
              <p:cNvPr id="13" name="TextBox 12"/>
              <p:cNvSpPr txBox="1"/>
              <p:nvPr/>
            </p:nvSpPr>
            <p:spPr>
              <a:xfrm>
                <a:off x="4218213" y="5164574"/>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D</a:t>
                </a:r>
              </a:p>
            </p:txBody>
          </p:sp>
          <p:cxnSp>
            <p:nvCxnSpPr>
              <p:cNvPr id="14" name="Straight Connector 13"/>
              <p:cNvCxnSpPr>
                <a:stCxn id="10" idx="2"/>
                <a:endCxn id="12" idx="0"/>
              </p:cNvCxnSpPr>
              <p:nvPr/>
            </p:nvCxnSpPr>
            <p:spPr>
              <a:xfrm flipH="1">
                <a:off x="2531670" y="3293135"/>
                <a:ext cx="1" cy="1871439"/>
              </a:xfrm>
              <a:prstGeom prst="line">
                <a:avLst/>
              </a:prstGeom>
              <a:noFill/>
              <a:ln w="6350" cap="flat" cmpd="sng" algn="ctr">
                <a:solidFill>
                  <a:srgbClr val="5B9BD5"/>
                </a:solidFill>
                <a:prstDash val="solid"/>
                <a:miter lim="800000"/>
                <a:headEnd type="arrow"/>
                <a:tailEnd type="arrow"/>
              </a:ln>
              <a:effectLst/>
            </p:spPr>
          </p:cxnSp>
          <p:cxnSp>
            <p:nvCxnSpPr>
              <p:cNvPr id="15" name="Straight Connector 14"/>
              <p:cNvCxnSpPr>
                <a:stCxn id="11" idx="2"/>
                <a:endCxn id="13" idx="0"/>
              </p:cNvCxnSpPr>
              <p:nvPr/>
            </p:nvCxnSpPr>
            <p:spPr>
              <a:xfrm>
                <a:off x="4619747" y="3293135"/>
                <a:ext cx="1" cy="1871439"/>
              </a:xfrm>
              <a:prstGeom prst="line">
                <a:avLst/>
              </a:prstGeom>
              <a:noFill/>
              <a:ln w="6350" cap="flat" cmpd="sng" algn="ctr">
                <a:solidFill>
                  <a:srgbClr val="5B9BD5"/>
                </a:solidFill>
                <a:prstDash val="solid"/>
                <a:miter lim="800000"/>
                <a:headEnd type="arrow"/>
                <a:tailEnd type="arrow"/>
              </a:ln>
              <a:effectLst/>
            </p:spPr>
          </p:cxnSp>
          <p:cxnSp>
            <p:nvCxnSpPr>
              <p:cNvPr id="16" name="Straight Connector 15"/>
              <p:cNvCxnSpPr>
                <a:stCxn id="12" idx="3"/>
                <a:endCxn id="13" idx="1"/>
              </p:cNvCxnSpPr>
              <p:nvPr/>
            </p:nvCxnSpPr>
            <p:spPr>
              <a:xfrm>
                <a:off x="2933204" y="5456962"/>
                <a:ext cx="1285009" cy="0"/>
              </a:xfrm>
              <a:prstGeom prst="line">
                <a:avLst/>
              </a:prstGeom>
              <a:noFill/>
              <a:ln w="6350" cap="flat" cmpd="sng" algn="ctr">
                <a:solidFill>
                  <a:srgbClr val="5B9BD5"/>
                </a:solidFill>
                <a:prstDash val="solid"/>
                <a:miter lim="800000"/>
                <a:headEnd type="arrow"/>
                <a:tailEnd type="arrow"/>
              </a:ln>
              <a:effectLst/>
            </p:spPr>
          </p:cxnSp>
          <p:cxnSp>
            <p:nvCxnSpPr>
              <p:cNvPr id="17" name="Straight Connector 16"/>
              <p:cNvCxnSpPr/>
              <p:nvPr/>
            </p:nvCxnSpPr>
            <p:spPr>
              <a:xfrm>
                <a:off x="2933204" y="3185413"/>
                <a:ext cx="1285008" cy="2086882"/>
              </a:xfrm>
              <a:prstGeom prst="line">
                <a:avLst/>
              </a:prstGeom>
              <a:noFill/>
              <a:ln w="6350" cap="flat" cmpd="sng" algn="ctr">
                <a:solidFill>
                  <a:srgbClr val="5B9BD5"/>
                </a:solidFill>
                <a:prstDash val="solid"/>
                <a:miter lim="800000"/>
                <a:headEnd type="arrow"/>
                <a:tailEnd type="arrow"/>
              </a:ln>
              <a:effectLst/>
            </p:spPr>
          </p:cxnSp>
          <p:sp>
            <p:nvSpPr>
              <p:cNvPr id="18" name="TextBox 17"/>
              <p:cNvSpPr txBox="1"/>
              <p:nvPr/>
            </p:nvSpPr>
            <p:spPr>
              <a:xfrm>
                <a:off x="1309491" y="3967242"/>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A-C</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(S1)</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19" name="TextBox 18"/>
              <p:cNvSpPr txBox="1"/>
              <p:nvPr/>
            </p:nvSpPr>
            <p:spPr>
              <a:xfrm>
                <a:off x="4455186" y="396896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Link B-D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(S2)</a:t>
                </a:r>
              </a:p>
            </p:txBody>
          </p:sp>
          <p:cxnSp>
            <p:nvCxnSpPr>
              <p:cNvPr id="20" name="Straight Connector 19"/>
              <p:cNvCxnSpPr>
                <a:stCxn id="10" idx="3"/>
                <a:endCxn id="11" idx="1"/>
              </p:cNvCxnSpPr>
              <p:nvPr/>
            </p:nvCxnSpPr>
            <p:spPr>
              <a:xfrm>
                <a:off x="2933205" y="3000748"/>
                <a:ext cx="1285007" cy="0"/>
              </a:xfrm>
              <a:prstGeom prst="line">
                <a:avLst/>
              </a:prstGeom>
              <a:noFill/>
              <a:ln w="6350" cap="flat" cmpd="sng" algn="ctr">
                <a:solidFill>
                  <a:srgbClr val="5B9BD5"/>
                </a:solidFill>
                <a:prstDash val="solid"/>
                <a:miter lim="800000"/>
                <a:headEnd type="arrow"/>
                <a:tailEnd type="arrow"/>
              </a:ln>
              <a:effectLst/>
            </p:spPr>
          </p:cxnSp>
          <p:cxnSp>
            <p:nvCxnSpPr>
              <p:cNvPr id="21" name="Straight Connector 20"/>
              <p:cNvCxnSpPr/>
              <p:nvPr/>
            </p:nvCxnSpPr>
            <p:spPr>
              <a:xfrm flipV="1">
                <a:off x="2927148" y="3185413"/>
                <a:ext cx="1291064" cy="2086882"/>
              </a:xfrm>
              <a:prstGeom prst="line">
                <a:avLst/>
              </a:prstGeom>
              <a:noFill/>
              <a:ln w="6350" cap="flat" cmpd="sng" algn="ctr">
                <a:solidFill>
                  <a:srgbClr val="5B9BD5"/>
                </a:solidFill>
                <a:prstDash val="solid"/>
                <a:miter lim="800000"/>
                <a:headEnd type="arrow"/>
                <a:tailEnd type="arrow"/>
              </a:ln>
              <a:effectLst/>
            </p:spPr>
          </p:cxnSp>
          <p:sp>
            <p:nvSpPr>
              <p:cNvPr id="22" name="TextBox 21"/>
              <p:cNvSpPr txBox="1"/>
              <p:nvPr/>
            </p:nvSpPr>
            <p:spPr>
              <a:xfrm>
                <a:off x="2864403" y="553390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C-D</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(I4)</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23" name="TextBox 22"/>
              <p:cNvSpPr txBox="1"/>
              <p:nvPr/>
            </p:nvSpPr>
            <p:spPr>
              <a:xfrm rot="18114765">
                <a:off x="2602270" y="4199498"/>
                <a:ext cx="1043876" cy="697627"/>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Link B-C</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(I2)</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24" name="TextBox 23"/>
              <p:cNvSpPr txBox="1"/>
              <p:nvPr/>
            </p:nvSpPr>
            <p:spPr>
              <a:xfrm>
                <a:off x="2876767" y="247642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A-B</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(I1)</a:t>
                </a:r>
                <a:endParaRPr kumimoji="0" lang="en-US" sz="1400" b="0" i="0" u="none" strike="noStrike" kern="0" cap="none" spc="0" normalizeH="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grpSp>
        <p:sp>
          <p:nvSpPr>
            <p:cNvPr id="9" name="TextBox 8"/>
            <p:cNvSpPr txBox="1"/>
            <p:nvPr/>
          </p:nvSpPr>
          <p:spPr>
            <a:xfrm rot="3491543">
              <a:off x="4465527" y="4086079"/>
              <a:ext cx="1043876" cy="697627"/>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A-D</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(I3)</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grpSp>
      <p:sp>
        <p:nvSpPr>
          <p:cNvPr id="5" name="TextBox 4"/>
          <p:cNvSpPr txBox="1"/>
          <p:nvPr/>
        </p:nvSpPr>
        <p:spPr>
          <a:xfrm>
            <a:off x="3491248" y="5715224"/>
            <a:ext cx="5500352" cy="332399"/>
          </a:xfrm>
          <a:prstGeom prst="rect">
            <a:avLst/>
          </a:prstGeom>
          <a:noFill/>
        </p:spPr>
        <p:txBody>
          <a:bodyPr wrap="none" lIns="0" tIns="0" rIns="0" bIns="0" rtlCol="0">
            <a:spAutoFit/>
          </a:bodyPr>
          <a:lstStyle/>
          <a:p>
            <a:pPr>
              <a:lnSpc>
                <a:spcPct val="90000"/>
              </a:lnSpc>
            </a:pPr>
            <a:r>
              <a:rPr lang="en-US" dirty="0"/>
              <a:t>Note: </a:t>
            </a:r>
            <a:r>
              <a:rPr lang="en-US" dirty="0">
                <a:latin typeface="Courier New" panose="02070309020205020404" pitchFamily="49" charset="0"/>
                <a:cs typeface="Courier New" panose="02070309020205020404" pitchFamily="49" charset="0"/>
              </a:rPr>
              <a:t>Link C-D (I4),</a:t>
            </a:r>
            <a:r>
              <a:rPr lang="en-US" dirty="0">
                <a:cs typeface="Courier New" panose="02070309020205020404" pitchFamily="49" charset="0"/>
              </a:rPr>
              <a:t> </a:t>
            </a:r>
            <a:r>
              <a:rPr lang="en-US" dirty="0"/>
              <a:t>shown above, is not defined in the current draft of TR </a:t>
            </a:r>
            <a:r>
              <a:rPr lang="en-US" dirty="0" smtClean="0"/>
              <a:t>36.789</a:t>
            </a:r>
            <a:endParaRPr lang="en-US" dirty="0"/>
          </a:p>
          <a:p>
            <a:pPr>
              <a:lnSpc>
                <a:spcPct val="90000"/>
              </a:lnSpc>
            </a:pPr>
            <a:endParaRPr lang="en-US" dirty="0"/>
          </a:p>
        </p:txBody>
      </p:sp>
      <p:sp>
        <p:nvSpPr>
          <p:cNvPr id="25" name="Rectangle 24"/>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4052646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Daejeon, 802.11 WG sent a LS to RAN4 focused on encouraging “below ED” testing</a:t>
            </a:r>
            <a:endParaRPr lang="en-AU" dirty="0"/>
          </a:p>
        </p:txBody>
      </p:sp>
      <p:sp>
        <p:nvSpPr>
          <p:cNvPr id="3" name="Content Placeholder 2"/>
          <p:cNvSpPr>
            <a:spLocks noGrp="1"/>
          </p:cNvSpPr>
          <p:nvPr>
            <p:ph idx="1"/>
          </p:nvPr>
        </p:nvSpPr>
        <p:spPr/>
        <p:txBody>
          <a:bodyPr/>
          <a:lstStyle/>
          <a:p>
            <a:pPr lvl="1"/>
            <a:r>
              <a:rPr lang="en-AU" dirty="0" smtClean="0"/>
              <a:t>At the Daejeon meeting, </a:t>
            </a:r>
            <a:r>
              <a:rPr lang="en-AU" i="1" dirty="0" smtClean="0"/>
              <a:t>PDED ad hoc </a:t>
            </a:r>
            <a:r>
              <a:rPr lang="en-AU" dirty="0" smtClean="0"/>
              <a:t>recommended a </a:t>
            </a:r>
            <a:r>
              <a:rPr lang="en-AU" dirty="0"/>
              <a:t>LS using the text contained in </a:t>
            </a:r>
            <a:r>
              <a:rPr lang="en-US" u="sng" dirty="0">
                <a:hlinkClick r:id="rId2"/>
              </a:rPr>
              <a:t>11-17-0738-02</a:t>
            </a:r>
            <a:r>
              <a:rPr lang="en-US" u="sng" dirty="0"/>
              <a:t> </a:t>
            </a:r>
            <a:r>
              <a:rPr lang="en-AU" dirty="0"/>
              <a:t>relating to discussions about Wi-Fi /LAA coexistence testing be sent to </a:t>
            </a:r>
            <a:r>
              <a:rPr lang="en-AU" dirty="0" smtClean="0"/>
              <a:t>RAN4</a:t>
            </a:r>
          </a:p>
          <a:p>
            <a:pPr lvl="1"/>
            <a:r>
              <a:rPr lang="en-AU" dirty="0" smtClean="0"/>
              <a:t>The primary message in the LS was:</a:t>
            </a:r>
          </a:p>
          <a:p>
            <a:pPr lvl="2"/>
            <a:r>
              <a:rPr lang="en-GB" i="1" dirty="0" smtClean="0"/>
              <a:t>IEEE </a:t>
            </a:r>
            <a:r>
              <a:rPr lang="en-GB" i="1" dirty="0"/>
              <a:t>802.11 recommends 3GPP RAN4 consider an SIR level of 0 dB for the “Below ED” test configuration.</a:t>
            </a:r>
            <a:endParaRPr lang="en-AU" i="1" dirty="0" smtClean="0"/>
          </a:p>
          <a:p>
            <a:pPr lvl="1"/>
            <a:r>
              <a:rPr lang="en-AU" dirty="0" smtClean="0"/>
              <a:t>The goal was to ensure that testing included realistic scenarios, including 0 dB </a:t>
            </a:r>
            <a:r>
              <a:rPr lang="en-GB" dirty="0" smtClean="0"/>
              <a:t>SIR in a </a:t>
            </a:r>
            <a:r>
              <a:rPr lang="en-GB" dirty="0"/>
              <a:t>b</a:t>
            </a:r>
            <a:r>
              <a:rPr lang="en-GB" dirty="0" smtClean="0"/>
              <a:t>elow ED test </a:t>
            </a:r>
            <a:r>
              <a:rPr lang="en-GB" dirty="0"/>
              <a:t>configuration</a:t>
            </a:r>
            <a:endParaRPr lang="en-AU" dirty="0" smtClean="0"/>
          </a:p>
          <a:p>
            <a:pPr lvl="1"/>
            <a:r>
              <a:rPr lang="en-AU" dirty="0" smtClean="0"/>
              <a:t>This LS was approved at the 802.11 WG mid session plenary in </a:t>
            </a:r>
            <a:r>
              <a:rPr lang="en-AU" dirty="0"/>
              <a:t>Daejeon </a:t>
            </a:r>
            <a:r>
              <a:rPr lang="en-AU" dirty="0" smtClean="0"/>
              <a:t>and transmitted to RAN4 immediately</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Tree>
    <p:extLst>
      <p:ext uri="{BB962C8B-B14F-4D97-AF65-F5344CB8AC3E}">
        <p14:creationId xmlns:p14="http://schemas.microsoft.com/office/powerpoint/2010/main" val="59085602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802.11 WG’s </a:t>
            </a:r>
            <a:r>
              <a:rPr lang="en-AU" dirty="0"/>
              <a:t>LS appears to have had a positive effect on activities in </a:t>
            </a:r>
            <a:r>
              <a:rPr lang="en-AU" dirty="0" smtClean="0"/>
              <a:t>RAN4 (although it was not discussed)</a:t>
            </a:r>
            <a:endParaRPr lang="en-AU" dirty="0"/>
          </a:p>
        </p:txBody>
      </p:sp>
      <p:sp>
        <p:nvSpPr>
          <p:cNvPr id="3" name="Content Placeholder 2"/>
          <p:cNvSpPr>
            <a:spLocks noGrp="1"/>
          </p:cNvSpPr>
          <p:nvPr>
            <p:ph idx="1"/>
          </p:nvPr>
        </p:nvSpPr>
        <p:spPr/>
        <p:txBody>
          <a:bodyPr/>
          <a:lstStyle/>
          <a:p>
            <a:pPr lvl="1"/>
            <a:r>
              <a:rPr lang="en-AU" dirty="0"/>
              <a:t>The LS from IEEE 802.11 WG was not formally discussed at the RAN4 meeting in</a:t>
            </a:r>
            <a:r>
              <a:rPr lang="en-US" dirty="0"/>
              <a:t> Hangzhou, China on 15-19 May, and so there is no response to </a:t>
            </a:r>
            <a:r>
              <a:rPr lang="en-US" dirty="0" smtClean="0"/>
              <a:t>discuss</a:t>
            </a:r>
          </a:p>
          <a:p>
            <a:pPr lvl="2"/>
            <a:r>
              <a:rPr lang="en-US" dirty="0" smtClean="0"/>
              <a:t>Do we expect /want a response?</a:t>
            </a:r>
            <a:endParaRPr lang="en-US" dirty="0"/>
          </a:p>
          <a:p>
            <a:pPr lvl="1"/>
            <a:r>
              <a:rPr lang="en-US" dirty="0" smtClean="0"/>
              <a:t>However, it appears the work in RAN4 is mostly heading in a direction that appears better for Wi-Fi than the previous situation</a:t>
            </a:r>
          </a:p>
          <a:p>
            <a:pPr lvl="2"/>
            <a:r>
              <a:rPr lang="en-AU" dirty="0"/>
              <a:t>RAN4 agreed on test configurations aligned with 802.11 WG’s </a:t>
            </a:r>
            <a:r>
              <a:rPr lang="en-AU" dirty="0" smtClean="0"/>
              <a:t>LS</a:t>
            </a:r>
          </a:p>
          <a:p>
            <a:pPr lvl="2"/>
            <a:r>
              <a:rPr lang="en-AU" dirty="0"/>
              <a:t>RAN4 testing will focus on devices compliant with </a:t>
            </a:r>
            <a:r>
              <a:rPr lang="en-GB" dirty="0"/>
              <a:t>802.11n or </a:t>
            </a:r>
            <a:r>
              <a:rPr lang="en-GB" dirty="0" smtClean="0"/>
              <a:t>802.11ac</a:t>
            </a:r>
          </a:p>
          <a:p>
            <a:pPr lvl="2"/>
            <a:r>
              <a:rPr lang="en-AU" dirty="0"/>
              <a:t>RAN4 testing requires all configuration parameters to be </a:t>
            </a:r>
            <a:r>
              <a:rPr lang="en-AU" dirty="0" smtClean="0"/>
              <a:t>documented</a:t>
            </a:r>
          </a:p>
          <a:p>
            <a:pPr lvl="2"/>
            <a:r>
              <a:rPr lang="en-AU" dirty="0"/>
              <a:t>RAN4 testing requires devices that are </a:t>
            </a:r>
            <a:r>
              <a:rPr lang="en-GB" dirty="0"/>
              <a:t>representative of the deployment </a:t>
            </a:r>
            <a:r>
              <a:rPr lang="en-GB" dirty="0" smtClean="0"/>
              <a:t>scenario</a:t>
            </a:r>
          </a:p>
          <a:p>
            <a:pPr lvl="2"/>
            <a:r>
              <a:rPr lang="en-AU" dirty="0"/>
              <a:t>RAN4 testing requires </a:t>
            </a:r>
            <a:r>
              <a:rPr lang="en-AU" dirty="0" smtClean="0"/>
              <a:t>“apple </a:t>
            </a:r>
            <a:r>
              <a:rPr lang="en-AU" dirty="0"/>
              <a:t>to </a:t>
            </a:r>
            <a:r>
              <a:rPr lang="en-AU" dirty="0" smtClean="0"/>
              <a:t>apple” </a:t>
            </a:r>
            <a:r>
              <a:rPr lang="en-AU" dirty="0"/>
              <a:t>comparisons using the same </a:t>
            </a:r>
            <a:r>
              <a:rPr lang="en-AU" dirty="0" smtClean="0"/>
              <a:t>COT</a:t>
            </a:r>
          </a:p>
          <a:p>
            <a:pPr lvl="2"/>
            <a:r>
              <a:rPr lang="en-AU" dirty="0"/>
              <a:t>RAN4 testing uses CDF curves in a similar way to the WFA’s LTE-U testing </a:t>
            </a:r>
            <a:endParaRPr lang="en-US" dirty="0" smtClean="0"/>
          </a:p>
          <a:p>
            <a:pPr lvl="1"/>
            <a:r>
              <a:rPr lang="en-US" dirty="0" smtClean="0"/>
              <a:t>The </a:t>
            </a:r>
            <a:r>
              <a:rPr lang="en-US" dirty="0"/>
              <a:t>test plan </a:t>
            </a:r>
            <a:r>
              <a:rPr lang="en-US" dirty="0" smtClean="0"/>
              <a:t>is  </a:t>
            </a:r>
            <a:r>
              <a:rPr lang="en-US" dirty="0" smtClean="0">
                <a:hlinkClick r:id="rId2"/>
              </a:rPr>
              <a:t>RP-171146</a:t>
            </a:r>
            <a:endParaRPr lang="en-US" dirty="0" smtClean="0"/>
          </a:p>
          <a:p>
            <a:pPr lvl="1"/>
            <a:endParaRPr lang="en-US"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62</a:t>
            </a:fld>
            <a:endParaRPr lang="en-US"/>
          </a:p>
        </p:txBody>
      </p:sp>
    </p:spTree>
    <p:extLst>
      <p:ext uri="{BB962C8B-B14F-4D97-AF65-F5344CB8AC3E}">
        <p14:creationId xmlns:p14="http://schemas.microsoft.com/office/powerpoint/2010/main" val="159400365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RAN4 agreed on test configurations aligned with 802.11 WG’s LS</a:t>
            </a:r>
            <a:endParaRPr lang="en-AU" dirty="0"/>
          </a:p>
        </p:txBody>
      </p:sp>
      <p:sp>
        <p:nvSpPr>
          <p:cNvPr id="6" name="Content Placeholder 5"/>
          <p:cNvSpPr>
            <a:spLocks noGrp="1"/>
          </p:cNvSpPr>
          <p:nvPr>
            <p:ph sz="half" idx="1"/>
          </p:nvPr>
        </p:nvSpPr>
        <p:spPr/>
        <p:txBody>
          <a:bodyPr/>
          <a:lstStyle/>
          <a:p>
            <a:r>
              <a:rPr lang="en-AU" dirty="0" smtClean="0"/>
              <a:t>Agreements on </a:t>
            </a:r>
            <a:r>
              <a:rPr lang="en-US" dirty="0" smtClean="0"/>
              <a:t>SIR levels</a:t>
            </a:r>
            <a:endParaRPr lang="en-AU" dirty="0"/>
          </a:p>
          <a:p>
            <a:pPr lvl="1"/>
            <a:r>
              <a:rPr lang="en-GB" i="1" dirty="0" smtClean="0"/>
              <a:t>All </a:t>
            </a:r>
            <a:r>
              <a:rPr lang="en-GB" i="1" dirty="0"/>
              <a:t>the configurations below are recommended for </a:t>
            </a:r>
            <a:r>
              <a:rPr lang="en-GB" i="1" dirty="0" smtClean="0"/>
              <a:t>testing</a:t>
            </a:r>
            <a:endParaRPr lang="en-AU" dirty="0"/>
          </a:p>
          <a:p>
            <a:pPr lvl="2"/>
            <a:r>
              <a:rPr lang="en-GB" dirty="0" smtClean="0"/>
              <a:t>AP-eNB</a:t>
            </a:r>
            <a:r>
              <a:rPr lang="en-GB" dirty="0"/>
              <a:t>: -</a:t>
            </a:r>
            <a:r>
              <a:rPr lang="en-GB" dirty="0" smtClean="0"/>
              <a:t>67dBm / </a:t>
            </a:r>
            <a:r>
              <a:rPr lang="en-GB" dirty="0"/>
              <a:t>SIR: 0dB </a:t>
            </a:r>
            <a:r>
              <a:rPr lang="en-GB" dirty="0" smtClean="0"/>
              <a:t>&amp;10dB</a:t>
            </a:r>
          </a:p>
          <a:p>
            <a:pPr lvl="2"/>
            <a:r>
              <a:rPr lang="en-GB" dirty="0" smtClean="0"/>
              <a:t>AP-eNB</a:t>
            </a:r>
            <a:r>
              <a:rPr lang="en-GB" dirty="0"/>
              <a:t>: -</a:t>
            </a:r>
            <a:r>
              <a:rPr lang="en-GB" dirty="0" smtClean="0"/>
              <a:t>80dBm / SIR</a:t>
            </a:r>
            <a:r>
              <a:rPr lang="en-GB" dirty="0"/>
              <a:t>: 0dB </a:t>
            </a:r>
            <a:r>
              <a:rPr lang="en-GB" dirty="0" smtClean="0"/>
              <a:t>&amp;10dB</a:t>
            </a:r>
          </a:p>
          <a:p>
            <a:pPr lvl="1"/>
            <a:r>
              <a:rPr lang="en-GB" i="1" dirty="0" smtClean="0"/>
              <a:t>Which </a:t>
            </a:r>
            <a:r>
              <a:rPr lang="en-GB" i="1" dirty="0"/>
              <a:t>configuration(s) is(are) to be tested and how to interpret the significance is based on specific deployment </a:t>
            </a:r>
            <a:r>
              <a:rPr lang="en-GB" i="1" dirty="0" smtClean="0"/>
              <a:t>scenario</a:t>
            </a:r>
          </a:p>
          <a:p>
            <a:pPr lvl="1"/>
            <a:r>
              <a:rPr lang="en-US" dirty="0"/>
              <a:t>No pass/fail criteria on LAA</a:t>
            </a:r>
            <a:endParaRPr lang="en-GB" dirty="0" smtClean="0"/>
          </a:p>
        </p:txBody>
      </p:sp>
      <p:sp>
        <p:nvSpPr>
          <p:cNvPr id="7" name="Content Placeholder 6"/>
          <p:cNvSpPr>
            <a:spLocks noGrp="1"/>
          </p:cNvSpPr>
          <p:nvPr>
            <p:ph sz="half" idx="2"/>
          </p:nvPr>
        </p:nvSpPr>
        <p:spPr/>
        <p:txBody>
          <a:bodyPr/>
          <a:lstStyle/>
          <a:p>
            <a:r>
              <a:rPr lang="en-AU" dirty="0" smtClean="0">
                <a:solidFill>
                  <a:srgbClr val="00B050"/>
                </a:solidFill>
              </a:rPr>
              <a:t>Commentary</a:t>
            </a:r>
          </a:p>
          <a:p>
            <a:pPr lvl="1"/>
            <a:r>
              <a:rPr lang="en-US" dirty="0" smtClean="0"/>
              <a:t>Not testing a scenario must be justified by vendors/operators</a:t>
            </a:r>
          </a:p>
          <a:p>
            <a:pPr lvl="1"/>
            <a:r>
              <a:rPr lang="en-AU" dirty="0"/>
              <a:t>T</a:t>
            </a:r>
            <a:r>
              <a:rPr lang="en-AU" dirty="0" smtClean="0"/>
              <a:t>he </a:t>
            </a:r>
            <a:r>
              <a:rPr lang="en-AU" dirty="0"/>
              <a:t>deployment scenario is not limited to the operator’s own LAA network, rather it is the overall network in which the operator’s LAA network is deployed, which may include other Wi-Fi networks in the vicinity as well as LAA networks from other </a:t>
            </a:r>
            <a:r>
              <a:rPr lang="en-AU" dirty="0" smtClean="0"/>
              <a:t>operators</a:t>
            </a:r>
          </a:p>
          <a:p>
            <a:pPr lvl="1"/>
            <a:r>
              <a:rPr lang="en-AU" dirty="0" smtClean="0"/>
              <a:t>Even if no pass/fail </a:t>
            </a:r>
            <a:r>
              <a:rPr lang="en-AU" dirty="0" smtClean="0"/>
              <a:t>criteria </a:t>
            </a:r>
            <a:r>
              <a:rPr lang="en-AU" dirty="0" smtClean="0"/>
              <a:t>the Wi-Fi industry can ask for changes based on results</a:t>
            </a:r>
            <a:endParaRPr lang="en-US"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63</a:t>
            </a:fld>
            <a:endParaRPr lang="en-US"/>
          </a:p>
        </p:txBody>
      </p:sp>
    </p:spTree>
    <p:extLst>
      <p:ext uri="{BB962C8B-B14F-4D97-AF65-F5344CB8AC3E}">
        <p14:creationId xmlns:p14="http://schemas.microsoft.com/office/powerpoint/2010/main" val="234397456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RAN4 testing will focus on devices compliant with </a:t>
            </a:r>
            <a:r>
              <a:rPr lang="en-GB" dirty="0"/>
              <a:t>802.11n or 802.11ac</a:t>
            </a:r>
            <a:endParaRPr lang="en-AU" dirty="0"/>
          </a:p>
        </p:txBody>
      </p:sp>
      <p:sp>
        <p:nvSpPr>
          <p:cNvPr id="6" name="Content Placeholder 5"/>
          <p:cNvSpPr>
            <a:spLocks noGrp="1"/>
          </p:cNvSpPr>
          <p:nvPr>
            <p:ph sz="half" idx="1"/>
          </p:nvPr>
        </p:nvSpPr>
        <p:spPr/>
        <p:txBody>
          <a:bodyPr/>
          <a:lstStyle/>
          <a:p>
            <a:pPr marL="0" indent="0"/>
            <a:r>
              <a:rPr lang="en-AU" dirty="0" smtClean="0"/>
              <a:t>Agreements on </a:t>
            </a:r>
            <a:r>
              <a:rPr lang="en-GB" dirty="0"/>
              <a:t>d</a:t>
            </a:r>
            <a:r>
              <a:rPr lang="en-GB" dirty="0" smtClean="0"/>
              <a:t>evice </a:t>
            </a:r>
            <a:r>
              <a:rPr lang="en-GB" dirty="0"/>
              <a:t>selection criteria: </a:t>
            </a:r>
            <a:r>
              <a:rPr lang="en-GB" dirty="0" smtClean="0"/>
              <a:t>Wi-Fi</a:t>
            </a:r>
            <a:endParaRPr lang="en-AU" dirty="0"/>
          </a:p>
          <a:p>
            <a:pPr lvl="1"/>
            <a:r>
              <a:rPr lang="en-GB" i="1" dirty="0"/>
              <a:t>Devices shall comply to either 802.11n or </a:t>
            </a:r>
            <a:r>
              <a:rPr lang="en-GB" i="1" dirty="0" smtClean="0"/>
              <a:t>802.11ac</a:t>
            </a:r>
            <a:endParaRPr lang="en-AU" dirty="0"/>
          </a:p>
        </p:txBody>
      </p:sp>
      <p:sp>
        <p:nvSpPr>
          <p:cNvPr id="7" name="Content Placeholder 6"/>
          <p:cNvSpPr>
            <a:spLocks noGrp="1"/>
          </p:cNvSpPr>
          <p:nvPr>
            <p:ph sz="half" idx="2"/>
          </p:nvPr>
        </p:nvSpPr>
        <p:spPr/>
        <p:txBody>
          <a:bodyPr/>
          <a:lstStyle/>
          <a:p>
            <a:r>
              <a:rPr lang="en-AU" dirty="0">
                <a:solidFill>
                  <a:srgbClr val="00B050"/>
                </a:solidFill>
              </a:rPr>
              <a:t>Commentary </a:t>
            </a:r>
            <a:endParaRPr lang="en-AU" dirty="0" smtClean="0">
              <a:solidFill>
                <a:srgbClr val="00B050"/>
              </a:solidFill>
            </a:endParaRPr>
          </a:p>
          <a:p>
            <a:pPr lvl="1"/>
            <a:r>
              <a:rPr lang="en-GB" dirty="0" smtClean="0"/>
              <a:t>All </a:t>
            </a:r>
            <a:r>
              <a:rPr lang="en-GB" dirty="0"/>
              <a:t>non-standards complaint </a:t>
            </a:r>
            <a:r>
              <a:rPr lang="en-GB" dirty="0" smtClean="0"/>
              <a:t>features have </a:t>
            </a:r>
            <a:r>
              <a:rPr lang="en-GB" dirty="0"/>
              <a:t>to be </a:t>
            </a:r>
            <a:r>
              <a:rPr lang="en-GB" dirty="0" smtClean="0"/>
              <a:t>disabled</a:t>
            </a:r>
          </a:p>
          <a:p>
            <a:pPr lvl="1"/>
            <a:r>
              <a:rPr lang="en-GB" dirty="0" smtClean="0"/>
              <a:t>This should be a reminder to the Wi-Fi industry of the importance of ensuring products do not contain mechanisms that might harm coexistence – Wi-Fi to LAA as well as Wi-Fi to Wi-Fi!</a:t>
            </a:r>
          </a:p>
          <a:p>
            <a:pPr lvl="1"/>
            <a:r>
              <a:rPr lang="en-GB" dirty="0" smtClean="0"/>
              <a:t>Not doing so will be held against the Wi-Fi industry</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64</a:t>
            </a:fld>
            <a:endParaRPr lang="en-US"/>
          </a:p>
        </p:txBody>
      </p:sp>
    </p:spTree>
    <p:extLst>
      <p:ext uri="{BB962C8B-B14F-4D97-AF65-F5344CB8AC3E}">
        <p14:creationId xmlns:p14="http://schemas.microsoft.com/office/powerpoint/2010/main" val="393162204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RAN4 testing requires all configuration parameters to be documented</a:t>
            </a:r>
            <a:endParaRPr lang="en-AU" dirty="0"/>
          </a:p>
        </p:txBody>
      </p:sp>
      <p:sp>
        <p:nvSpPr>
          <p:cNvPr id="6" name="Content Placeholder 5"/>
          <p:cNvSpPr>
            <a:spLocks noGrp="1"/>
          </p:cNvSpPr>
          <p:nvPr>
            <p:ph sz="half" idx="1"/>
          </p:nvPr>
        </p:nvSpPr>
        <p:spPr/>
        <p:txBody>
          <a:bodyPr/>
          <a:lstStyle/>
          <a:p>
            <a:pPr marL="0" indent="0"/>
            <a:r>
              <a:rPr lang="en-AU" dirty="0" smtClean="0"/>
              <a:t>Agreements on </a:t>
            </a:r>
            <a:r>
              <a:rPr lang="en-GB" dirty="0"/>
              <a:t>d</a:t>
            </a:r>
            <a:r>
              <a:rPr lang="en-GB" dirty="0" smtClean="0"/>
              <a:t>evice </a:t>
            </a:r>
            <a:r>
              <a:rPr lang="en-GB" dirty="0"/>
              <a:t>selection </a:t>
            </a:r>
            <a:r>
              <a:rPr lang="en-GB" dirty="0" smtClean="0"/>
              <a:t>criteria</a:t>
            </a:r>
            <a:endParaRPr lang="en-AU" dirty="0"/>
          </a:p>
          <a:p>
            <a:pPr lvl="1"/>
            <a:r>
              <a:rPr lang="en-GB" i="1" dirty="0"/>
              <a:t>The test shall document all pertinent configuration parameters used in the test which relate to the COT. This includes especially, but is not limited to, configuration parameters that may be set differently in the tests compared to expected configuration in real-world </a:t>
            </a:r>
            <a:r>
              <a:rPr lang="en-GB" i="1" dirty="0" smtClean="0"/>
              <a:t>deployment</a:t>
            </a:r>
            <a:endParaRPr lang="en-AU" dirty="0"/>
          </a:p>
        </p:txBody>
      </p:sp>
      <p:sp>
        <p:nvSpPr>
          <p:cNvPr id="7" name="Content Placeholder 6"/>
          <p:cNvSpPr>
            <a:spLocks noGrp="1"/>
          </p:cNvSpPr>
          <p:nvPr>
            <p:ph sz="half" idx="2"/>
          </p:nvPr>
        </p:nvSpPr>
        <p:spPr/>
        <p:txBody>
          <a:bodyPr/>
          <a:lstStyle/>
          <a:p>
            <a:r>
              <a:rPr lang="en-AU" dirty="0">
                <a:solidFill>
                  <a:srgbClr val="00B050"/>
                </a:solidFill>
              </a:rPr>
              <a:t>Commentary</a:t>
            </a:r>
            <a:r>
              <a:rPr lang="en-AU" dirty="0" smtClean="0">
                <a:solidFill>
                  <a:srgbClr val="00B050"/>
                </a:solidFill>
              </a:rPr>
              <a:t/>
            </a:r>
            <a:br>
              <a:rPr lang="en-AU" dirty="0" smtClean="0">
                <a:solidFill>
                  <a:srgbClr val="00B050"/>
                </a:solidFill>
              </a:rPr>
            </a:br>
            <a:endParaRPr lang="en-AU" dirty="0">
              <a:solidFill>
                <a:srgbClr val="00B050"/>
              </a:solidFill>
            </a:endParaRPr>
          </a:p>
          <a:p>
            <a:pPr lvl="1"/>
            <a:r>
              <a:rPr lang="en-US" dirty="0"/>
              <a:t>E</a:t>
            </a:r>
            <a:r>
              <a:rPr lang="en-US" dirty="0" smtClean="0"/>
              <a:t>nsures </a:t>
            </a:r>
            <a:r>
              <a:rPr lang="en-US" dirty="0"/>
              <a:t>that the configurations of the devices in the test are not </a:t>
            </a:r>
            <a:r>
              <a:rPr lang="en-US" dirty="0" smtClean="0"/>
              <a:t>hidden</a:t>
            </a:r>
          </a:p>
          <a:p>
            <a:pPr lvl="1"/>
            <a:r>
              <a:rPr lang="en-US" dirty="0" smtClean="0"/>
              <a:t>This </a:t>
            </a:r>
            <a:r>
              <a:rPr lang="en-US" dirty="0"/>
              <a:t>reduces the possibility of configuration changes being introduced in the test devices to make Wi-Fi coexistence performance weaker or LAA coexistence performance stronger.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65</a:t>
            </a:fld>
            <a:endParaRPr lang="en-US"/>
          </a:p>
        </p:txBody>
      </p:sp>
    </p:spTree>
    <p:extLst>
      <p:ext uri="{BB962C8B-B14F-4D97-AF65-F5344CB8AC3E}">
        <p14:creationId xmlns:p14="http://schemas.microsoft.com/office/powerpoint/2010/main" val="174020027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RAN4 testing requires devices that are </a:t>
            </a:r>
            <a:r>
              <a:rPr lang="en-GB" dirty="0"/>
              <a:t>representative of the deployment </a:t>
            </a:r>
            <a:r>
              <a:rPr lang="en-GB" dirty="0" smtClean="0"/>
              <a:t>scenario</a:t>
            </a:r>
            <a:endParaRPr lang="en-AU" dirty="0"/>
          </a:p>
        </p:txBody>
      </p:sp>
      <p:sp>
        <p:nvSpPr>
          <p:cNvPr id="6" name="Content Placeholder 5"/>
          <p:cNvSpPr>
            <a:spLocks noGrp="1"/>
          </p:cNvSpPr>
          <p:nvPr>
            <p:ph sz="half" idx="1"/>
          </p:nvPr>
        </p:nvSpPr>
        <p:spPr/>
        <p:txBody>
          <a:bodyPr/>
          <a:lstStyle/>
          <a:p>
            <a:pPr marL="0" indent="0"/>
            <a:r>
              <a:rPr lang="en-AU" dirty="0" smtClean="0"/>
              <a:t>Agreements on </a:t>
            </a:r>
            <a:r>
              <a:rPr lang="en-GB" dirty="0"/>
              <a:t>d</a:t>
            </a:r>
            <a:r>
              <a:rPr lang="en-GB" dirty="0" smtClean="0"/>
              <a:t>evice </a:t>
            </a:r>
            <a:r>
              <a:rPr lang="en-GB" dirty="0"/>
              <a:t>selection </a:t>
            </a:r>
            <a:r>
              <a:rPr lang="en-GB" dirty="0" smtClean="0"/>
              <a:t>criteria</a:t>
            </a:r>
            <a:endParaRPr lang="en-AU" dirty="0"/>
          </a:p>
          <a:p>
            <a:pPr lvl="1"/>
            <a:r>
              <a:rPr lang="en-GB" i="1" dirty="0" smtClean="0"/>
              <a:t>Selected </a:t>
            </a:r>
            <a:r>
              <a:rPr lang="en-GB" i="1" dirty="0"/>
              <a:t>devices (IEEE 802.11 or LAA) should be representative of the deployment </a:t>
            </a:r>
            <a:r>
              <a:rPr lang="en-GB" i="1" dirty="0" smtClean="0"/>
              <a:t>scenario</a:t>
            </a:r>
            <a:endParaRPr lang="en-AU" dirty="0"/>
          </a:p>
        </p:txBody>
      </p:sp>
      <p:sp>
        <p:nvSpPr>
          <p:cNvPr id="7" name="Content Placeholder 6"/>
          <p:cNvSpPr>
            <a:spLocks noGrp="1"/>
          </p:cNvSpPr>
          <p:nvPr>
            <p:ph sz="half" idx="2"/>
          </p:nvPr>
        </p:nvSpPr>
        <p:spPr/>
        <p:txBody>
          <a:bodyPr/>
          <a:lstStyle/>
          <a:p>
            <a:r>
              <a:rPr lang="en-AU" dirty="0">
                <a:solidFill>
                  <a:srgbClr val="00B050"/>
                </a:solidFill>
              </a:rPr>
              <a:t>Commentary</a:t>
            </a:r>
            <a:r>
              <a:rPr lang="en-AU" dirty="0" smtClean="0">
                <a:solidFill>
                  <a:srgbClr val="00B050"/>
                </a:solidFill>
              </a:rPr>
              <a:t/>
            </a:r>
            <a:br>
              <a:rPr lang="en-AU" dirty="0" smtClean="0">
                <a:solidFill>
                  <a:srgbClr val="00B050"/>
                </a:solidFill>
              </a:rPr>
            </a:br>
            <a:endParaRPr lang="en-AU" dirty="0">
              <a:solidFill>
                <a:srgbClr val="00B050"/>
              </a:solidFill>
            </a:endParaRPr>
          </a:p>
          <a:p>
            <a:pPr lvl="1"/>
            <a:r>
              <a:rPr lang="en-GB" dirty="0"/>
              <a:t>E</a:t>
            </a:r>
            <a:r>
              <a:rPr lang="en-GB" dirty="0" smtClean="0"/>
              <a:t>nsures </a:t>
            </a:r>
            <a:r>
              <a:rPr lang="en-GB" dirty="0"/>
              <a:t>that Enterprise LAA devices are tested with a baseline created from Enterprise Wi-Fi devices while Home LAA devices are tested with a baseline created from Home Wi-Fi </a:t>
            </a:r>
            <a:r>
              <a:rPr lang="en-GB" dirty="0" smtClean="0"/>
              <a:t>devices</a:t>
            </a:r>
          </a:p>
          <a:p>
            <a:pPr lvl="1"/>
            <a:r>
              <a:rPr lang="en-GB" dirty="0" smtClean="0"/>
              <a:t>This </a:t>
            </a:r>
            <a:r>
              <a:rPr lang="en-GB" dirty="0"/>
              <a:t>too makes the Wi-Fi baseline more appropriate.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66</a:t>
            </a:fld>
            <a:endParaRPr lang="en-US"/>
          </a:p>
        </p:txBody>
      </p:sp>
    </p:spTree>
    <p:extLst>
      <p:ext uri="{BB962C8B-B14F-4D97-AF65-F5344CB8AC3E}">
        <p14:creationId xmlns:p14="http://schemas.microsoft.com/office/powerpoint/2010/main" val="154360790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RAN4 testing requires “apple to apple” comparisons using the same COT</a:t>
            </a:r>
            <a:endParaRPr lang="en-AU" dirty="0"/>
          </a:p>
        </p:txBody>
      </p:sp>
      <p:sp>
        <p:nvSpPr>
          <p:cNvPr id="6" name="Content Placeholder 5"/>
          <p:cNvSpPr>
            <a:spLocks noGrp="1"/>
          </p:cNvSpPr>
          <p:nvPr>
            <p:ph sz="half" idx="1"/>
          </p:nvPr>
        </p:nvSpPr>
        <p:spPr/>
        <p:txBody>
          <a:bodyPr/>
          <a:lstStyle/>
          <a:p>
            <a:pPr marL="0" indent="0"/>
            <a:r>
              <a:rPr lang="en-AU" dirty="0" smtClean="0"/>
              <a:t>Agreements on </a:t>
            </a:r>
            <a:r>
              <a:rPr lang="en-GB" dirty="0"/>
              <a:t>d</a:t>
            </a:r>
            <a:r>
              <a:rPr lang="en-GB" dirty="0" smtClean="0"/>
              <a:t>evice </a:t>
            </a:r>
            <a:r>
              <a:rPr lang="en-GB" dirty="0"/>
              <a:t>selection </a:t>
            </a:r>
            <a:r>
              <a:rPr lang="en-GB" dirty="0" smtClean="0"/>
              <a:t>criteria</a:t>
            </a:r>
            <a:endParaRPr lang="en-AU" dirty="0"/>
          </a:p>
          <a:p>
            <a:pPr lvl="1"/>
            <a:r>
              <a:rPr lang="en-US" i="1" dirty="0" smtClean="0"/>
              <a:t>3GPP </a:t>
            </a:r>
            <a:r>
              <a:rPr lang="en-US" i="1" dirty="0"/>
              <a:t>and 802.11 devices in the tests shall be configured to use the same </a:t>
            </a:r>
            <a:r>
              <a:rPr lang="en-US" i="1" dirty="0" smtClean="0"/>
              <a:t>COT</a:t>
            </a:r>
            <a:endParaRPr lang="en-AU" dirty="0"/>
          </a:p>
        </p:txBody>
      </p:sp>
      <p:sp>
        <p:nvSpPr>
          <p:cNvPr id="7" name="Content Placeholder 6"/>
          <p:cNvSpPr>
            <a:spLocks noGrp="1"/>
          </p:cNvSpPr>
          <p:nvPr>
            <p:ph sz="half" idx="2"/>
          </p:nvPr>
        </p:nvSpPr>
        <p:spPr/>
        <p:txBody>
          <a:bodyPr/>
          <a:lstStyle/>
          <a:p>
            <a:r>
              <a:rPr lang="en-AU" dirty="0">
                <a:solidFill>
                  <a:srgbClr val="00B050"/>
                </a:solidFill>
              </a:rPr>
              <a:t>Commentary</a:t>
            </a:r>
            <a:r>
              <a:rPr lang="en-AU" dirty="0" smtClean="0">
                <a:solidFill>
                  <a:srgbClr val="00B050"/>
                </a:solidFill>
              </a:rPr>
              <a:t/>
            </a:r>
            <a:br>
              <a:rPr lang="en-AU" dirty="0" smtClean="0">
                <a:solidFill>
                  <a:srgbClr val="00B050"/>
                </a:solidFill>
              </a:rPr>
            </a:br>
            <a:endParaRPr lang="en-AU" dirty="0">
              <a:solidFill>
                <a:srgbClr val="00B050"/>
              </a:solidFill>
            </a:endParaRPr>
          </a:p>
          <a:p>
            <a:pPr lvl="1"/>
            <a:r>
              <a:rPr lang="en-US" dirty="0"/>
              <a:t>R</a:t>
            </a:r>
            <a:r>
              <a:rPr lang="en-US" dirty="0" smtClean="0"/>
              <a:t>esolves </a:t>
            </a:r>
            <a:r>
              <a:rPr lang="en-US" dirty="0"/>
              <a:t>a known problem, that of Wi-Fi and LAA coexistence performance being sensitive to the  COT, since Wi-Fi devices may not use the COT used by LAA</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67</a:t>
            </a:fld>
            <a:endParaRPr lang="en-US"/>
          </a:p>
        </p:txBody>
      </p:sp>
    </p:spTree>
    <p:extLst>
      <p:ext uri="{BB962C8B-B14F-4D97-AF65-F5344CB8AC3E}">
        <p14:creationId xmlns:p14="http://schemas.microsoft.com/office/powerpoint/2010/main" val="115018196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RAN4 testing uses CDF curves in a similar way to the WFA’s LTE-U testing </a:t>
            </a:r>
            <a:endParaRPr lang="en-AU" dirty="0"/>
          </a:p>
        </p:txBody>
      </p:sp>
      <p:sp>
        <p:nvSpPr>
          <p:cNvPr id="6" name="Content Placeholder 5"/>
          <p:cNvSpPr>
            <a:spLocks noGrp="1"/>
          </p:cNvSpPr>
          <p:nvPr>
            <p:ph sz="half" idx="1"/>
          </p:nvPr>
        </p:nvSpPr>
        <p:spPr/>
        <p:txBody>
          <a:bodyPr/>
          <a:lstStyle/>
          <a:p>
            <a:pPr marL="0" indent="0"/>
            <a:r>
              <a:rPr lang="en-AU" dirty="0" smtClean="0"/>
              <a:t>Agreements on evaluation criteria</a:t>
            </a:r>
            <a:endParaRPr lang="en-AU" dirty="0"/>
          </a:p>
          <a:p>
            <a:pPr lvl="1"/>
            <a:r>
              <a:rPr lang="en-GB" i="1" dirty="0"/>
              <a:t>Normalized throughput is considered as a metric for the throughput tests</a:t>
            </a:r>
            <a:r>
              <a:rPr lang="en-GB" dirty="0"/>
              <a:t>”</a:t>
            </a:r>
            <a:endParaRPr lang="en-AU" dirty="0"/>
          </a:p>
          <a:p>
            <a:pPr lvl="1"/>
            <a:r>
              <a:rPr lang="en-GB" i="1" dirty="0" smtClean="0"/>
              <a:t>A </a:t>
            </a:r>
            <a:r>
              <a:rPr lang="en-GB" i="1" dirty="0"/>
              <a:t>CDF curve of the performance metric is part of the evaluation criteria</a:t>
            </a:r>
            <a:r>
              <a:rPr lang="en-GB" dirty="0"/>
              <a:t>”</a:t>
            </a:r>
            <a:endParaRPr lang="en-AU" dirty="0"/>
          </a:p>
          <a:p>
            <a:pPr lvl="1"/>
            <a:r>
              <a:rPr lang="en-GB" i="1" dirty="0" smtClean="0"/>
              <a:t>50</a:t>
            </a:r>
            <a:r>
              <a:rPr lang="en-GB" i="1" dirty="0"/>
              <a:t>% is the most relevant point for performance comparison. Other points, e.g. 25% and 75% could be </a:t>
            </a:r>
            <a:r>
              <a:rPr lang="en-GB" i="1" dirty="0" smtClean="0"/>
              <a:t>considered</a:t>
            </a:r>
            <a:endParaRPr lang="en-AU" dirty="0"/>
          </a:p>
        </p:txBody>
      </p:sp>
      <p:sp>
        <p:nvSpPr>
          <p:cNvPr id="7" name="Content Placeholder 6"/>
          <p:cNvSpPr>
            <a:spLocks noGrp="1"/>
          </p:cNvSpPr>
          <p:nvPr>
            <p:ph sz="half" idx="2"/>
          </p:nvPr>
        </p:nvSpPr>
        <p:spPr/>
        <p:txBody>
          <a:bodyPr/>
          <a:lstStyle/>
          <a:p>
            <a:r>
              <a:rPr lang="en-AU" dirty="0">
                <a:solidFill>
                  <a:srgbClr val="00B050"/>
                </a:solidFill>
              </a:rPr>
              <a:t>Commentary</a:t>
            </a:r>
            <a:r>
              <a:rPr lang="en-AU" dirty="0" smtClean="0">
                <a:solidFill>
                  <a:srgbClr val="00B050"/>
                </a:solidFill>
              </a:rPr>
              <a:t/>
            </a:r>
            <a:br>
              <a:rPr lang="en-AU" dirty="0" smtClean="0">
                <a:solidFill>
                  <a:srgbClr val="00B050"/>
                </a:solidFill>
              </a:rPr>
            </a:br>
            <a:endParaRPr lang="en-AU" dirty="0">
              <a:solidFill>
                <a:srgbClr val="00B050"/>
              </a:solidFill>
            </a:endParaRPr>
          </a:p>
          <a:p>
            <a:pPr lvl="1"/>
            <a:r>
              <a:rPr lang="en-GB" dirty="0"/>
              <a:t>Normalized throughput has been considered instead of absolute throughput, as in the WFA LTE-U test </a:t>
            </a:r>
            <a:r>
              <a:rPr lang="en-GB" dirty="0" smtClean="0"/>
              <a:t>plan</a:t>
            </a:r>
            <a:endParaRPr lang="en-AU" dirty="0"/>
          </a:p>
          <a:p>
            <a:pPr lvl="1"/>
            <a:r>
              <a:rPr lang="en-GB" dirty="0"/>
              <a:t>The entire CDF of the evaluation metric has to be stored as part of the test. </a:t>
            </a:r>
            <a:r>
              <a:rPr lang="en-GB" dirty="0" smtClean="0"/>
              <a:t>The implication </a:t>
            </a:r>
            <a:r>
              <a:rPr lang="en-GB" dirty="0"/>
              <a:t>is </a:t>
            </a:r>
            <a:r>
              <a:rPr lang="en-GB" dirty="0" smtClean="0"/>
              <a:t>that, </a:t>
            </a:r>
            <a:r>
              <a:rPr lang="en-GB" dirty="0"/>
              <a:t>if required, coexistence can now be evaluated at any CDF point</a:t>
            </a:r>
            <a:endParaRPr lang="en-AU" dirty="0"/>
          </a:p>
          <a:p>
            <a:pPr lvl="1"/>
            <a:r>
              <a:rPr lang="en-AU" dirty="0"/>
              <a:t>Most companies wanted 50% and some didn't want 25% and 75% and hence a compromise was made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68</a:t>
            </a:fld>
            <a:endParaRPr lang="en-US"/>
          </a:p>
        </p:txBody>
      </p:sp>
    </p:spTree>
    <p:extLst>
      <p:ext uri="{BB962C8B-B14F-4D97-AF65-F5344CB8AC3E}">
        <p14:creationId xmlns:p14="http://schemas.microsoft.com/office/powerpoint/2010/main" val="192883002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a:t>IEEE 802’s LS appears to have had a positive effect on activities in RAN4</a:t>
            </a:r>
          </a:p>
        </p:txBody>
      </p:sp>
      <p:sp>
        <p:nvSpPr>
          <p:cNvPr id="6" name="Content Placeholder 5"/>
          <p:cNvSpPr>
            <a:spLocks noGrp="1"/>
          </p:cNvSpPr>
          <p:nvPr>
            <p:ph sz="half" idx="1"/>
          </p:nvPr>
        </p:nvSpPr>
        <p:spPr/>
        <p:txBody>
          <a:bodyPr/>
          <a:lstStyle/>
          <a:p>
            <a:pPr marL="0" indent="0"/>
            <a:r>
              <a:rPr lang="en-AU" dirty="0" smtClean="0"/>
              <a:t>Agreements on traffic types</a:t>
            </a:r>
            <a:endParaRPr lang="en-AU" dirty="0"/>
          </a:p>
          <a:p>
            <a:pPr lvl="1"/>
            <a:r>
              <a:rPr lang="en-GB" dirty="0"/>
              <a:t>Traffic types: Mixed traffic patterns i.e. concurrent Best Effort and Voice traffic will be run on the aggressor </a:t>
            </a:r>
            <a:r>
              <a:rPr lang="en-GB" dirty="0" smtClean="0"/>
              <a:t>link</a:t>
            </a:r>
            <a:endParaRPr lang="en-AU" dirty="0"/>
          </a:p>
        </p:txBody>
      </p:sp>
      <p:sp>
        <p:nvSpPr>
          <p:cNvPr id="7" name="Content Placeholder 6"/>
          <p:cNvSpPr>
            <a:spLocks noGrp="1"/>
          </p:cNvSpPr>
          <p:nvPr>
            <p:ph sz="half" idx="2"/>
          </p:nvPr>
        </p:nvSpPr>
        <p:spPr/>
        <p:txBody>
          <a:bodyPr/>
          <a:lstStyle/>
          <a:p>
            <a:r>
              <a:rPr lang="en-AU" dirty="0">
                <a:solidFill>
                  <a:srgbClr val="00B050"/>
                </a:solidFill>
              </a:rPr>
              <a:t>Commentary</a:t>
            </a:r>
          </a:p>
          <a:p>
            <a:pPr lvl="1"/>
            <a:r>
              <a:rPr lang="en-GB" dirty="0"/>
              <a:t>LAA has a minimum transmission granularity of </a:t>
            </a:r>
            <a:r>
              <a:rPr lang="en-GB" dirty="0" smtClean="0"/>
              <a:t>1ms</a:t>
            </a:r>
          </a:p>
          <a:p>
            <a:pPr lvl="1"/>
            <a:r>
              <a:rPr lang="en-GB" dirty="0" smtClean="0"/>
              <a:t>If </a:t>
            </a:r>
            <a:r>
              <a:rPr lang="en-GB" dirty="0"/>
              <a:t>it </a:t>
            </a:r>
            <a:r>
              <a:rPr lang="en-GB" dirty="0" smtClean="0"/>
              <a:t>accesses the channel using voice priority, it </a:t>
            </a:r>
            <a:r>
              <a:rPr lang="en-GB" dirty="0"/>
              <a:t>can fill up the remaining duration with lower priority </a:t>
            </a:r>
            <a:r>
              <a:rPr lang="en-GB" dirty="0" smtClean="0"/>
              <a:t>data</a:t>
            </a:r>
            <a:r>
              <a:rPr lang="en-GB" dirty="0"/>
              <a:t>. </a:t>
            </a:r>
            <a:r>
              <a:rPr lang="en-GB" dirty="0" smtClean="0"/>
              <a:t>Including </a:t>
            </a:r>
            <a:r>
              <a:rPr lang="en-GB" dirty="0"/>
              <a:t>“mixed traffic” tests will evaluate the impact of LAA on Wi-Fi under the scenario described above and if found unfair it will put pressure on LAA to reduce the transmission </a:t>
            </a:r>
            <a:r>
              <a:rPr lang="en-GB" dirty="0" smtClean="0"/>
              <a:t>granularity</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69</a:t>
            </a:fld>
            <a:endParaRPr lang="en-US"/>
          </a:p>
        </p:txBody>
      </p:sp>
    </p:spTree>
    <p:extLst>
      <p:ext uri="{BB962C8B-B14F-4D97-AF65-F5344CB8AC3E}">
        <p14:creationId xmlns:p14="http://schemas.microsoft.com/office/powerpoint/2010/main" val="338723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7</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Coexistence SC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What are the next steps for 802.11 WG wrt RAN4 testing mechanisms?</a:t>
            </a:r>
            <a:br>
              <a:rPr lang="en-AU" dirty="0" smtClean="0"/>
            </a:br>
            <a:endParaRPr lang="en-AU" dirty="0"/>
          </a:p>
        </p:txBody>
      </p:sp>
      <p:sp>
        <p:nvSpPr>
          <p:cNvPr id="3" name="Content Placeholder 2"/>
          <p:cNvSpPr>
            <a:spLocks noGrp="1"/>
          </p:cNvSpPr>
          <p:nvPr>
            <p:ph idx="1"/>
          </p:nvPr>
        </p:nvSpPr>
        <p:spPr/>
        <p:txBody>
          <a:bodyPr/>
          <a:lstStyle/>
          <a:p>
            <a:pPr lvl="1"/>
            <a:r>
              <a:rPr lang="en-AU" dirty="0" smtClean="0"/>
              <a:t>Despite not receiving a reply to IEEE 802.11 WG’s LS to RAN4, it appears the key requests have been satisfied</a:t>
            </a:r>
          </a:p>
          <a:p>
            <a:pPr lvl="1"/>
            <a:r>
              <a:rPr lang="en-AU" dirty="0" smtClean="0"/>
              <a:t>Is there anything else that needs to be done with RAN4?</a:t>
            </a:r>
          </a:p>
          <a:p>
            <a:pPr lvl="2"/>
            <a:r>
              <a:rPr lang="en-AU" dirty="0" smtClean="0"/>
              <a:t>Wait for LS reply?</a:t>
            </a:r>
          </a:p>
          <a:p>
            <a:pPr lvl="2"/>
            <a:r>
              <a:rPr lang="en-AU" dirty="0" smtClean="0"/>
              <a:t>Send another updated LS?</a:t>
            </a:r>
          </a:p>
          <a:p>
            <a:pPr lvl="2"/>
            <a:r>
              <a:rPr lang="en-AU" dirty="0" smtClean="0"/>
              <a:t>…</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70</a:t>
            </a:fld>
            <a:endParaRPr lang="en-US"/>
          </a:p>
        </p:txBody>
      </p:sp>
    </p:spTree>
    <p:extLst>
      <p:ext uri="{BB962C8B-B14F-4D97-AF65-F5344CB8AC3E}">
        <p14:creationId xmlns:p14="http://schemas.microsoft.com/office/powerpoint/2010/main" val="203698509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suggestion has been received on possible actions in relation to RAN4 testing</a:t>
            </a:r>
            <a:endParaRPr lang="en-AU" dirty="0"/>
          </a:p>
        </p:txBody>
      </p:sp>
      <p:sp>
        <p:nvSpPr>
          <p:cNvPr id="3" name="Content Placeholder 2"/>
          <p:cNvSpPr>
            <a:spLocks noGrp="1"/>
          </p:cNvSpPr>
          <p:nvPr>
            <p:ph idx="1"/>
          </p:nvPr>
        </p:nvSpPr>
        <p:spPr/>
        <p:txBody>
          <a:bodyPr/>
          <a:lstStyle/>
          <a:p>
            <a:r>
              <a:rPr lang="en-US" dirty="0" smtClean="0"/>
              <a:t>One view … to </a:t>
            </a:r>
            <a:r>
              <a:rPr lang="en-US" dirty="0" smtClean="0"/>
              <a:t>inspire rich </a:t>
            </a:r>
            <a:r>
              <a:rPr lang="en-US" dirty="0" smtClean="0"/>
              <a:t>discussion</a:t>
            </a:r>
            <a:endParaRPr lang="en-US" dirty="0" smtClean="0"/>
          </a:p>
          <a:p>
            <a:pPr lvl="1"/>
            <a:r>
              <a:rPr lang="en-US" dirty="0" smtClean="0"/>
              <a:t>The </a:t>
            </a:r>
            <a:r>
              <a:rPr lang="en-US" dirty="0"/>
              <a:t>tests that have been now defined in 3GPP RAN4 are a reasonably strict test of </a:t>
            </a:r>
            <a:r>
              <a:rPr lang="en-US" dirty="0" smtClean="0"/>
              <a:t>coexistence</a:t>
            </a:r>
          </a:p>
          <a:p>
            <a:pPr lvl="1"/>
            <a:r>
              <a:rPr lang="en-US" dirty="0" smtClean="0"/>
              <a:t>The </a:t>
            </a:r>
            <a:r>
              <a:rPr lang="en-US" dirty="0"/>
              <a:t>test at SIR = 0dB and -80dBm is especially important, since the LAA </a:t>
            </a:r>
            <a:r>
              <a:rPr lang="en-US" dirty="0" err="1"/>
              <a:t>eNBs</a:t>
            </a:r>
            <a:r>
              <a:rPr lang="en-US" dirty="0"/>
              <a:t> that pass this test should be fair to Wi-Fi links up to -</a:t>
            </a:r>
            <a:r>
              <a:rPr lang="en-US" dirty="0" smtClean="0"/>
              <a:t>80dBm.</a:t>
            </a:r>
            <a:endParaRPr lang="en-US" dirty="0"/>
          </a:p>
          <a:p>
            <a:pPr lvl="1"/>
            <a:r>
              <a:rPr lang="en-US" dirty="0" smtClean="0"/>
              <a:t>Also </a:t>
            </a:r>
            <a:r>
              <a:rPr lang="en-US" dirty="0"/>
              <a:t>importantly, the test plan has been cosigned by most of the significant cellular operators in US and EU (Verizon, AT&amp;T, Vodafone, T-Mobile, US Cellular and Orange) and LAA vendors (Qualcomm, Ericsson, Huawei, Nokia/ALU and </a:t>
            </a:r>
            <a:r>
              <a:rPr lang="en-US" dirty="0" err="1"/>
              <a:t>Mediatek</a:t>
            </a:r>
            <a:r>
              <a:rPr lang="en-US" dirty="0" smtClean="0"/>
              <a:t>)</a:t>
            </a:r>
          </a:p>
          <a:p>
            <a:pPr lvl="1"/>
            <a:r>
              <a:rPr lang="en-US"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71</a:t>
            </a:fld>
            <a:endParaRPr lang="en-US"/>
          </a:p>
        </p:txBody>
      </p:sp>
    </p:spTree>
    <p:extLst>
      <p:ext uri="{BB962C8B-B14F-4D97-AF65-F5344CB8AC3E}">
        <p14:creationId xmlns:p14="http://schemas.microsoft.com/office/powerpoint/2010/main" val="293546463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suggestion has been received on possible actions in relation to RAN4 testing</a:t>
            </a:r>
          </a:p>
        </p:txBody>
      </p:sp>
      <p:sp>
        <p:nvSpPr>
          <p:cNvPr id="3" name="Content Placeholder 2"/>
          <p:cNvSpPr>
            <a:spLocks noGrp="1"/>
          </p:cNvSpPr>
          <p:nvPr>
            <p:ph idx="1"/>
          </p:nvPr>
        </p:nvSpPr>
        <p:spPr>
          <a:xfrm>
            <a:off x="685800" y="1828800"/>
            <a:ext cx="7772400" cy="4114800"/>
          </a:xfrm>
        </p:spPr>
        <p:txBody>
          <a:bodyPr/>
          <a:lstStyle/>
          <a:p>
            <a:r>
              <a:rPr lang="en-US" dirty="0"/>
              <a:t>One view … to inspire rich discussion</a:t>
            </a:r>
          </a:p>
          <a:p>
            <a:pPr lvl="1"/>
            <a:r>
              <a:rPr lang="en-US" dirty="0" smtClean="0"/>
              <a:t>However</a:t>
            </a:r>
            <a:r>
              <a:rPr lang="en-US" dirty="0"/>
              <a:t>, there is a possibility that </a:t>
            </a:r>
            <a:r>
              <a:rPr lang="en-US" dirty="0" smtClean="0"/>
              <a:t>some LAA </a:t>
            </a:r>
            <a:r>
              <a:rPr lang="en-US" dirty="0"/>
              <a:t>vendors/operators will try to thwart the tests in every subsequent opportunity, for </a:t>
            </a:r>
            <a:r>
              <a:rPr lang="en-US" dirty="0" smtClean="0"/>
              <a:t>example</a:t>
            </a:r>
          </a:p>
          <a:p>
            <a:pPr lvl="2"/>
            <a:r>
              <a:rPr lang="en-US" dirty="0" smtClean="0"/>
              <a:t>a</a:t>
            </a:r>
            <a:r>
              <a:rPr lang="en-US" dirty="0"/>
              <a:t>) by not running the tests for all LAA </a:t>
            </a:r>
            <a:r>
              <a:rPr lang="en-US" dirty="0" smtClean="0"/>
              <a:t>devices</a:t>
            </a:r>
          </a:p>
          <a:p>
            <a:pPr lvl="2"/>
            <a:r>
              <a:rPr lang="en-US" dirty="0" smtClean="0"/>
              <a:t>b</a:t>
            </a:r>
            <a:r>
              <a:rPr lang="en-US" dirty="0"/>
              <a:t>) by running the tests with a set of parameters that are different from what has been recommended in RAN4 without proper </a:t>
            </a:r>
            <a:r>
              <a:rPr lang="en-US" dirty="0" smtClean="0"/>
              <a:t>justification</a:t>
            </a:r>
          </a:p>
          <a:p>
            <a:pPr lvl="2"/>
            <a:r>
              <a:rPr lang="en-US" dirty="0" smtClean="0"/>
              <a:t>c</a:t>
            </a:r>
            <a:r>
              <a:rPr lang="en-US" dirty="0"/>
              <a:t>) by running the tests but not making the results or the parameter configuration public.</a:t>
            </a:r>
            <a:endParaRPr lang="en-AU" dirty="0"/>
          </a:p>
          <a:p>
            <a:pPr lvl="1"/>
            <a:r>
              <a:rPr lang="en-US" dirty="0"/>
              <a:t> </a:t>
            </a:r>
            <a:r>
              <a:rPr lang="en-US" dirty="0" smtClean="0"/>
              <a:t>3GPP </a:t>
            </a:r>
            <a:r>
              <a:rPr lang="en-US" dirty="0"/>
              <a:t>may/will take a stance that it is a standardization body and not a certification authority and so while it can define tests, execution is and has always been left to the discretion of the </a:t>
            </a:r>
            <a:r>
              <a:rPr lang="en-US" dirty="0" smtClean="0"/>
              <a:t>vendors/operators</a:t>
            </a:r>
          </a:p>
          <a:p>
            <a:pPr lvl="1"/>
            <a:r>
              <a:rPr lang="en-US" dirty="0" smtClean="0"/>
              <a:t>It </a:t>
            </a:r>
            <a:r>
              <a:rPr lang="en-US" dirty="0"/>
              <a:t>has prepared the ground for this by stating the following in the last Plenary in June (RP-171482) </a:t>
            </a:r>
            <a:r>
              <a:rPr lang="en-US" i="1" dirty="0"/>
              <a:t>"The execution of the test plan will be determined by the manufacturers of LAA equipment and/or their customers. RAN is not able to comment on the timeline for execution</a:t>
            </a:r>
            <a:r>
              <a:rPr lang="en-US"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72</a:t>
            </a:fld>
            <a:endParaRPr lang="en-US"/>
          </a:p>
        </p:txBody>
      </p:sp>
    </p:spTree>
    <p:extLst>
      <p:ext uri="{BB962C8B-B14F-4D97-AF65-F5344CB8AC3E}">
        <p14:creationId xmlns:p14="http://schemas.microsoft.com/office/powerpoint/2010/main" val="389070984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suggestion has been received on possible actions in relation to RAN4 testing</a:t>
            </a:r>
          </a:p>
        </p:txBody>
      </p:sp>
      <p:sp>
        <p:nvSpPr>
          <p:cNvPr id="3" name="Content Placeholder 2"/>
          <p:cNvSpPr>
            <a:spLocks noGrp="1"/>
          </p:cNvSpPr>
          <p:nvPr>
            <p:ph idx="1"/>
          </p:nvPr>
        </p:nvSpPr>
        <p:spPr>
          <a:xfrm>
            <a:off x="685800" y="1828800"/>
            <a:ext cx="7772400" cy="4114800"/>
          </a:xfrm>
        </p:spPr>
        <p:txBody>
          <a:bodyPr/>
          <a:lstStyle/>
          <a:p>
            <a:r>
              <a:rPr lang="en-US" dirty="0"/>
              <a:t>One view … to inspire rich discussion</a:t>
            </a:r>
          </a:p>
          <a:p>
            <a:pPr lvl="1"/>
            <a:r>
              <a:rPr lang="en-US" dirty="0" smtClean="0"/>
              <a:t>Our </a:t>
            </a:r>
            <a:r>
              <a:rPr lang="en-US" dirty="0"/>
              <a:t>next steps can be:</a:t>
            </a:r>
            <a:endParaRPr lang="en-AU" dirty="0"/>
          </a:p>
          <a:p>
            <a:pPr lvl="2"/>
            <a:r>
              <a:rPr lang="en-US" dirty="0"/>
              <a:t>a) Request 3GPP (in the September Plenary) to start a work item to make the coexistence tests normative or mandatory for LAA </a:t>
            </a:r>
            <a:r>
              <a:rPr lang="en-US" dirty="0" err="1" smtClean="0"/>
              <a:t>eNBs</a:t>
            </a:r>
            <a:endParaRPr lang="en-AU" dirty="0"/>
          </a:p>
          <a:p>
            <a:pPr lvl="2"/>
            <a:r>
              <a:rPr lang="en-US" dirty="0"/>
              <a:t>b) Talk directly to operators that will conduct or are known to be conducting LAA trials. For example, we can request Verizon/AT&amp;T/T-Mobile/Vodafone/Orange to run the coexistence tests in their entirety and publish the </a:t>
            </a:r>
            <a:r>
              <a:rPr lang="en-US" dirty="0" smtClean="0"/>
              <a:t>results</a:t>
            </a:r>
          </a:p>
          <a:p>
            <a:pPr lvl="3"/>
            <a:r>
              <a:rPr lang="en-US" dirty="0" smtClean="0"/>
              <a:t>We </a:t>
            </a:r>
            <a:r>
              <a:rPr lang="en-US" dirty="0"/>
              <a:t>should also point out that they have cosigned the tests in RAN4; so in principle, as a coauthor of the test plan, they shouldn’t have any objection to executing the tests</a:t>
            </a:r>
            <a:r>
              <a:rPr lang="en-US" dirty="0" smtClean="0"/>
              <a:t>.</a:t>
            </a:r>
            <a:endParaRPr lang="en-AU" dirty="0"/>
          </a:p>
          <a:p>
            <a:pPr lvl="2"/>
            <a:r>
              <a:rPr lang="en-US" dirty="0"/>
              <a:t>c) Approach regulators and other industry organizations to ensure that all LAA devices satisfy the RAN4 tests before deployment and that the results and parameter configurations are made </a:t>
            </a:r>
            <a:r>
              <a:rPr lang="en-US" dirty="0" smtClean="0"/>
              <a:t>public</a:t>
            </a:r>
            <a:endParaRPr lang="en-AU" dirty="0"/>
          </a:p>
          <a:p>
            <a:r>
              <a:rPr lang="en-US" dirty="0"/>
              <a:t> </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73</a:t>
            </a:fld>
            <a:endParaRPr lang="en-US"/>
          </a:p>
        </p:txBody>
      </p:sp>
    </p:spTree>
    <p:extLst>
      <p:ext uri="{BB962C8B-B14F-4D97-AF65-F5344CB8AC3E}">
        <p14:creationId xmlns:p14="http://schemas.microsoft.com/office/powerpoint/2010/main" val="184871928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discuss 802.11 </a:t>
            </a:r>
            <a:r>
              <a:rPr lang="en-AU" dirty="0"/>
              <a:t>WG </a:t>
            </a:r>
            <a:r>
              <a:rPr lang="en-AU" dirty="0" smtClean="0"/>
              <a:t>next steps wrt </a:t>
            </a:r>
            <a:r>
              <a:rPr lang="en-AU" dirty="0"/>
              <a:t>RAN4 testing </a:t>
            </a:r>
            <a:r>
              <a:rPr lang="en-AU" dirty="0" smtClean="0"/>
              <a:t>mechanisms</a:t>
            </a:r>
            <a:r>
              <a:rPr lang="en-AU" dirty="0"/>
              <a:t/>
            </a:r>
            <a:br>
              <a:rPr lang="en-AU" dirty="0"/>
            </a:br>
            <a:endParaRPr lang="en-AU" dirty="0"/>
          </a:p>
        </p:txBody>
      </p:sp>
      <p:sp>
        <p:nvSpPr>
          <p:cNvPr id="3" name="Content Placeholder 2"/>
          <p:cNvSpPr>
            <a:spLocks noGrp="1"/>
          </p:cNvSpPr>
          <p:nvPr>
            <p:ph idx="1"/>
          </p:nvPr>
        </p:nvSpPr>
        <p:spPr/>
        <p:txBody>
          <a:bodyPr/>
          <a:lstStyle/>
          <a:p>
            <a:pPr lvl="1"/>
            <a:r>
              <a:rPr lang="en-AU" dirty="0" smtClean="0">
                <a:solidFill>
                  <a:srgbClr val="FF0000"/>
                </a:solidFill>
              </a:rPr>
              <a:t>&lt;Discuss&gt;</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74</a:t>
            </a:fld>
            <a:endParaRPr lang="en-US"/>
          </a:p>
        </p:txBody>
      </p:sp>
    </p:spTree>
    <p:extLst>
      <p:ext uri="{BB962C8B-B14F-4D97-AF65-F5344CB8AC3E}">
        <p14:creationId xmlns:p14="http://schemas.microsoft.com/office/powerpoint/2010/main" val="47902639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endParaRPr lang="en-AU" sz="2400" b="1" dirty="0" smtClean="0">
              <a:solidFill>
                <a:schemeClr val="accent2"/>
              </a:solidFill>
            </a:endParaRPr>
          </a:p>
          <a:p>
            <a:pPr marL="342900" lvl="1" indent="-342900" algn="ctr">
              <a:buNone/>
            </a:pPr>
            <a:r>
              <a:rPr lang="en-AU" sz="2400" b="1" dirty="0">
                <a:solidFill>
                  <a:schemeClr val="accent2"/>
                </a:solidFill>
              </a:rPr>
              <a:t>Review the response from 3GPP RAN on the PDED issue</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75</a:t>
            </a:fld>
            <a:endParaRPr lang="en-US"/>
          </a:p>
        </p:txBody>
      </p:sp>
    </p:spTree>
    <p:extLst>
      <p:ext uri="{BB962C8B-B14F-4D97-AF65-F5344CB8AC3E}">
        <p14:creationId xmlns:p14="http://schemas.microsoft.com/office/powerpoint/2010/main" val="2752648990"/>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smtClean="0"/>
              <a:t>3GPP RAN has confirmed RAN1 will not be fulfilling it commitment to validate coexistence using RAN4 testing</a:t>
            </a:r>
            <a:endParaRPr lang="en-AU" dirty="0"/>
          </a:p>
        </p:txBody>
      </p:sp>
      <p:sp>
        <p:nvSpPr>
          <p:cNvPr id="3" name="Content Placeholder 2"/>
          <p:cNvSpPr>
            <a:spLocks noGrp="1"/>
          </p:cNvSpPr>
          <p:nvPr>
            <p:ph idx="1"/>
          </p:nvPr>
        </p:nvSpPr>
        <p:spPr/>
        <p:txBody>
          <a:bodyPr/>
          <a:lstStyle/>
          <a:p>
            <a:r>
              <a:rPr lang="en-AU" dirty="0"/>
              <a:t>Summary</a:t>
            </a:r>
          </a:p>
          <a:p>
            <a:pPr lvl="1"/>
            <a:r>
              <a:rPr lang="en-GB" i="1" dirty="0"/>
              <a:t>PDED ad </a:t>
            </a:r>
            <a:r>
              <a:rPr lang="en-GB" i="1" dirty="0" err="1"/>
              <a:t>hoc</a:t>
            </a:r>
            <a:r>
              <a:rPr lang="en-GB" dirty="0" err="1"/>
              <a:t>’s</a:t>
            </a:r>
            <a:r>
              <a:rPr lang="en-GB" dirty="0"/>
              <a:t> </a:t>
            </a:r>
            <a:r>
              <a:rPr lang="en-AU" dirty="0"/>
              <a:t>March 2017 </a:t>
            </a:r>
            <a:r>
              <a:rPr lang="en-AU" dirty="0" smtClean="0">
                <a:hlinkClick r:id="rId2"/>
              </a:rPr>
              <a:t>LS</a:t>
            </a:r>
            <a:r>
              <a:rPr lang="en-AU" dirty="0" smtClean="0"/>
              <a:t> </a:t>
            </a:r>
            <a:r>
              <a:rPr lang="en-GB" dirty="0" smtClean="0"/>
              <a:t>to RAN1 asked:</a:t>
            </a:r>
          </a:p>
          <a:p>
            <a:pPr lvl="2"/>
            <a:r>
              <a:rPr lang="en-GB" i="1" dirty="0" smtClean="0"/>
              <a:t>… </a:t>
            </a:r>
            <a:r>
              <a:rPr lang="en-AU" i="1" dirty="0" smtClean="0"/>
              <a:t>that </a:t>
            </a:r>
            <a:r>
              <a:rPr lang="en-AU" i="1" dirty="0"/>
              <a:t>3GPP reconfirm its previous commitment to validate LAA/ 802.11 coexistence using tests developed in 3GPP RAN4 before LAA’s deployment </a:t>
            </a:r>
            <a:endParaRPr lang="en-AU" dirty="0"/>
          </a:p>
          <a:p>
            <a:pPr lvl="1"/>
            <a:r>
              <a:rPr lang="en-AU" dirty="0" smtClean="0"/>
              <a:t>RAN1/RAN4’s May 2017 </a:t>
            </a:r>
            <a:r>
              <a:rPr lang="en-AU" dirty="0" smtClean="0">
                <a:hlinkClick r:id="rId3"/>
              </a:rPr>
              <a:t>LS </a:t>
            </a:r>
            <a:r>
              <a:rPr lang="en-AU" dirty="0" smtClean="0"/>
              <a:t>response stated:</a:t>
            </a:r>
          </a:p>
          <a:p>
            <a:pPr lvl="2"/>
            <a:r>
              <a:rPr lang="en-US" i="1" dirty="0"/>
              <a:t>It is out of scope of the RAN1 and RAN4 work to comment on the timeline for execution of the test plan, device certification and the expected review process. RAN plenary may provide further information to IEEE 802 regarding these aspects </a:t>
            </a:r>
            <a:r>
              <a:rPr lang="en-AU" dirty="0" smtClean="0"/>
              <a:t>to </a:t>
            </a:r>
            <a:r>
              <a:rPr lang="en-AU" dirty="0"/>
              <a:t>IEEE </a:t>
            </a:r>
            <a:r>
              <a:rPr lang="en-AU" dirty="0" smtClean="0"/>
              <a:t>802’s</a:t>
            </a:r>
          </a:p>
          <a:p>
            <a:pPr lvl="1"/>
            <a:r>
              <a:rPr lang="en-AU" dirty="0" smtClean="0"/>
              <a:t>RAN provided further clarification in a LS in June 2017 that confirmed RAN1 would not fulfil i</a:t>
            </a:r>
            <a:r>
              <a:rPr lang="en-AU" i="1" dirty="0" smtClean="0"/>
              <a:t>ts </a:t>
            </a:r>
            <a:r>
              <a:rPr lang="en-AU" i="1" dirty="0"/>
              <a:t>previous commitment to validate </a:t>
            </a:r>
            <a:r>
              <a:rPr lang="en-AU" i="1" dirty="0" smtClean="0"/>
              <a:t>LAA/802.11 </a:t>
            </a:r>
            <a:r>
              <a:rPr lang="en-AU" i="1" dirty="0"/>
              <a:t>coexistence using tests developed in 3GPP RAN4 before LAA’s </a:t>
            </a:r>
            <a:r>
              <a:rPr lang="en-AU" i="1" dirty="0" smtClean="0"/>
              <a:t>deployment</a:t>
            </a:r>
          </a:p>
          <a:p>
            <a:pPr lvl="1"/>
            <a:r>
              <a:rPr lang="en-AU" dirty="0"/>
              <a:t>What are the next steps for 802.11 WG wrt RAN4 testing mechanisms?</a:t>
            </a:r>
          </a:p>
          <a:p>
            <a:pPr lvl="1"/>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76</a:t>
            </a:fld>
            <a:endParaRPr lang="en-US"/>
          </a:p>
        </p:txBody>
      </p:sp>
    </p:spTree>
    <p:extLst>
      <p:ext uri="{BB962C8B-B14F-4D97-AF65-F5344CB8AC3E}">
        <p14:creationId xmlns:p14="http://schemas.microsoft.com/office/powerpoint/2010/main" val="359934066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RAN provided further clarification in a LS in June 2017 that </a:t>
            </a:r>
            <a:r>
              <a:rPr lang="en-AU" dirty="0" smtClean="0"/>
              <a:t>it will not validate coexistence using RAN4 testing</a:t>
            </a:r>
            <a:endParaRPr lang="en-AU" dirty="0"/>
          </a:p>
        </p:txBody>
      </p:sp>
      <p:sp>
        <p:nvSpPr>
          <p:cNvPr id="3" name="Content Placeholder 2"/>
          <p:cNvSpPr>
            <a:spLocks noGrp="1"/>
          </p:cNvSpPr>
          <p:nvPr>
            <p:ph idx="1"/>
          </p:nvPr>
        </p:nvSpPr>
        <p:spPr/>
        <p:txBody>
          <a:bodyPr/>
          <a:lstStyle/>
          <a:p>
            <a:r>
              <a:rPr lang="en-US" dirty="0" smtClean="0"/>
              <a:t>RAN confirmed the LAA testing TR is approved</a:t>
            </a:r>
          </a:p>
          <a:p>
            <a:pPr lvl="1"/>
            <a:r>
              <a:rPr lang="en-US" i="1" dirty="0" smtClean="0"/>
              <a:t>RAN </a:t>
            </a:r>
            <a:r>
              <a:rPr lang="en-US" i="1" dirty="0"/>
              <a:t>would like to inform IEEE 802 that the Study on Multi-node Testing for LAA has been completed and the Technical Report 36.789 [1] has been approved at RAN #76 (June </a:t>
            </a:r>
            <a:r>
              <a:rPr lang="en-US" i="1" dirty="0" smtClean="0"/>
              <a:t>2017)</a:t>
            </a:r>
          </a:p>
          <a:p>
            <a:pPr lvl="1"/>
            <a:r>
              <a:rPr lang="en-US" i="1" dirty="0" smtClean="0"/>
              <a:t>The </a:t>
            </a:r>
            <a:r>
              <a:rPr lang="en-US" i="1" dirty="0"/>
              <a:t>multi-node tests define an evaluation methodology to assess co-channel coexistence </a:t>
            </a:r>
            <a:r>
              <a:rPr lang="en-US" i="1" dirty="0" smtClean="0"/>
              <a:t>performance</a:t>
            </a:r>
          </a:p>
          <a:p>
            <a:pPr lvl="1"/>
            <a:r>
              <a:rPr lang="en-US" i="1" dirty="0" smtClean="0"/>
              <a:t>The </a:t>
            </a:r>
            <a:r>
              <a:rPr lang="en-US" i="1" dirty="0"/>
              <a:t>impact from LAA to Wi-Fi and from Wi-Fi to LAA can be analyzed, considering both best effort and voice traffic </a:t>
            </a:r>
            <a:r>
              <a:rPr lang="en-US" i="1" dirty="0" smtClean="0"/>
              <a:t>scenarios</a:t>
            </a:r>
          </a:p>
          <a:p>
            <a:pPr lvl="1"/>
            <a:r>
              <a:rPr lang="en-US" i="1" dirty="0" smtClean="0"/>
              <a:t>Several </a:t>
            </a:r>
            <a:r>
              <a:rPr lang="en-US" i="1" dirty="0"/>
              <a:t>operating points are listed in the TR, including different received signal levels for the wanted signal and different target Signal-to-Interference Ratios. </a:t>
            </a:r>
            <a:endParaRPr lang="en-US" i="1" dirty="0" smtClean="0"/>
          </a:p>
          <a:p>
            <a:pPr lvl="2"/>
            <a:r>
              <a:rPr lang="en-US" i="1" dirty="0" smtClean="0">
                <a:solidFill>
                  <a:srgbClr val="FF0000"/>
                </a:solidFill>
              </a:rPr>
              <a:t>This is the testing discussed in the agenda item related to RAN4 testing</a:t>
            </a:r>
            <a:endParaRPr lang="en-AU" i="1"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77</a:t>
            </a:fld>
            <a:endParaRPr lang="en-US"/>
          </a:p>
        </p:txBody>
      </p:sp>
    </p:spTree>
    <p:extLst>
      <p:ext uri="{BB962C8B-B14F-4D97-AF65-F5344CB8AC3E}">
        <p14:creationId xmlns:p14="http://schemas.microsoft.com/office/powerpoint/2010/main" val="30635954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RAN provided further clarification in a LS in June 2017 that </a:t>
            </a:r>
            <a:r>
              <a:rPr lang="en-AU" dirty="0" smtClean="0"/>
              <a:t>it will not validate coexistence using RAN4 testing</a:t>
            </a:r>
            <a:endParaRPr lang="en-AU" dirty="0"/>
          </a:p>
        </p:txBody>
      </p:sp>
      <p:sp>
        <p:nvSpPr>
          <p:cNvPr id="3" name="Content Placeholder 2"/>
          <p:cNvSpPr>
            <a:spLocks noGrp="1"/>
          </p:cNvSpPr>
          <p:nvPr>
            <p:ph idx="1"/>
          </p:nvPr>
        </p:nvSpPr>
        <p:spPr/>
        <p:txBody>
          <a:bodyPr/>
          <a:lstStyle/>
          <a:p>
            <a:r>
              <a:rPr lang="en-US" dirty="0" smtClean="0"/>
              <a:t>RAN confirmed the LAA testing will not be undertaken by 3GPP</a:t>
            </a:r>
          </a:p>
          <a:p>
            <a:pPr lvl="1"/>
            <a:r>
              <a:rPr lang="en-US" i="1" dirty="0" smtClean="0"/>
              <a:t>The </a:t>
            </a:r>
            <a:r>
              <a:rPr lang="en-US" i="1" dirty="0"/>
              <a:t>execution of the test plan will be determined by the manufacturers of LAA equipment and/or their </a:t>
            </a:r>
            <a:r>
              <a:rPr lang="en-US" i="1" dirty="0" smtClean="0"/>
              <a:t>customers</a:t>
            </a:r>
          </a:p>
          <a:p>
            <a:pPr lvl="2"/>
            <a:r>
              <a:rPr lang="en-US" dirty="0" smtClean="0">
                <a:solidFill>
                  <a:srgbClr val="FF0000"/>
                </a:solidFill>
              </a:rPr>
              <a:t>Testing is not undertaken by 3GPP or required by 3GPP to validate LAA coexistence, contrary to previous commitments</a:t>
            </a:r>
          </a:p>
          <a:p>
            <a:pPr lvl="1"/>
            <a:r>
              <a:rPr lang="en-US" i="1" dirty="0" smtClean="0"/>
              <a:t>RAN </a:t>
            </a:r>
            <a:r>
              <a:rPr lang="en-US" i="1" dirty="0"/>
              <a:t>is not able to comment on the timeline for execution.  </a:t>
            </a:r>
            <a:endParaRPr lang="en-US" i="1" dirty="0" smtClean="0"/>
          </a:p>
          <a:p>
            <a:pPr lvl="1"/>
            <a:r>
              <a:rPr lang="en-US" i="1" dirty="0" smtClean="0"/>
              <a:t>The </a:t>
            </a:r>
            <a:r>
              <a:rPr lang="en-US" i="1" dirty="0"/>
              <a:t>manufacturers of LAA equipment may review their own results according to the test </a:t>
            </a:r>
            <a:r>
              <a:rPr lang="en-US" i="1" dirty="0" smtClean="0"/>
              <a:t>plan</a:t>
            </a:r>
          </a:p>
          <a:p>
            <a:pPr lvl="2"/>
            <a:r>
              <a:rPr lang="en-US" dirty="0" smtClean="0">
                <a:solidFill>
                  <a:srgbClr val="FF0000"/>
                </a:solidFill>
              </a:rPr>
              <a:t>Test results could be secret making it difficult for the Wi-Fi industry to suggest changes to LAA based on the results</a:t>
            </a:r>
          </a:p>
          <a:p>
            <a:pPr lvl="1"/>
            <a:r>
              <a:rPr lang="en-US" i="1" dirty="0" smtClean="0"/>
              <a:t>If </a:t>
            </a:r>
            <a:r>
              <a:rPr lang="en-US" i="1" dirty="0"/>
              <a:t>problems are found that is attributable to the LAA specification, that may result in identifying particular coexistence issues. </a:t>
            </a:r>
            <a:endParaRPr lang="en-US" i="1" dirty="0" smtClean="0"/>
          </a:p>
          <a:p>
            <a:pPr lvl="2"/>
            <a:r>
              <a:rPr lang="en-US" dirty="0" smtClean="0">
                <a:solidFill>
                  <a:srgbClr val="FF0000"/>
                </a:solidFill>
              </a:rPr>
              <a:t>But there is not guarantee, especially it is probably not in the interest of LAA vendors  or customers to reveal issues – a conflict of interest issue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78</a:t>
            </a:fld>
            <a:endParaRPr lang="en-US"/>
          </a:p>
        </p:txBody>
      </p:sp>
    </p:spTree>
    <p:extLst>
      <p:ext uri="{BB962C8B-B14F-4D97-AF65-F5344CB8AC3E}">
        <p14:creationId xmlns:p14="http://schemas.microsoft.com/office/powerpoint/2010/main" val="159017248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RAN provided further clarification in a LS in June 2017 that </a:t>
            </a:r>
            <a:r>
              <a:rPr lang="en-AU" dirty="0" smtClean="0"/>
              <a:t>it will not validate coexistence using RAN4 testing</a:t>
            </a:r>
            <a:endParaRPr lang="en-AU" dirty="0"/>
          </a:p>
        </p:txBody>
      </p:sp>
      <p:sp>
        <p:nvSpPr>
          <p:cNvPr id="3" name="Content Placeholder 2"/>
          <p:cNvSpPr>
            <a:spLocks noGrp="1"/>
          </p:cNvSpPr>
          <p:nvPr>
            <p:ph idx="1"/>
          </p:nvPr>
        </p:nvSpPr>
        <p:spPr/>
        <p:txBody>
          <a:bodyPr/>
          <a:lstStyle/>
          <a:p>
            <a:r>
              <a:rPr lang="en-US" dirty="0" smtClean="0"/>
              <a:t>RAN confirmed the LAA testing will not be undertaken by 3GPP</a:t>
            </a:r>
          </a:p>
          <a:p>
            <a:pPr lvl="1"/>
            <a:r>
              <a:rPr lang="en-US" i="1" dirty="0" smtClean="0"/>
              <a:t>If </a:t>
            </a:r>
            <a:r>
              <a:rPr lang="en-US" i="1" dirty="0"/>
              <a:t>any coexistence issues have been identified, appropriate changes can be incorporated by RAN1 into specification by way of change requests (CRs) if they don’t impact the ASN.1 encoding (RAN2 RRC spec TS 36.331), provided there is sufficient consensus to do so. </a:t>
            </a:r>
            <a:endParaRPr lang="en-US" i="1" dirty="0" smtClean="0"/>
          </a:p>
          <a:p>
            <a:pPr lvl="2"/>
            <a:r>
              <a:rPr lang="en-US" dirty="0" smtClean="0">
                <a:solidFill>
                  <a:srgbClr val="FF0000"/>
                </a:solidFill>
              </a:rPr>
              <a:t>This represents a high bar for change because effectively any 3GPP participant can veto change</a:t>
            </a:r>
          </a:p>
          <a:p>
            <a:pPr lvl="2"/>
            <a:r>
              <a:rPr lang="en-US" dirty="0" smtClean="0">
                <a:solidFill>
                  <a:srgbClr val="FF0000"/>
                </a:solidFill>
              </a:rPr>
              <a:t>Comment from e-mail (included for richer discussion)</a:t>
            </a:r>
          </a:p>
          <a:p>
            <a:pPr lvl="3"/>
            <a:r>
              <a:rPr lang="en-AU" dirty="0">
                <a:solidFill>
                  <a:srgbClr val="FF0000"/>
                </a:solidFill>
              </a:rPr>
              <a:t>This is normal 3GPP procedure for changes made via CRs. While it is true that a participant can/may veto, if there is a coexistence issue we can argue in support of the corresponding changes to the LAA </a:t>
            </a:r>
            <a:r>
              <a:rPr lang="en-AU" dirty="0" smtClean="0">
                <a:solidFill>
                  <a:srgbClr val="FF0000"/>
                </a:solidFill>
              </a:rPr>
              <a:t>specification</a:t>
            </a:r>
          </a:p>
          <a:p>
            <a:pPr lvl="3"/>
            <a:r>
              <a:rPr lang="en-AU" dirty="0" smtClean="0">
                <a:solidFill>
                  <a:srgbClr val="FF0000"/>
                </a:solidFill>
              </a:rPr>
              <a:t>As </a:t>
            </a:r>
            <a:r>
              <a:rPr lang="en-AU" dirty="0">
                <a:solidFill>
                  <a:srgbClr val="FF0000"/>
                </a:solidFill>
              </a:rPr>
              <a:t>long as we are able to technically justify our claims and convince a majority, it will be difficult for a single company to veto the changes</a:t>
            </a:r>
            <a:r>
              <a:rPr lang="en-AU" dirty="0" smtClean="0">
                <a:solidFill>
                  <a:srgbClr val="FF0000"/>
                </a:solidFill>
              </a:rPr>
              <a:t>.</a:t>
            </a:r>
            <a:endParaRPr lang="en-US" dirty="0" smtClean="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79</a:t>
            </a:fld>
            <a:endParaRPr lang="en-US"/>
          </a:p>
        </p:txBody>
      </p:sp>
    </p:spTree>
    <p:extLst>
      <p:ext uri="{BB962C8B-B14F-4D97-AF65-F5344CB8AC3E}">
        <p14:creationId xmlns:p14="http://schemas.microsoft.com/office/powerpoint/2010/main" val="77441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a:t>Coexistence SC </a:t>
            </a:r>
            <a:r>
              <a:rPr lang="en-US" dirty="0" smtClean="0"/>
              <a:t>will review the modified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8</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RAN provided further clarification in a LS in June 2017 that </a:t>
            </a:r>
            <a:r>
              <a:rPr lang="en-AU" dirty="0" smtClean="0"/>
              <a:t>it will not validate coexistence using RAN4 testing</a:t>
            </a:r>
            <a:endParaRPr lang="en-AU" dirty="0"/>
          </a:p>
        </p:txBody>
      </p:sp>
      <p:sp>
        <p:nvSpPr>
          <p:cNvPr id="3" name="Content Placeholder 2"/>
          <p:cNvSpPr>
            <a:spLocks noGrp="1"/>
          </p:cNvSpPr>
          <p:nvPr>
            <p:ph idx="1"/>
          </p:nvPr>
        </p:nvSpPr>
        <p:spPr/>
        <p:txBody>
          <a:bodyPr/>
          <a:lstStyle/>
          <a:p>
            <a:r>
              <a:rPr lang="en-US" dirty="0" smtClean="0"/>
              <a:t>RAN confirmed the LAA testing will not be undertaken by 3GPP</a:t>
            </a:r>
          </a:p>
          <a:p>
            <a:pPr lvl="1"/>
            <a:r>
              <a:rPr lang="en-US" i="1" dirty="0" smtClean="0"/>
              <a:t>If </a:t>
            </a:r>
            <a:r>
              <a:rPr lang="en-US" i="1" dirty="0"/>
              <a:t>any proposed specification changes absolutely require changes to ASN.1 encoding, then RAN plenary may discuss on the best way forward at that time based on the nature of identified issues. </a:t>
            </a:r>
            <a:endParaRPr lang="en-US" i="1" dirty="0" smtClean="0"/>
          </a:p>
          <a:p>
            <a:pPr lvl="2"/>
            <a:r>
              <a:rPr lang="en-US" dirty="0" smtClean="0">
                <a:solidFill>
                  <a:srgbClr val="FF0000"/>
                </a:solidFill>
              </a:rPr>
              <a:t>This lowers the bar a little</a:t>
            </a:r>
          </a:p>
          <a:p>
            <a:pPr lvl="2"/>
            <a:r>
              <a:rPr lang="en-US" dirty="0">
                <a:solidFill>
                  <a:srgbClr val="FF0000"/>
                </a:solidFill>
              </a:rPr>
              <a:t>Comment from e-mail (included for richer discussion</a:t>
            </a:r>
            <a:r>
              <a:rPr lang="en-US" dirty="0" smtClean="0">
                <a:solidFill>
                  <a:srgbClr val="FF0000"/>
                </a:solidFill>
              </a:rPr>
              <a:t>)</a:t>
            </a:r>
          </a:p>
          <a:p>
            <a:pPr lvl="3"/>
            <a:r>
              <a:rPr lang="en-AU" dirty="0">
                <a:solidFill>
                  <a:srgbClr val="FF0000"/>
                </a:solidFill>
              </a:rPr>
              <a:t>This actually </a:t>
            </a:r>
            <a:r>
              <a:rPr lang="en-AU" dirty="0" smtClean="0">
                <a:solidFill>
                  <a:srgbClr val="FF0000"/>
                </a:solidFill>
              </a:rPr>
              <a:t>raises the bar.</a:t>
            </a:r>
          </a:p>
          <a:p>
            <a:pPr lvl="3"/>
            <a:r>
              <a:rPr lang="en-AU" dirty="0" smtClean="0">
                <a:solidFill>
                  <a:srgbClr val="FF0000"/>
                </a:solidFill>
              </a:rPr>
              <a:t>What </a:t>
            </a:r>
            <a:r>
              <a:rPr lang="en-AU" dirty="0">
                <a:solidFill>
                  <a:srgbClr val="FF0000"/>
                </a:solidFill>
              </a:rPr>
              <a:t>this and the previously quoted sentence say is that RAN1 itself can decide on the changes to the LAA specification if coexistence issues are identified that are root caused to the LAA design. </a:t>
            </a:r>
            <a:endParaRPr lang="en-AU" dirty="0" smtClean="0">
              <a:solidFill>
                <a:srgbClr val="FF0000"/>
              </a:solidFill>
            </a:endParaRPr>
          </a:p>
          <a:p>
            <a:pPr lvl="3"/>
            <a:r>
              <a:rPr lang="en-AU" dirty="0" smtClean="0">
                <a:solidFill>
                  <a:srgbClr val="FF0000"/>
                </a:solidFill>
              </a:rPr>
              <a:t>However</a:t>
            </a:r>
            <a:r>
              <a:rPr lang="en-AU" dirty="0">
                <a:solidFill>
                  <a:srgbClr val="FF0000"/>
                </a:solidFill>
              </a:rPr>
              <a:t>, if these changes require interface/signalling changes, these changes may become harder to implement and it is for the Plenary to then decide on the appropriate action</a:t>
            </a:r>
            <a:r>
              <a:rPr lang="en-AU" dirty="0" smtClean="0">
                <a:solidFill>
                  <a:srgbClr val="FF0000"/>
                </a:solidFill>
              </a:rPr>
              <a:t>.</a:t>
            </a:r>
            <a:endParaRPr lang="en-AU" dirty="0">
              <a:solidFill>
                <a:srgbClr val="FF0000"/>
              </a:solidFill>
            </a:endParaRPr>
          </a:p>
          <a:p>
            <a:pPr lvl="1"/>
            <a:r>
              <a:rPr lang="en-US" i="1" dirty="0"/>
              <a:t>At present, there is no Work Item proposed for Multi-node Testing for LAA in RAN. </a:t>
            </a:r>
            <a:endParaRPr lang="en-US" i="1" dirty="0" smtClean="0"/>
          </a:p>
          <a:p>
            <a:pPr lvl="2"/>
            <a:r>
              <a:rPr lang="en-US" dirty="0" smtClean="0">
                <a:solidFill>
                  <a:srgbClr val="FF0000"/>
                </a:solidFill>
              </a:rPr>
              <a:t>This confirms that 3GPP are not planning to fulfill previous commitment</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80</a:t>
            </a:fld>
            <a:endParaRPr lang="en-US"/>
          </a:p>
        </p:txBody>
      </p:sp>
    </p:spTree>
    <p:extLst>
      <p:ext uri="{BB962C8B-B14F-4D97-AF65-F5344CB8AC3E}">
        <p14:creationId xmlns:p14="http://schemas.microsoft.com/office/powerpoint/2010/main" val="205118680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a:t>What are the next steps for 802.11 WG wrt </a:t>
            </a:r>
            <a:r>
              <a:rPr lang="en-AU" dirty="0" smtClean="0"/>
              <a:t>the RAN LS on RAN4 </a:t>
            </a:r>
            <a:r>
              <a:rPr lang="en-AU" dirty="0"/>
              <a:t>testing mechanisms</a:t>
            </a:r>
            <a:r>
              <a:rPr lang="en-AU" dirty="0" smtClean="0"/>
              <a:t>?</a:t>
            </a:r>
            <a:endParaRPr lang="en-AU" dirty="0"/>
          </a:p>
        </p:txBody>
      </p:sp>
      <p:sp>
        <p:nvSpPr>
          <p:cNvPr id="3" name="Content Placeholder 2"/>
          <p:cNvSpPr>
            <a:spLocks noGrp="1"/>
          </p:cNvSpPr>
          <p:nvPr>
            <p:ph idx="1"/>
          </p:nvPr>
        </p:nvSpPr>
        <p:spPr/>
        <p:txBody>
          <a:bodyPr/>
          <a:lstStyle/>
          <a:p>
            <a:pPr lvl="1"/>
            <a:r>
              <a:rPr lang="en-AU" dirty="0" smtClean="0"/>
              <a:t>The LS from RAN just confirms IEEE 802 concern that RAN1 would not fulfil its previous commitment to validate  LAA coexistence</a:t>
            </a:r>
          </a:p>
          <a:p>
            <a:pPr lvl="1"/>
            <a:r>
              <a:rPr lang="en-AU" dirty="0" smtClean="0"/>
              <a:t>Many will not be surprised given the demonstrated lack of interest over many months from 3GPP to work collaboratively with IEEE 802 on the LAA coexistence issue</a:t>
            </a:r>
          </a:p>
          <a:p>
            <a:pPr lvl="1"/>
            <a:r>
              <a:rPr lang="en-AU" dirty="0" smtClean="0"/>
              <a:t>What are the next steps?</a:t>
            </a:r>
          </a:p>
          <a:p>
            <a:pPr lvl="2"/>
            <a:r>
              <a:rPr lang="en-AU" dirty="0" smtClean="0"/>
              <a:t>Undertake our own testing?</a:t>
            </a:r>
          </a:p>
          <a:p>
            <a:pPr lvl="3"/>
            <a:r>
              <a:rPr lang="en-AU" dirty="0" smtClean="0"/>
              <a:t>Probably not practical and 3GPP are likely to ignore results</a:t>
            </a:r>
          </a:p>
          <a:p>
            <a:pPr lvl="2"/>
            <a:r>
              <a:rPr lang="en-AU" dirty="0" smtClean="0"/>
              <a:t>Refocus on a neutral venue in ETSI BRAN?</a:t>
            </a:r>
          </a:p>
          <a:p>
            <a:pPr lvl="2"/>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81</a:t>
            </a:fld>
            <a:endParaRPr lang="en-US"/>
          </a:p>
        </p:txBody>
      </p:sp>
    </p:spTree>
    <p:extLst>
      <p:ext uri="{BB962C8B-B14F-4D97-AF65-F5344CB8AC3E}">
        <p14:creationId xmlns:p14="http://schemas.microsoft.com/office/powerpoint/2010/main" val="6277114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suggestion has been received on possible actions in relation to </a:t>
            </a:r>
            <a:r>
              <a:rPr lang="en-AU" dirty="0" smtClean="0"/>
              <a:t>RAN LS</a:t>
            </a:r>
            <a:endParaRPr lang="en-AU" dirty="0"/>
          </a:p>
        </p:txBody>
      </p:sp>
      <p:sp>
        <p:nvSpPr>
          <p:cNvPr id="3" name="Content Placeholder 2"/>
          <p:cNvSpPr>
            <a:spLocks noGrp="1"/>
          </p:cNvSpPr>
          <p:nvPr>
            <p:ph idx="1"/>
          </p:nvPr>
        </p:nvSpPr>
        <p:spPr/>
        <p:txBody>
          <a:bodyPr/>
          <a:lstStyle/>
          <a:p>
            <a:r>
              <a:rPr lang="en-US" dirty="0"/>
              <a:t>Comments from e-mail (included to inspire rich discussion)</a:t>
            </a:r>
          </a:p>
          <a:p>
            <a:pPr lvl="1"/>
            <a:r>
              <a:rPr lang="en-US" dirty="0"/>
              <a:t>Our next steps can be</a:t>
            </a:r>
            <a:r>
              <a:rPr lang="en-US" dirty="0" smtClean="0"/>
              <a:t>:</a:t>
            </a:r>
          </a:p>
          <a:p>
            <a:pPr lvl="2"/>
            <a:r>
              <a:rPr lang="en-US" dirty="0" smtClean="0"/>
              <a:t>a</a:t>
            </a:r>
            <a:r>
              <a:rPr lang="en-US" dirty="0"/>
              <a:t>) Request 3GPP (in the September Plenary) to start a work item to make the coexistence tests normative or mandatory for LAA </a:t>
            </a:r>
            <a:r>
              <a:rPr lang="en-US" dirty="0" err="1"/>
              <a:t>eNBs</a:t>
            </a:r>
            <a:endParaRPr lang="en-AU" dirty="0"/>
          </a:p>
          <a:p>
            <a:pPr lvl="2"/>
            <a:r>
              <a:rPr lang="en-US" dirty="0"/>
              <a:t>b) Talk directly to operators that will conduct or are known to be conducting LAA trials. For example, we can request Verizon/AT&amp;T/T-Mobile/Vodafone/Orange to run the coexistence tests in their entirety and publish the results</a:t>
            </a:r>
          </a:p>
          <a:p>
            <a:pPr lvl="3"/>
            <a:r>
              <a:rPr lang="en-US" dirty="0"/>
              <a:t>We should also point out that they have cosigned the tests in RAN4; so in principle, as a coauthor of the test plan, they shouldn’t have any objection to executing the tests.</a:t>
            </a:r>
            <a:endParaRPr lang="en-AU" dirty="0"/>
          </a:p>
          <a:p>
            <a:pPr lvl="2"/>
            <a:r>
              <a:rPr lang="en-US" dirty="0"/>
              <a:t>c) Approach regulators and other industry organizations to ensure that all LAA devices satisfy the RAN4 tests before deployment and that the results and parameter configurations are made public</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82</a:t>
            </a:fld>
            <a:endParaRPr lang="en-US"/>
          </a:p>
        </p:txBody>
      </p:sp>
    </p:spTree>
    <p:extLst>
      <p:ext uri="{BB962C8B-B14F-4D97-AF65-F5344CB8AC3E}">
        <p14:creationId xmlns:p14="http://schemas.microsoft.com/office/powerpoint/2010/main" val="368117815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SC will discuss 802.11 WG next steps wrt RAN4 testing mechanisms</a:t>
            </a:r>
            <a:endParaRPr lang="en-AU" dirty="0"/>
          </a:p>
        </p:txBody>
      </p:sp>
      <p:sp>
        <p:nvSpPr>
          <p:cNvPr id="3" name="Content Placeholder 2"/>
          <p:cNvSpPr>
            <a:spLocks noGrp="1"/>
          </p:cNvSpPr>
          <p:nvPr>
            <p:ph sz="half" idx="1"/>
          </p:nvPr>
        </p:nvSpPr>
        <p:spPr/>
        <p:txBody>
          <a:bodyPr/>
          <a:lstStyle/>
          <a:p>
            <a:r>
              <a:rPr lang="en-AU" dirty="0" smtClean="0"/>
              <a:t>Possible immediate response</a:t>
            </a:r>
          </a:p>
          <a:p>
            <a:pPr lvl="1"/>
            <a:r>
              <a:rPr lang="en-US" dirty="0" smtClean="0"/>
              <a:t>LS to 3GPP RAN (in the September Plenary) asking them to start a work item to make the coexistence tests normative or mandatory for LAA </a:t>
            </a:r>
            <a:r>
              <a:rPr lang="en-US" dirty="0" err="1" smtClean="0"/>
              <a:t>eNBs</a:t>
            </a:r>
            <a:endParaRPr lang="en-US" dirty="0" smtClean="0"/>
          </a:p>
          <a:p>
            <a:pPr lvl="1"/>
            <a:r>
              <a:rPr lang="en-US" dirty="0" smtClean="0"/>
              <a:t>LS to regulators (which ones?) asking them to make </a:t>
            </a:r>
            <a:r>
              <a:rPr lang="en-US" dirty="0"/>
              <a:t>coexistence tests normative or mandatory </a:t>
            </a:r>
            <a:endParaRPr lang="en-AU" dirty="0" smtClean="0"/>
          </a:p>
        </p:txBody>
      </p:sp>
      <p:sp>
        <p:nvSpPr>
          <p:cNvPr id="6" name="Content Placeholder 5"/>
          <p:cNvSpPr>
            <a:spLocks noGrp="1"/>
          </p:cNvSpPr>
          <p:nvPr>
            <p:ph sz="half" idx="2"/>
          </p:nvPr>
        </p:nvSpPr>
        <p:spPr/>
        <p:txBody>
          <a:bodyPr/>
          <a:lstStyle/>
          <a:p>
            <a:r>
              <a:rPr lang="en-AU" dirty="0"/>
              <a:t>Possible longer term responses</a:t>
            </a:r>
          </a:p>
          <a:p>
            <a:pPr lvl="1"/>
            <a:r>
              <a:rPr lang="en-AU" dirty="0" smtClean="0">
                <a:solidFill>
                  <a:srgbClr val="FF0000"/>
                </a:solidFill>
              </a:rPr>
              <a:t>&lt;suggestions?&gt;</a:t>
            </a:r>
            <a:endParaRPr lang="en-AU" dirty="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83</a:t>
            </a:fld>
            <a:endParaRPr lang="en-US"/>
          </a:p>
        </p:txBody>
      </p:sp>
    </p:spTree>
    <p:extLst>
      <p:ext uri="{BB962C8B-B14F-4D97-AF65-F5344CB8AC3E}">
        <p14:creationId xmlns:p14="http://schemas.microsoft.com/office/powerpoint/2010/main" val="283995187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is happening this week?</a:t>
            </a:r>
          </a:p>
          <a:p>
            <a:pPr marL="1588" lvl="1" indent="0" algn="ctr">
              <a:buNone/>
            </a:pPr>
            <a:r>
              <a:rPr lang="en-AU" sz="2400" b="1" dirty="0">
                <a:solidFill>
                  <a:schemeClr val="accent2"/>
                </a:solidFill>
              </a:rPr>
              <a:t>Review the status of ETSI BRAN relating to the revision of EN 301 </a:t>
            </a:r>
            <a:r>
              <a:rPr lang="en-AU" sz="2400" b="1" dirty="0" smtClean="0">
                <a:solidFill>
                  <a:schemeClr val="accent2"/>
                </a:solidFill>
              </a:rPr>
              <a:t>893</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84</a:t>
            </a:fld>
            <a:endParaRPr lang="en-US"/>
          </a:p>
        </p:txBody>
      </p:sp>
    </p:spTree>
    <p:extLst>
      <p:ext uri="{BB962C8B-B14F-4D97-AF65-F5344CB8AC3E}">
        <p14:creationId xmlns:p14="http://schemas.microsoft.com/office/powerpoint/2010/main" val="424440386"/>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discuss the status of the LS to ETSI BRAN</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a:t>In Vancouver, the </a:t>
            </a:r>
            <a:r>
              <a:rPr lang="en-AU" i="1" dirty="0"/>
              <a:t>PDED ad hoc </a:t>
            </a:r>
            <a:r>
              <a:rPr lang="en-AU" dirty="0"/>
              <a:t>considered </a:t>
            </a:r>
            <a:r>
              <a:rPr lang="en-AU" dirty="0" smtClean="0"/>
              <a:t>ENAP comments relevant </a:t>
            </a:r>
            <a:r>
              <a:rPr lang="en-AU" dirty="0"/>
              <a:t>to the PDED issues </a:t>
            </a:r>
            <a:r>
              <a:rPr lang="en-AU" dirty="0" smtClean="0"/>
              <a:t>on EN 301 893</a:t>
            </a:r>
          </a:p>
          <a:p>
            <a:pPr lvl="1"/>
            <a:r>
              <a:rPr lang="en-AU" dirty="0"/>
              <a:t>In Daejeon, the </a:t>
            </a:r>
            <a:r>
              <a:rPr lang="en-AU" i="1" dirty="0"/>
              <a:t>PDED ad hoc </a:t>
            </a:r>
            <a:r>
              <a:rPr lang="en-AU" dirty="0"/>
              <a:t>agreed on a LS to ETSI BRAN asking that the PDED be allowed in the </a:t>
            </a:r>
            <a:r>
              <a:rPr lang="en-AU" dirty="0" smtClean="0"/>
              <a:t>future</a:t>
            </a:r>
          </a:p>
          <a:p>
            <a:pPr lvl="1"/>
            <a:r>
              <a:rPr lang="en-AU" dirty="0" smtClean="0"/>
              <a:t>The LS was considered by ETSI BRAN at its July meeting </a:t>
            </a:r>
          </a:p>
          <a:p>
            <a:pPr lvl="1"/>
            <a:r>
              <a:rPr lang="en-AU" dirty="0" smtClean="0"/>
              <a:t>The </a:t>
            </a:r>
            <a:r>
              <a:rPr lang="en-AU" dirty="0"/>
              <a:t>Coexistence SC </a:t>
            </a:r>
            <a:r>
              <a:rPr lang="en-AU" dirty="0" smtClean="0"/>
              <a:t>needs to decide on next steps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85</a:t>
            </a:fld>
            <a:endParaRPr lang="en-US"/>
          </a:p>
        </p:txBody>
      </p:sp>
    </p:spTree>
    <p:extLst>
      <p:ext uri="{BB962C8B-B14F-4D97-AF65-F5344CB8AC3E}">
        <p14:creationId xmlns:p14="http://schemas.microsoft.com/office/powerpoint/2010/main" val="74260268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pPr lvl="1"/>
            <a:r>
              <a:rPr lang="en-AU" dirty="0"/>
              <a:t>In Vancouver, the </a:t>
            </a:r>
            <a:r>
              <a:rPr lang="en-AU" i="1" dirty="0"/>
              <a:t>PDED ad hoc </a:t>
            </a:r>
            <a:r>
              <a:rPr lang="en-AU" dirty="0"/>
              <a:t>considered ENAP comments relevant to the PDED issues on EN 301 893</a:t>
            </a:r>
          </a:p>
        </p:txBody>
      </p:sp>
      <p:sp>
        <p:nvSpPr>
          <p:cNvPr id="3" name="Content Placeholder 2"/>
          <p:cNvSpPr>
            <a:spLocks noGrp="1"/>
          </p:cNvSpPr>
          <p:nvPr>
            <p:ph idx="1"/>
          </p:nvPr>
        </p:nvSpPr>
        <p:spPr>
          <a:xfrm>
            <a:off x="685800" y="1828800"/>
            <a:ext cx="7772400" cy="4114800"/>
          </a:xfrm>
        </p:spPr>
        <p:txBody>
          <a:bodyPr/>
          <a:lstStyle/>
          <a:p>
            <a:r>
              <a:rPr lang="en-AU" dirty="0" smtClean="0"/>
              <a:t>Notes on ETSI BRAN meeting 7-9 March 2017</a:t>
            </a:r>
          </a:p>
          <a:p>
            <a:pPr lvl="1"/>
            <a:r>
              <a:rPr lang="en-AU" dirty="0" smtClean="0"/>
              <a:t>EN 301 893 did not change substantially after comment resolution</a:t>
            </a:r>
          </a:p>
          <a:p>
            <a:pPr lvl="1"/>
            <a:r>
              <a:rPr lang="en-AU" dirty="0" smtClean="0"/>
              <a:t>Most interesting comment relevant to PDED was:</a:t>
            </a:r>
          </a:p>
          <a:p>
            <a:pPr lvl="2"/>
            <a:r>
              <a:rPr lang="en-AU" dirty="0" smtClean="0"/>
              <a:t>DE07: </a:t>
            </a:r>
            <a:r>
              <a:rPr lang="en-AU" i="1" dirty="0"/>
              <a:t>In order to meet the principle of technology neutrality one limit value for the ED threshold for all technologies should be introduced</a:t>
            </a:r>
            <a:r>
              <a:rPr lang="en-AU" dirty="0" smtClean="0"/>
              <a:t>.</a:t>
            </a:r>
            <a:endParaRPr lang="en-AU" i="1" dirty="0"/>
          </a:p>
          <a:p>
            <a:pPr lvl="1"/>
            <a:r>
              <a:rPr lang="en-AU" dirty="0" smtClean="0"/>
              <a:t>As expected the issue of “technology neutrality” is going to be a key issue in the next revision of EN 301 893</a:t>
            </a:r>
          </a:p>
          <a:p>
            <a:pPr lvl="1"/>
            <a:r>
              <a:rPr lang="en-AU" dirty="0" smtClean="0"/>
              <a:t>IEEE 802 will need to argue that extending the “802.11a/n/ac exception” and expanding its scope to include 802.11ax is more </a:t>
            </a:r>
            <a:r>
              <a:rPr lang="en-AU" dirty="0"/>
              <a:t>“technology </a:t>
            </a:r>
            <a:r>
              <a:rPr lang="en-AU" dirty="0" smtClean="0"/>
              <a:t>neutral” </a:t>
            </a:r>
          </a:p>
          <a:p>
            <a:pPr lvl="2"/>
            <a:r>
              <a:rPr lang="en-AU" dirty="0" smtClean="0"/>
              <a:t>See slides 47-62 in </a:t>
            </a:r>
            <a:r>
              <a:rPr lang="en-AU" dirty="0" smtClean="0">
                <a:hlinkClick r:id="rId2"/>
              </a:rPr>
              <a:t>11-16-1602-02</a:t>
            </a:r>
            <a:r>
              <a:rPr lang="en-AU" dirty="0" smtClean="0"/>
              <a:t> from the Atlanta meeting </a:t>
            </a:r>
            <a:r>
              <a:rPr lang="en-AU" dirty="0"/>
              <a:t>for </a:t>
            </a:r>
            <a:r>
              <a:rPr lang="en-AU" dirty="0" smtClean="0"/>
              <a:t>discussion</a:t>
            </a:r>
          </a:p>
          <a:p>
            <a:pPr lvl="2"/>
            <a:r>
              <a:rPr lang="en-AU" dirty="0" smtClean="0"/>
              <a:t>It appears we may have some supporters among EC officials (see later in this deck)</a:t>
            </a:r>
          </a:p>
          <a:p>
            <a:pPr lvl="1"/>
            <a:r>
              <a:rPr lang="en-AU" dirty="0" smtClean="0"/>
              <a:t>IEEE 802 will also need to consider the effect of these rules on spatial reuse plans in IEEE 802.11ax</a:t>
            </a:r>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86</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1485392809"/>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pPr lvl="1"/>
            <a:r>
              <a:rPr lang="en-AU" dirty="0"/>
              <a:t>In Vancouver, the </a:t>
            </a:r>
            <a:r>
              <a:rPr lang="en-AU" i="1" dirty="0"/>
              <a:t>PDED ad hoc </a:t>
            </a:r>
            <a:r>
              <a:rPr lang="en-AU" dirty="0"/>
              <a:t>considered ENAP comments relevant to the PDED issues on EN 301 893</a:t>
            </a:r>
          </a:p>
        </p:txBody>
      </p:sp>
      <p:sp>
        <p:nvSpPr>
          <p:cNvPr id="3" name="Content Placeholder 2"/>
          <p:cNvSpPr>
            <a:spLocks noGrp="1"/>
          </p:cNvSpPr>
          <p:nvPr>
            <p:ph idx="1"/>
          </p:nvPr>
        </p:nvSpPr>
        <p:spPr/>
        <p:txBody>
          <a:bodyPr/>
          <a:lstStyle/>
          <a:p>
            <a:r>
              <a:rPr lang="en-AU" dirty="0" smtClean="0"/>
              <a:t>Notes on ETSI BRAN meeting 7-9 March 2017</a:t>
            </a:r>
          </a:p>
          <a:p>
            <a:pPr lvl="1"/>
            <a:r>
              <a:rPr lang="en-AU" dirty="0" smtClean="0"/>
              <a:t>A number of more controversial items were agreed to be part of  the next revision on EN 301 893</a:t>
            </a:r>
          </a:p>
          <a:p>
            <a:pPr lvl="2"/>
            <a:r>
              <a:rPr lang="en-AU" dirty="0" smtClean="0"/>
              <a:t>A work item that defines the next revision of EN 301 893 can only be submitted once the current work item is complete and voted on by the National Bodies</a:t>
            </a:r>
          </a:p>
          <a:p>
            <a:pPr lvl="2"/>
            <a:r>
              <a:rPr lang="en-AU" dirty="0" smtClean="0"/>
              <a:t>This is likely to be in about May 2017? &lt;as of June, it has been approved&gt;</a:t>
            </a:r>
          </a:p>
          <a:p>
            <a:pPr lvl="1"/>
            <a:r>
              <a:rPr lang="en-AU" dirty="0" smtClean="0"/>
              <a:t>The list of items include:</a:t>
            </a:r>
          </a:p>
          <a:p>
            <a:pPr lvl="2"/>
            <a:r>
              <a:rPr lang="en-US" i="1" dirty="0"/>
              <a:t>Possible inclusion of additional receiver parameters besides “blocking” </a:t>
            </a:r>
            <a:endParaRPr lang="en-AU" i="1" dirty="0"/>
          </a:p>
          <a:p>
            <a:pPr lvl="2"/>
            <a:r>
              <a:rPr lang="en-US" i="1" dirty="0"/>
              <a:t>Consider the possibility of allowing other channel bandwidths in the standard (e.g. 30 MHz, 50 MHz</a:t>
            </a:r>
            <a:r>
              <a:rPr lang="en-US" i="1" dirty="0" smtClean="0"/>
              <a:t>)</a:t>
            </a:r>
            <a:endParaRPr lang="en-AU" i="1" dirty="0"/>
          </a:p>
          <a:p>
            <a:pPr lvl="2"/>
            <a:r>
              <a:rPr lang="en-US" i="1" dirty="0"/>
              <a:t>Possible deletion or clarification of the wording “temporarily” in section 4.2.2.2 </a:t>
            </a:r>
            <a:endParaRPr lang="en-AU" i="1" dirty="0"/>
          </a:p>
          <a:p>
            <a:pPr lvl="2"/>
            <a:r>
              <a:rPr lang="en-US" i="1" dirty="0"/>
              <a:t>Consider alignment with ERC/REC 74-01 on spurious emissions where necessary (in band</a:t>
            </a:r>
            <a:r>
              <a:rPr lang="en-US" i="1" dirty="0" smtClean="0"/>
              <a:t>)</a:t>
            </a:r>
          </a:p>
          <a:p>
            <a:pPr lvl="2"/>
            <a:r>
              <a:rPr lang="en-US"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87</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2628291005"/>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pPr lvl="1"/>
            <a:r>
              <a:rPr lang="en-AU" dirty="0"/>
              <a:t>In Vancouver, the </a:t>
            </a:r>
            <a:r>
              <a:rPr lang="en-AU" i="1" dirty="0"/>
              <a:t>PDED ad hoc </a:t>
            </a:r>
            <a:r>
              <a:rPr lang="en-AU" dirty="0"/>
              <a:t>considered ENAP comments relevant to the PDED issues on EN 301 893</a:t>
            </a:r>
          </a:p>
        </p:txBody>
      </p:sp>
      <p:sp>
        <p:nvSpPr>
          <p:cNvPr id="3" name="Content Placeholder 2"/>
          <p:cNvSpPr>
            <a:spLocks noGrp="1"/>
          </p:cNvSpPr>
          <p:nvPr>
            <p:ph idx="1"/>
          </p:nvPr>
        </p:nvSpPr>
        <p:spPr/>
        <p:txBody>
          <a:bodyPr/>
          <a:lstStyle/>
          <a:p>
            <a:r>
              <a:rPr lang="en-AU" dirty="0" smtClean="0"/>
              <a:t>Notes on ETSI BRAN meeting 7-9 March 2017</a:t>
            </a:r>
          </a:p>
          <a:p>
            <a:pPr lvl="2"/>
            <a:r>
              <a:rPr lang="en-US" dirty="0" smtClean="0"/>
              <a:t>…</a:t>
            </a:r>
            <a:endParaRPr lang="en-AU" dirty="0"/>
          </a:p>
          <a:p>
            <a:pPr lvl="2"/>
            <a:r>
              <a:rPr lang="en-US" i="1" dirty="0"/>
              <a:t>Consider  to make clear in the standard that transmissions, which have the purpose of preventing others to have access to the channel, are not allowed </a:t>
            </a:r>
            <a:endParaRPr lang="en-AU" i="1" dirty="0"/>
          </a:p>
          <a:p>
            <a:pPr lvl="2"/>
            <a:r>
              <a:rPr lang="en-US" b="1" i="1" dirty="0"/>
              <a:t>Consider a single ED threshold limit value applicable to all </a:t>
            </a:r>
            <a:r>
              <a:rPr lang="en-US" b="1" i="1" dirty="0" smtClean="0"/>
              <a:t>technologies</a:t>
            </a:r>
            <a:endParaRPr lang="en-AU" b="1" i="1" dirty="0"/>
          </a:p>
          <a:p>
            <a:pPr lvl="2"/>
            <a:r>
              <a:rPr lang="en-US" b="1" i="1" dirty="0"/>
              <a:t>Consider a general review of the adaptivity </a:t>
            </a:r>
            <a:r>
              <a:rPr lang="en-US" b="1" i="1" dirty="0" smtClean="0"/>
              <a:t>section (including </a:t>
            </a:r>
            <a:r>
              <a:rPr lang="en-US" b="1" i="1" dirty="0"/>
              <a:t>ED threshold) in light of new technologies. </a:t>
            </a:r>
            <a:endParaRPr lang="en-AU" b="1" i="1" dirty="0"/>
          </a:p>
          <a:p>
            <a:pPr lvl="2"/>
            <a:r>
              <a:rPr lang="en-US" i="1" dirty="0"/>
              <a:t>Consider definition of the threshold </a:t>
            </a:r>
            <a:r>
              <a:rPr lang="en-US" i="1" dirty="0" smtClean="0"/>
              <a:t>level (e.g</a:t>
            </a:r>
            <a:r>
              <a:rPr lang="en-US" i="1" dirty="0"/>
              <a:t>. -30dBm/MHz) applicable to Short Control Signaling Transmissions </a:t>
            </a:r>
            <a:endParaRPr lang="en-AU" i="1" dirty="0"/>
          </a:p>
          <a:p>
            <a:pPr lvl="2"/>
            <a:r>
              <a:rPr lang="en-US" i="1" dirty="0"/>
              <a:t>Review of receiver blocking levels </a:t>
            </a:r>
            <a:endParaRPr lang="en-AU" i="1" dirty="0"/>
          </a:p>
          <a:p>
            <a:pPr lvl="2"/>
            <a:r>
              <a:rPr lang="en-US" i="1" dirty="0"/>
              <a:t>Consider improving the </a:t>
            </a:r>
            <a:r>
              <a:rPr lang="en-US" i="1" dirty="0" smtClean="0"/>
              <a:t>description of </a:t>
            </a:r>
            <a:r>
              <a:rPr lang="en-US" i="1" dirty="0"/>
              <a:t>the test condition in 5.4.9 (Adaptivity) that enables the longest Channel Occupancy Time to be tested.  </a:t>
            </a:r>
            <a:endParaRPr lang="en-AU" i="1" dirty="0"/>
          </a:p>
          <a:p>
            <a:pPr lvl="2"/>
            <a:r>
              <a:rPr lang="en-US" i="1" dirty="0"/>
              <a:t>Consider the removal of the option to allow manufacturers to declare compliance (i.e. Option B) with the Medium Access Mechanism and Maximum Channel Occupancy Time requirements (5.4.9.3.2.4.2 and 5.4.9.3.2.5.2) </a:t>
            </a:r>
            <a:endParaRPr lang="en-AU" i="1" dirty="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88</a:t>
            </a:fld>
            <a:endParaRPr lang="en-US"/>
          </a:p>
        </p:txBody>
      </p:sp>
      <p:sp>
        <p:nvSpPr>
          <p:cNvPr id="9" name="Rounded Rectangular Callout 8"/>
          <p:cNvSpPr/>
          <p:nvPr/>
        </p:nvSpPr>
        <p:spPr bwMode="auto">
          <a:xfrm>
            <a:off x="6705600" y="1612669"/>
            <a:ext cx="2362200" cy="685800"/>
          </a:xfrm>
          <a:prstGeom prst="wedgeRoundRectCallout">
            <a:avLst>
              <a:gd name="adj1" fmla="val 7129"/>
              <a:gd name="adj2" fmla="val 191631"/>
              <a:gd name="adj3" fmla="val 16667"/>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chemeClr val="tx1"/>
                </a:solidFill>
                <a:effectLst/>
                <a:latin typeface="+mj-lt"/>
              </a:rPr>
              <a:t>C</a:t>
            </a:r>
            <a:r>
              <a:rPr kumimoji="0" lang="en-AU" sz="1600" b="0" i="0" u="none" strike="noStrike" cap="none" normalizeH="0" dirty="0" smtClean="0">
                <a:ln>
                  <a:noFill/>
                </a:ln>
                <a:solidFill>
                  <a:schemeClr val="tx1"/>
                </a:solidFill>
                <a:effectLst/>
                <a:latin typeface="+mj-lt"/>
              </a:rPr>
              <a:t>omments in </a:t>
            </a:r>
            <a:r>
              <a:rPr kumimoji="0" lang="en-AU" sz="1600" b="1" i="0" u="none" strike="noStrike" cap="none" normalizeH="0" dirty="0" smtClean="0">
                <a:ln>
                  <a:noFill/>
                </a:ln>
                <a:solidFill>
                  <a:schemeClr val="tx1"/>
                </a:solidFill>
                <a:effectLst/>
                <a:latin typeface="+mj-lt"/>
              </a:rPr>
              <a:t>bold</a:t>
            </a:r>
            <a:r>
              <a:rPr kumimoji="0" lang="en-AU" sz="1600" b="0" i="0" u="none" strike="noStrike" cap="none" normalizeH="0" dirty="0" smtClean="0">
                <a:ln>
                  <a:noFill/>
                </a:ln>
                <a:solidFill>
                  <a:schemeClr val="tx1"/>
                </a:solidFill>
                <a:effectLst/>
                <a:latin typeface="+mj-lt"/>
              </a:rPr>
              <a:t> m</a:t>
            </a:r>
            <a:r>
              <a:rPr kumimoji="0" lang="en-AU" sz="1600" b="0" i="0" u="none" strike="noStrike" cap="none" normalizeH="0" baseline="0" dirty="0" smtClean="0">
                <a:ln>
                  <a:noFill/>
                </a:ln>
                <a:solidFill>
                  <a:schemeClr val="tx1"/>
                </a:solidFill>
                <a:effectLst/>
                <a:latin typeface="+mj-lt"/>
              </a:rPr>
              <a:t>ost relevant</a:t>
            </a:r>
            <a:r>
              <a:rPr kumimoji="0" lang="en-AU" sz="1600" b="0" i="0" u="none" strike="noStrike" cap="none" normalizeH="0" dirty="0" smtClean="0">
                <a:ln>
                  <a:noFill/>
                </a:ln>
                <a:solidFill>
                  <a:schemeClr val="tx1"/>
                </a:solidFill>
                <a:effectLst/>
                <a:latin typeface="+mj-lt"/>
              </a:rPr>
              <a:t> to PDED</a:t>
            </a:r>
            <a:endParaRPr kumimoji="0" lang="en-AU" sz="1600" b="0" i="0" u="none" strike="noStrike" cap="none" normalizeH="0" baseline="0" dirty="0" smtClean="0">
              <a:ln>
                <a:noFill/>
              </a:ln>
              <a:solidFill>
                <a:schemeClr val="tx1"/>
              </a:solidFill>
              <a:effectLst/>
              <a:latin typeface="+mj-lt"/>
            </a:endParaRPr>
          </a:p>
        </p:txBody>
      </p:sp>
      <p:sp>
        <p:nvSpPr>
          <p:cNvPr id="7" name="Rectangle 6"/>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2659596845"/>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pPr lvl="1"/>
            <a:r>
              <a:rPr lang="en-AU" dirty="0"/>
              <a:t>In Vancouver, the </a:t>
            </a:r>
            <a:r>
              <a:rPr lang="en-AU" i="1" dirty="0"/>
              <a:t>PDED ad hoc </a:t>
            </a:r>
            <a:r>
              <a:rPr lang="en-AU" dirty="0"/>
              <a:t>considered ENAP comments relevant to the PDED issues on EN 301 893</a:t>
            </a:r>
          </a:p>
        </p:txBody>
      </p:sp>
      <p:sp>
        <p:nvSpPr>
          <p:cNvPr id="3" name="Content Placeholder 2"/>
          <p:cNvSpPr>
            <a:spLocks noGrp="1"/>
          </p:cNvSpPr>
          <p:nvPr>
            <p:ph idx="1"/>
          </p:nvPr>
        </p:nvSpPr>
        <p:spPr/>
        <p:txBody>
          <a:bodyPr/>
          <a:lstStyle/>
          <a:p>
            <a:r>
              <a:rPr lang="en-AU" dirty="0" smtClean="0"/>
              <a:t>Other notes</a:t>
            </a:r>
          </a:p>
          <a:p>
            <a:pPr lvl="1"/>
            <a:r>
              <a:rPr lang="en-AU" dirty="0" smtClean="0"/>
              <a:t>There were some rumours of additional comments that did not occur but may come up later</a:t>
            </a:r>
          </a:p>
          <a:p>
            <a:pPr lvl="2"/>
            <a:r>
              <a:rPr lang="en-AU" dirty="0" smtClean="0"/>
              <a:t>Apparently some NATO officials are concerned about ED of -72dB raising the noise floor compared to the status quo (effectively -82dBm with Wi-Fi)</a:t>
            </a:r>
          </a:p>
          <a:p>
            <a:pPr lvl="3"/>
            <a:r>
              <a:rPr lang="en-AU" dirty="0" smtClean="0"/>
              <a:t>Only of relevance in 5GHz DFS channels</a:t>
            </a:r>
          </a:p>
          <a:p>
            <a:pPr lvl="3"/>
            <a:r>
              <a:rPr lang="en-AU" dirty="0" smtClean="0"/>
              <a:t>Concern mitigated because they understand they ae able to direct LAA SPs to desist if LAA using ED of -72dBm is causing interference to  secret radar</a:t>
            </a:r>
          </a:p>
          <a:p>
            <a:pPr lvl="3"/>
            <a:r>
              <a:rPr lang="en-AU" dirty="0" smtClean="0"/>
              <a:t>Of course this mechanism will be ineffective in the case of MulteFire</a:t>
            </a:r>
          </a:p>
          <a:p>
            <a:pPr lvl="2"/>
            <a:r>
              <a:rPr lang="en-AU" dirty="0" smtClean="0"/>
              <a:t>Apparently some EC officials are concerned that that ED is a backward technology step compared to PD/ED</a:t>
            </a:r>
          </a:p>
          <a:p>
            <a:pPr lvl="3"/>
            <a:r>
              <a:rPr lang="en-AU" dirty="0" smtClean="0"/>
              <a:t>ETSI BRAN standards are supposed to encapsulate the most up to date technology</a:t>
            </a:r>
          </a:p>
          <a:p>
            <a:pPr lvl="3"/>
            <a:r>
              <a:rPr lang="en-AU" dirty="0" smtClean="0"/>
              <a:t>This is exactly what IEEE 802 have been telling 3GPP RAN1 for two years!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89</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29263597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a:t>Coexistence SC </a:t>
            </a:r>
            <a:r>
              <a:rPr lang="en-AU" dirty="0" smtClean="0"/>
              <a:t>will consider a proposed agenda</a:t>
            </a:r>
            <a:endParaRPr lang="en-AU" dirty="0"/>
          </a:p>
        </p:txBody>
      </p:sp>
      <p:sp>
        <p:nvSpPr>
          <p:cNvPr id="3" name="Content Placeholder 2"/>
          <p:cNvSpPr>
            <a:spLocks noGrp="1"/>
          </p:cNvSpPr>
          <p:nvPr>
            <p:ph idx="1"/>
          </p:nvPr>
        </p:nvSpPr>
        <p:spPr>
          <a:xfrm>
            <a:off x="685800" y="1600200"/>
            <a:ext cx="7772400" cy="4114800"/>
          </a:xfrm>
        </p:spPr>
        <p:txBody>
          <a:bodyPr/>
          <a:lstStyle/>
          <a:p>
            <a:r>
              <a:rPr lang="en-AU" dirty="0" smtClean="0"/>
              <a:t>Proposed Agenda</a:t>
            </a:r>
          </a:p>
          <a:p>
            <a:pPr lvl="1"/>
            <a:r>
              <a:rPr lang="en-AU" dirty="0" smtClean="0"/>
              <a:t>Bureaucratic stuff, including approving minutes</a:t>
            </a:r>
          </a:p>
          <a:p>
            <a:pPr lvl="1"/>
            <a:r>
              <a:rPr lang="en-AU" dirty="0" smtClean="0"/>
              <a:t>Why was the </a:t>
            </a:r>
            <a:r>
              <a:rPr lang="en-AU" i="1" dirty="0" smtClean="0"/>
              <a:t>PDED ad hoc </a:t>
            </a:r>
            <a:r>
              <a:rPr lang="en-AU" dirty="0" smtClean="0"/>
              <a:t>formed … and why is it now the </a:t>
            </a:r>
            <a:r>
              <a:rPr lang="en-AU" i="1" dirty="0"/>
              <a:t>Coexistence </a:t>
            </a:r>
            <a:r>
              <a:rPr lang="en-AU" i="1" dirty="0" smtClean="0"/>
              <a:t>SC</a:t>
            </a:r>
            <a:r>
              <a:rPr lang="en-AU" dirty="0" smtClean="0"/>
              <a:t>?</a:t>
            </a:r>
          </a:p>
          <a:p>
            <a:pPr lvl="1"/>
            <a:r>
              <a:rPr lang="en-AU" dirty="0" smtClean="0"/>
              <a:t>What is happening this week? (in no particular order)</a:t>
            </a:r>
          </a:p>
          <a:p>
            <a:pPr lvl="2"/>
            <a:r>
              <a:rPr lang="en-AU" dirty="0" smtClean="0"/>
              <a:t>Review the response from 3GPP RAN1/RAN4 on the PDED issue</a:t>
            </a:r>
          </a:p>
          <a:p>
            <a:pPr lvl="2"/>
            <a:r>
              <a:rPr lang="en-AU" dirty="0"/>
              <a:t>Review the </a:t>
            </a:r>
            <a:r>
              <a:rPr lang="en-AU" dirty="0" smtClean="0"/>
              <a:t>status of  the LS to 3GPP RAN4 </a:t>
            </a:r>
            <a:r>
              <a:rPr lang="en-AU" dirty="0"/>
              <a:t>on </a:t>
            </a:r>
            <a:r>
              <a:rPr lang="en-AU" dirty="0" smtClean="0"/>
              <a:t>the </a:t>
            </a:r>
            <a:r>
              <a:rPr lang="en-AU" dirty="0"/>
              <a:t>PDED </a:t>
            </a:r>
            <a:r>
              <a:rPr lang="en-AU" dirty="0" smtClean="0"/>
              <a:t>issue</a:t>
            </a:r>
          </a:p>
          <a:p>
            <a:pPr lvl="2"/>
            <a:r>
              <a:rPr lang="en-AU" dirty="0"/>
              <a:t>Review the response from 3GPP </a:t>
            </a:r>
            <a:r>
              <a:rPr lang="en-AU" dirty="0" smtClean="0"/>
              <a:t>RAN </a:t>
            </a:r>
            <a:r>
              <a:rPr lang="en-AU" dirty="0"/>
              <a:t>on the PDED </a:t>
            </a:r>
            <a:r>
              <a:rPr lang="en-AU" dirty="0" smtClean="0"/>
              <a:t>issue</a:t>
            </a:r>
          </a:p>
          <a:p>
            <a:pPr lvl="2"/>
            <a:r>
              <a:rPr lang="en-AU" dirty="0"/>
              <a:t>Review the status of ETSI </a:t>
            </a:r>
            <a:r>
              <a:rPr lang="en-AU" dirty="0" smtClean="0"/>
              <a:t>BRAN relating to the revision of EN 301 893</a:t>
            </a:r>
          </a:p>
          <a:p>
            <a:pPr lvl="2"/>
            <a:r>
              <a:rPr lang="en-AU" dirty="0" smtClean="0"/>
              <a:t>Review the response from 3GPP RAN1 on non-PDED issues</a:t>
            </a:r>
          </a:p>
          <a:p>
            <a:pPr lvl="2"/>
            <a:r>
              <a:rPr lang="en-AU" dirty="0" smtClean="0"/>
              <a:t>Discuss the coexistence activity with 802.11 </a:t>
            </a:r>
            <a:r>
              <a:rPr lang="en-AU" dirty="0" err="1" smtClean="0"/>
              <a:t>TGax</a:t>
            </a:r>
            <a:r>
              <a:rPr lang="en-AU" dirty="0" smtClean="0"/>
              <a:t>?</a:t>
            </a:r>
          </a:p>
          <a:p>
            <a:pPr lvl="1"/>
            <a:r>
              <a:rPr lang="en-AU" dirty="0" smtClean="0"/>
              <a:t>What are the next steps?</a:t>
            </a:r>
          </a:p>
          <a:p>
            <a:pPr lvl="1"/>
            <a:r>
              <a:rPr lang="en-AU" dirty="0" smtClean="0"/>
              <a:t>Other business</a:t>
            </a:r>
          </a:p>
          <a:p>
            <a:r>
              <a:rPr lang="en-AU" dirty="0" smtClean="0"/>
              <a:t>Any objections to this agenda?</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Tree>
    <p:extLst>
      <p:ext uri="{BB962C8B-B14F-4D97-AF65-F5344CB8AC3E}">
        <p14:creationId xmlns:p14="http://schemas.microsoft.com/office/powerpoint/2010/main" val="154963101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Daejeon, the </a:t>
            </a:r>
            <a:r>
              <a:rPr lang="en-AU" i="1" dirty="0" smtClean="0"/>
              <a:t>PDED ad hoc </a:t>
            </a:r>
            <a:r>
              <a:rPr lang="en-AU" dirty="0" smtClean="0"/>
              <a:t>agreed on a LS to ETSI BRAN asking that the PDED be allowed in the future</a:t>
            </a:r>
            <a:endParaRPr lang="en-AU" dirty="0"/>
          </a:p>
        </p:txBody>
      </p:sp>
      <p:sp>
        <p:nvSpPr>
          <p:cNvPr id="3" name="Content Placeholder 2"/>
          <p:cNvSpPr>
            <a:spLocks noGrp="1"/>
          </p:cNvSpPr>
          <p:nvPr>
            <p:ph idx="1"/>
          </p:nvPr>
        </p:nvSpPr>
        <p:spPr/>
        <p:txBody>
          <a:bodyPr/>
          <a:lstStyle/>
          <a:p>
            <a:pPr lvl="1"/>
            <a:r>
              <a:rPr lang="en-AU" dirty="0" smtClean="0"/>
              <a:t>It appeared that ETSI BRAN is planning to start discussions about the revision of EN 301 893 at its planned July meeting</a:t>
            </a:r>
          </a:p>
          <a:p>
            <a:pPr lvl="1"/>
            <a:r>
              <a:rPr lang="en-AU" dirty="0" smtClean="0"/>
              <a:t>Given the importance of this issue to IEEE 802.11 WG (and the Wi-Fi industry more generally), it was decided in Daejeon to end a LS to ETSI BRAN that </a:t>
            </a:r>
          </a:p>
          <a:p>
            <a:pPr lvl="2"/>
            <a:r>
              <a:rPr lang="en-AU" dirty="0" smtClean="0"/>
              <a:t>Expresses </a:t>
            </a:r>
            <a:r>
              <a:rPr lang="en-AU" dirty="0"/>
              <a:t>IEEE 802.11 WG’s interest in enabling 802.11 to keep using the PD/ED mechanism at current thresholds</a:t>
            </a:r>
          </a:p>
          <a:p>
            <a:pPr lvl="2"/>
            <a:r>
              <a:rPr lang="en-AU" dirty="0" smtClean="0"/>
              <a:t>Highlights </a:t>
            </a:r>
            <a:r>
              <a:rPr lang="en-AU" dirty="0"/>
              <a:t>IEEE 802.11 WG’s interest in this topic</a:t>
            </a:r>
          </a:p>
          <a:p>
            <a:pPr lvl="1"/>
            <a:r>
              <a:rPr lang="en-AU" dirty="0" smtClean="0"/>
              <a:t>The approved LS is </a:t>
            </a:r>
            <a:r>
              <a:rPr lang="en-AU" dirty="0" smtClean="0">
                <a:hlinkClick r:id="rId2"/>
              </a:rPr>
              <a:t>11-17-0634-04</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90</a:t>
            </a:fld>
            <a:endParaRPr lang="en-US"/>
          </a:p>
        </p:txBody>
      </p:sp>
    </p:spTree>
    <p:extLst>
      <p:ext uri="{BB962C8B-B14F-4D97-AF65-F5344CB8AC3E}">
        <p14:creationId xmlns:p14="http://schemas.microsoft.com/office/powerpoint/2010/main" val="276152837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r>
              <a:rPr lang="en-AU" dirty="0" smtClean="0"/>
              <a:t>The LS used “dual threshold option” and highlighted that it should be usable by all technologies</a:t>
            </a:r>
            <a:endParaRPr lang="en-AU" dirty="0"/>
          </a:p>
        </p:txBody>
      </p:sp>
      <p:sp>
        <p:nvSpPr>
          <p:cNvPr id="3" name="Content Placeholder 2"/>
          <p:cNvSpPr>
            <a:spLocks noGrp="1"/>
          </p:cNvSpPr>
          <p:nvPr>
            <p:ph idx="1"/>
          </p:nvPr>
        </p:nvSpPr>
        <p:spPr/>
        <p:txBody>
          <a:bodyPr/>
          <a:lstStyle/>
          <a:p>
            <a:pPr lvl="1"/>
            <a:r>
              <a:rPr lang="en-AU" dirty="0" smtClean="0"/>
              <a:t>Previously, we used the term </a:t>
            </a:r>
            <a:r>
              <a:rPr lang="en-AU" dirty="0"/>
              <a:t>“802.11 exception</a:t>
            </a:r>
            <a:r>
              <a:rPr lang="en-AU" dirty="0" smtClean="0"/>
              <a:t>” to summarise the desire for 802.11 to continue using the current PD/ED thresholds</a:t>
            </a:r>
          </a:p>
          <a:p>
            <a:pPr lvl="1"/>
            <a:r>
              <a:rPr lang="en-AU" dirty="0" smtClean="0"/>
              <a:t>The final version </a:t>
            </a:r>
            <a:r>
              <a:rPr lang="en-AU" dirty="0"/>
              <a:t>of the </a:t>
            </a:r>
            <a:r>
              <a:rPr lang="en-AU" dirty="0" smtClean="0"/>
              <a:t>LS to ETSI BRAN used </a:t>
            </a:r>
            <a:r>
              <a:rPr lang="en-AU" dirty="0"/>
              <a:t>the term “dual threshold option” for the PD/ED </a:t>
            </a:r>
            <a:r>
              <a:rPr lang="en-AU" dirty="0" smtClean="0"/>
              <a:t>mechanism</a:t>
            </a:r>
          </a:p>
          <a:p>
            <a:pPr lvl="1"/>
            <a:r>
              <a:rPr lang="en-AU" dirty="0" smtClean="0"/>
              <a:t>The </a:t>
            </a:r>
            <a:r>
              <a:rPr lang="en-AU" dirty="0"/>
              <a:t>inclusion of this term </a:t>
            </a:r>
            <a:r>
              <a:rPr lang="en-AU" dirty="0" smtClean="0"/>
              <a:t>provided </a:t>
            </a:r>
            <a:r>
              <a:rPr lang="en-AU" dirty="0"/>
              <a:t>an </a:t>
            </a:r>
            <a:r>
              <a:rPr lang="en-AU" dirty="0" smtClean="0"/>
              <a:t>opportunity to </a:t>
            </a:r>
            <a:r>
              <a:rPr lang="en-AU" dirty="0"/>
              <a:t>make it clear that this option should also be made available to other technologies too, such as LAA and </a:t>
            </a:r>
            <a:r>
              <a:rPr lang="en-AU" dirty="0" smtClean="0"/>
              <a:t>MulteFire</a:t>
            </a:r>
          </a:p>
          <a:p>
            <a:pPr lvl="1"/>
            <a:r>
              <a:rPr lang="en-AU" dirty="0" smtClean="0"/>
              <a:t>This </a:t>
            </a:r>
            <a:r>
              <a:rPr lang="en-AU" dirty="0"/>
              <a:t>is consistent with previous LS’s from IEEE 802 to 3GPP RAN1 in which we asked them to adopt the PD/ED mechanism for </a:t>
            </a:r>
            <a:r>
              <a:rPr lang="en-AU" dirty="0" smtClean="0"/>
              <a:t>LAA</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91</a:t>
            </a:fld>
            <a:endParaRPr lang="en-US"/>
          </a:p>
        </p:txBody>
      </p:sp>
    </p:spTree>
    <p:extLst>
      <p:ext uri="{BB962C8B-B14F-4D97-AF65-F5344CB8AC3E}">
        <p14:creationId xmlns:p14="http://schemas.microsoft.com/office/powerpoint/2010/main" val="197347913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The LS from IEEE 802.11 WG led to ETS BRAN welcoming cooperation from the WG</a:t>
            </a:r>
            <a:br>
              <a:rPr lang="en-AU" dirty="0" smtClean="0"/>
            </a:br>
            <a:endParaRPr lang="en-AU" dirty="0"/>
          </a:p>
        </p:txBody>
      </p:sp>
      <p:sp>
        <p:nvSpPr>
          <p:cNvPr id="3" name="Content Placeholder 2"/>
          <p:cNvSpPr>
            <a:spLocks noGrp="1"/>
          </p:cNvSpPr>
          <p:nvPr>
            <p:ph idx="1"/>
          </p:nvPr>
        </p:nvSpPr>
        <p:spPr/>
        <p:txBody>
          <a:bodyPr/>
          <a:lstStyle/>
          <a:p>
            <a:pPr lvl="1"/>
            <a:r>
              <a:rPr lang="en-AU" dirty="0" smtClean="0"/>
              <a:t>802.11 WG’s LS to ETSI BRAN was actually sent in early June after approval by 802 EC  </a:t>
            </a:r>
          </a:p>
          <a:p>
            <a:pPr lvl="1"/>
            <a:r>
              <a:rPr lang="en-AU" dirty="0" smtClean="0"/>
              <a:t>It was discussed at the ETSI BRAN meeting last week (3-6 July 2017)</a:t>
            </a:r>
          </a:p>
          <a:p>
            <a:pPr lvl="2"/>
            <a:r>
              <a:rPr lang="en-AU" dirty="0" smtClean="0"/>
              <a:t>Andrew Myles presented the LS on behalf of IEEE 802.11 WG</a:t>
            </a:r>
          </a:p>
          <a:p>
            <a:pPr lvl="2"/>
            <a:r>
              <a:rPr lang="en-AU" dirty="0" smtClean="0"/>
              <a:t>He used </a:t>
            </a:r>
            <a:r>
              <a:rPr lang="en-AU" dirty="0" smtClean="0">
                <a:hlinkClick r:id="rId2"/>
              </a:rPr>
              <a:t>11-17-0912-00 </a:t>
            </a:r>
            <a:r>
              <a:rPr lang="en-AU" dirty="0" smtClean="0"/>
              <a:t>to present the LS</a:t>
            </a:r>
          </a:p>
          <a:p>
            <a:pPr lvl="1"/>
            <a:r>
              <a:rPr lang="en-AU" dirty="0" smtClean="0"/>
              <a:t>There was some discussion after which it was agreed that the following text be included in the minutes</a:t>
            </a:r>
          </a:p>
          <a:p>
            <a:pPr lvl="2"/>
            <a:r>
              <a:rPr lang="en-GB" i="1" dirty="0" smtClean="0"/>
              <a:t>TC BRAN welcomed the proposal from the 802.11 WG to cooperate </a:t>
            </a:r>
            <a:r>
              <a:rPr lang="en-AU" i="1" dirty="0" smtClean="0"/>
              <a:t>with ETSI BRAN with regards to revising the adaptivity clause in EN 301 893. The adaptivity clause will be discussed as part of the </a:t>
            </a:r>
            <a:r>
              <a:rPr lang="en-GB" i="1" dirty="0" smtClean="0"/>
              <a:t>new work item REN/BRAN-230015.</a:t>
            </a:r>
            <a:endParaRPr lang="en-AU" i="1" dirty="0" smtClean="0"/>
          </a:p>
          <a:p>
            <a:pPr lvl="1"/>
            <a:r>
              <a:rPr lang="en-AU" dirty="0" smtClean="0"/>
              <a:t>IEEE 802.11 WG officially has an opportunity to work with ETSI BRAN on this </a:t>
            </a:r>
            <a:r>
              <a:rPr lang="en-AU" dirty="0" err="1" smtClean="0"/>
              <a:t>isse</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92</a:t>
            </a:fld>
            <a:endParaRPr lang="en-US"/>
          </a:p>
        </p:txBody>
      </p:sp>
    </p:spTree>
    <p:extLst>
      <p:ext uri="{BB962C8B-B14F-4D97-AF65-F5344CB8AC3E}">
        <p14:creationId xmlns:p14="http://schemas.microsoft.com/office/powerpoint/2010/main" val="48869112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ETSI BRAN discussed other issues of interest to IEEE 802.11 WG</a:t>
            </a:r>
            <a:endParaRPr lang="en-AU" dirty="0"/>
          </a:p>
        </p:txBody>
      </p:sp>
      <p:sp>
        <p:nvSpPr>
          <p:cNvPr id="3" name="Content Placeholder 2"/>
          <p:cNvSpPr>
            <a:spLocks noGrp="1"/>
          </p:cNvSpPr>
          <p:nvPr>
            <p:ph idx="1"/>
          </p:nvPr>
        </p:nvSpPr>
        <p:spPr/>
        <p:txBody>
          <a:bodyPr/>
          <a:lstStyle/>
          <a:p>
            <a:r>
              <a:rPr lang="en-AU" dirty="0" smtClean="0"/>
              <a:t>What is best option of revision of EN 301 893?</a:t>
            </a:r>
          </a:p>
          <a:p>
            <a:pPr lvl="1"/>
            <a:r>
              <a:rPr lang="en-AU" dirty="0" smtClean="0">
                <a:hlinkClick r:id="rId2"/>
              </a:rPr>
              <a:t>11-17-915-00</a:t>
            </a:r>
            <a:r>
              <a:rPr lang="en-AU" dirty="0" smtClean="0"/>
              <a:t> is a discussion of various issues of relevance to proposal to extend applicability of dual threshold</a:t>
            </a:r>
          </a:p>
          <a:p>
            <a:pPr lvl="2"/>
            <a:r>
              <a:rPr lang="en-AU" dirty="0" smtClean="0"/>
              <a:t>This presentation was highlighted but there was insufficient time for presentation</a:t>
            </a:r>
          </a:p>
          <a:p>
            <a:pPr lvl="2"/>
            <a:r>
              <a:rPr lang="en-AU" dirty="0" smtClean="0"/>
              <a:t>It analyses three options</a:t>
            </a:r>
          </a:p>
          <a:p>
            <a:pPr lvl="3">
              <a:buFont typeface="+mj-lt"/>
              <a:buAutoNum type="arabicPeriod"/>
            </a:pPr>
            <a:r>
              <a:rPr lang="en-AU" dirty="0" smtClean="0"/>
              <a:t>Remove dual threshold, meaning all newly sold 802.11 equipment would need to use an ED of -72 dBm</a:t>
            </a:r>
          </a:p>
          <a:p>
            <a:pPr lvl="3">
              <a:buFont typeface="+mj-lt"/>
              <a:buAutoNum type="arabicPeriod"/>
            </a:pPr>
            <a:r>
              <a:rPr lang="en-AU" dirty="0" smtClean="0"/>
              <a:t>Maintain dual threshold as is, meaning 802.11ax equipment would need to use an ED of -72 dBm</a:t>
            </a:r>
          </a:p>
          <a:p>
            <a:pPr lvl="3">
              <a:buFont typeface="+mj-lt"/>
              <a:buAutoNum type="arabicPeriod"/>
            </a:pPr>
            <a:r>
              <a:rPr lang="en-AU" dirty="0" smtClean="0"/>
              <a:t>Extend dual threshold to cover 802.11ax equipment (and other equipment too)</a:t>
            </a:r>
          </a:p>
          <a:p>
            <a:pPr lvl="2"/>
            <a:r>
              <a:rPr lang="en-AU" dirty="0" smtClean="0"/>
              <a:t>It concludes that option 3 is most appropriate, including because it is the most technology neutral</a:t>
            </a:r>
          </a:p>
          <a:p>
            <a:pPr lvl="1"/>
            <a:r>
              <a:rPr lang="en-AU" dirty="0" smtClean="0"/>
              <a: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93</a:t>
            </a:fld>
            <a:endParaRPr lang="en-US"/>
          </a:p>
        </p:txBody>
      </p:sp>
    </p:spTree>
    <p:extLst>
      <p:ext uri="{BB962C8B-B14F-4D97-AF65-F5344CB8AC3E}">
        <p14:creationId xmlns:p14="http://schemas.microsoft.com/office/powerpoint/2010/main" val="302456052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ETSI BRAN discussed other issues of interest to IEEE 802.11 WG</a:t>
            </a:r>
            <a:endParaRPr lang="en-AU" dirty="0"/>
          </a:p>
        </p:txBody>
      </p:sp>
      <p:sp>
        <p:nvSpPr>
          <p:cNvPr id="3" name="Content Placeholder 2"/>
          <p:cNvSpPr>
            <a:spLocks noGrp="1"/>
          </p:cNvSpPr>
          <p:nvPr>
            <p:ph idx="1"/>
          </p:nvPr>
        </p:nvSpPr>
        <p:spPr/>
        <p:txBody>
          <a:bodyPr/>
          <a:lstStyle/>
          <a:p>
            <a:r>
              <a:rPr lang="en-AU" dirty="0" smtClean="0"/>
              <a:t>EN 301 893 should support dual threshold!</a:t>
            </a:r>
          </a:p>
          <a:p>
            <a:pPr lvl="1"/>
            <a:r>
              <a:rPr lang="en-GB" dirty="0" smtClean="0"/>
              <a:t>A presentation from Broadcom supported the need for 802.11ax to use traditional PD/ED mechanism (dual threshold)</a:t>
            </a:r>
          </a:p>
          <a:p>
            <a:pPr lvl="1"/>
            <a:r>
              <a:rPr lang="en-GB" dirty="0" smtClean="0"/>
              <a:t>This presentation was only briefly introduced and hardly discussed</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94</a:t>
            </a:fld>
            <a:endParaRPr lang="en-US"/>
          </a:p>
        </p:txBody>
      </p:sp>
      <p:graphicFrame>
        <p:nvGraphicFramePr>
          <p:cNvPr id="6" name="Object 5">
            <a:hlinkClick r:id="" action="ppaction://ole?verb=0"/>
          </p:cNvPr>
          <p:cNvGraphicFramePr>
            <a:graphicFrameLocks noChangeAspect="1"/>
          </p:cNvGraphicFramePr>
          <p:nvPr>
            <p:extLst>
              <p:ext uri="{D42A27DB-BD31-4B8C-83A1-F6EECF244321}">
                <p14:modId xmlns:p14="http://schemas.microsoft.com/office/powerpoint/2010/main" val="3123652842"/>
              </p:ext>
            </p:extLst>
          </p:nvPr>
        </p:nvGraphicFramePr>
        <p:xfrm>
          <a:off x="914400" y="3429000"/>
          <a:ext cx="914400" cy="771525"/>
        </p:xfrm>
        <a:graphic>
          <a:graphicData uri="http://schemas.openxmlformats.org/presentationml/2006/ole">
            <mc:AlternateContent xmlns:mc="http://schemas.openxmlformats.org/markup-compatibility/2006">
              <mc:Choice xmlns:v="urn:schemas-microsoft-com:vml" Requires="v">
                <p:oleObj spid="_x0000_s1035" name="Presentation" showAsIcon="1" r:id="rId3" imgW="914400" imgH="771480" progId="PowerPoint.Show.12">
                  <p:embed/>
                </p:oleObj>
              </mc:Choice>
              <mc:Fallback>
                <p:oleObj name="Presentation" showAsIcon="1" r:id="rId3" imgW="914400" imgH="771480" progId="PowerPoint.Show.12">
                  <p:embed/>
                  <p:pic>
                    <p:nvPicPr>
                      <p:cNvPr id="0" name=""/>
                      <p:cNvPicPr/>
                      <p:nvPr/>
                    </p:nvPicPr>
                    <p:blipFill>
                      <a:blip r:embed="rId4"/>
                      <a:stretch>
                        <a:fillRect/>
                      </a:stretch>
                    </p:blipFill>
                    <p:spPr>
                      <a:xfrm>
                        <a:off x="914400" y="34290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303248447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ETSI BRAN discussed other issues of interest to IEEE 802.11 WG</a:t>
            </a:r>
            <a:endParaRPr lang="en-AU" dirty="0"/>
          </a:p>
        </p:txBody>
      </p:sp>
      <p:sp>
        <p:nvSpPr>
          <p:cNvPr id="3" name="Content Placeholder 2"/>
          <p:cNvSpPr>
            <a:spLocks noGrp="1"/>
          </p:cNvSpPr>
          <p:nvPr>
            <p:ph idx="1"/>
          </p:nvPr>
        </p:nvSpPr>
        <p:spPr/>
        <p:txBody>
          <a:bodyPr/>
          <a:lstStyle/>
          <a:p>
            <a:r>
              <a:rPr lang="en-AU" dirty="0" smtClean="0"/>
              <a:t>What will be in the WI for EN 301 893 revision?</a:t>
            </a:r>
          </a:p>
          <a:p>
            <a:pPr lvl="1"/>
            <a:r>
              <a:rPr lang="en-AU" dirty="0" smtClean="0"/>
              <a:t>A potential WI for the revision of EN 301 893 was discussed</a:t>
            </a:r>
          </a:p>
          <a:p>
            <a:pPr lvl="1"/>
            <a:r>
              <a:rPr lang="en-AU" dirty="0" smtClean="0"/>
              <a:t>The proposed scope is </a:t>
            </a:r>
          </a:p>
          <a:p>
            <a:pPr lvl="2"/>
            <a:r>
              <a:rPr lang="en-AU" i="1" dirty="0"/>
              <a:t>(1) To consider the possible inclusion of the band 5 725 MHz to 5 875 MHz together with appropriate mitigation techniques for operation in this </a:t>
            </a:r>
            <a:r>
              <a:rPr lang="en-AU" i="1" dirty="0" smtClean="0"/>
              <a:t>band</a:t>
            </a:r>
            <a:endParaRPr lang="en-AU" i="1" dirty="0"/>
          </a:p>
          <a:p>
            <a:pPr lvl="2"/>
            <a:r>
              <a:rPr lang="en-AU" i="1" dirty="0" smtClean="0"/>
              <a:t>(2</a:t>
            </a:r>
            <a:r>
              <a:rPr lang="en-AU" i="1" dirty="0"/>
              <a:t>) To revise clause 4.2.7.3.2.5 on Energy Detection Threshold (ED) and other sections of Adaptivity related to </a:t>
            </a:r>
            <a:r>
              <a:rPr lang="en-AU" i="1" dirty="0" smtClean="0"/>
              <a:t>detection</a:t>
            </a:r>
            <a:endParaRPr lang="en-AU" i="1" dirty="0"/>
          </a:p>
          <a:p>
            <a:pPr lvl="2"/>
            <a:r>
              <a:rPr lang="en-AU" i="1" dirty="0" smtClean="0"/>
              <a:t>(3</a:t>
            </a:r>
            <a:r>
              <a:rPr lang="en-AU" i="1" dirty="0"/>
              <a:t>) To revise clause 4.2.8 on Receiver Blocking and to consider the need to include Adjacent Channel Selectivity (ACS) as a new requirement</a:t>
            </a:r>
            <a:r>
              <a:rPr lang="en-AU" i="1" dirty="0" smtClean="0"/>
              <a:t>;</a:t>
            </a:r>
          </a:p>
          <a:p>
            <a:pPr lvl="2"/>
            <a:r>
              <a:rPr lang="en-AU" i="1" dirty="0" smtClean="0"/>
              <a:t>(</a:t>
            </a:r>
            <a:r>
              <a:rPr lang="en-AU" i="1" dirty="0"/>
              <a:t>4) To consider improving existing text throughout the entire document without changing requirements other that those identified in (1) to (3) above</a:t>
            </a:r>
            <a:r>
              <a:rPr lang="en-AU" i="1" dirty="0" smtClean="0"/>
              <a:t>;</a:t>
            </a:r>
          </a:p>
          <a:p>
            <a:pPr lvl="2"/>
            <a:r>
              <a:rPr lang="en-AU" i="1" dirty="0" smtClean="0"/>
              <a:t>(</a:t>
            </a:r>
            <a:r>
              <a:rPr lang="en-AU" i="1" dirty="0"/>
              <a:t>5) To revise/improve existing test methods where appropriate</a:t>
            </a:r>
            <a:r>
              <a:rPr lang="en-AU" dirty="0"/>
              <a:t>.</a:t>
            </a:r>
            <a:endParaRPr lang="en-AU" dirty="0" smtClean="0"/>
          </a:p>
          <a:p>
            <a:pPr lvl="1"/>
            <a:r>
              <a:rPr lang="en-AU" dirty="0" smtClean="0"/>
              <a:t>Does this WI provide an appropriate scope?</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95</a:t>
            </a:fld>
            <a:endParaRPr lang="en-US"/>
          </a:p>
        </p:txBody>
      </p:sp>
    </p:spTree>
    <p:extLst>
      <p:ext uri="{BB962C8B-B14F-4D97-AF65-F5344CB8AC3E}">
        <p14:creationId xmlns:p14="http://schemas.microsoft.com/office/powerpoint/2010/main" val="143165308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smtClean="0"/>
              <a:t>The Coexistence SC needs to decide on next steps for its interactions with ETSI BRAN</a:t>
            </a:r>
            <a:br>
              <a:rPr lang="en-AU" smtClean="0"/>
            </a:br>
            <a:endParaRPr lang="en-AU" dirty="0"/>
          </a:p>
        </p:txBody>
      </p:sp>
      <p:sp>
        <p:nvSpPr>
          <p:cNvPr id="3" name="Content Placeholder 2"/>
          <p:cNvSpPr>
            <a:spLocks noGrp="1"/>
          </p:cNvSpPr>
          <p:nvPr>
            <p:ph idx="1"/>
          </p:nvPr>
        </p:nvSpPr>
        <p:spPr/>
        <p:txBody>
          <a:bodyPr/>
          <a:lstStyle/>
          <a:p>
            <a:pPr lvl="1"/>
            <a:r>
              <a:rPr lang="en-AU" dirty="0" smtClean="0"/>
              <a:t>The next ETSI BRAN meeting is just before the Hawaii meeting </a:t>
            </a:r>
          </a:p>
          <a:p>
            <a:pPr lvl="1"/>
            <a:r>
              <a:rPr lang="en-AU" dirty="0" smtClean="0"/>
              <a:t>What should IEEE 802.11 do before and after the meeting?</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96</a:t>
            </a:fld>
            <a:endParaRPr lang="en-US"/>
          </a:p>
        </p:txBody>
      </p:sp>
    </p:spTree>
    <p:extLst>
      <p:ext uri="{BB962C8B-B14F-4D97-AF65-F5344CB8AC3E}">
        <p14:creationId xmlns:p14="http://schemas.microsoft.com/office/powerpoint/2010/main" val="348204280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endParaRPr lang="en-AU" sz="2400" b="1" dirty="0" smtClean="0">
              <a:solidFill>
                <a:schemeClr val="accent2"/>
              </a:solidFill>
            </a:endParaRPr>
          </a:p>
          <a:p>
            <a:pPr marL="342900" lvl="1" indent="-342900" algn="ctr">
              <a:buNone/>
            </a:pPr>
            <a:r>
              <a:rPr lang="en-AU" sz="2400" b="1" dirty="0">
                <a:solidFill>
                  <a:schemeClr val="accent2"/>
                </a:solidFill>
              </a:rPr>
              <a:t>Review the response from 3GPP </a:t>
            </a:r>
            <a:r>
              <a:rPr lang="en-AU" sz="2400" b="1" dirty="0" smtClean="0">
                <a:solidFill>
                  <a:schemeClr val="accent2"/>
                </a:solidFill>
              </a:rPr>
              <a:t>RAN1</a:t>
            </a:r>
            <a:br>
              <a:rPr lang="en-AU" sz="2400" b="1" dirty="0" smtClean="0">
                <a:solidFill>
                  <a:schemeClr val="accent2"/>
                </a:solidFill>
              </a:rPr>
            </a:br>
            <a:r>
              <a:rPr lang="en-AU" sz="2400" b="1" dirty="0" smtClean="0">
                <a:solidFill>
                  <a:schemeClr val="accent2"/>
                </a:solidFill>
              </a:rPr>
              <a:t>on </a:t>
            </a:r>
            <a:r>
              <a:rPr lang="en-AU" sz="2400" b="1" dirty="0">
                <a:solidFill>
                  <a:schemeClr val="accent2"/>
                </a:solidFill>
              </a:rPr>
              <a:t>the </a:t>
            </a:r>
            <a:r>
              <a:rPr lang="en-AU" sz="2400" b="1" dirty="0" smtClean="0">
                <a:solidFill>
                  <a:schemeClr val="accent2"/>
                </a:solidFill>
              </a:rPr>
              <a:t>non-PDED </a:t>
            </a:r>
            <a:r>
              <a:rPr lang="en-AU" sz="2400" b="1" dirty="0">
                <a:solidFill>
                  <a:schemeClr val="accent2"/>
                </a:solidFill>
              </a:rPr>
              <a:t>issue</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97</a:t>
            </a:fld>
            <a:endParaRPr lang="en-US"/>
          </a:p>
        </p:txBody>
      </p:sp>
    </p:spTree>
    <p:extLst>
      <p:ext uri="{BB962C8B-B14F-4D97-AF65-F5344CB8AC3E}">
        <p14:creationId xmlns:p14="http://schemas.microsoft.com/office/powerpoint/2010/main" val="2749811636"/>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take over 11ax coexistence issues from 802.19</a:t>
            </a:r>
            <a:endParaRPr lang="en-AU" dirty="0"/>
          </a:p>
        </p:txBody>
      </p:sp>
      <p:sp>
        <p:nvSpPr>
          <p:cNvPr id="3" name="Content Placeholder 2"/>
          <p:cNvSpPr>
            <a:spLocks noGrp="1"/>
          </p:cNvSpPr>
          <p:nvPr>
            <p:ph idx="1"/>
          </p:nvPr>
        </p:nvSpPr>
        <p:spPr/>
        <p:txBody>
          <a:bodyPr/>
          <a:lstStyle/>
          <a:p>
            <a:pPr lvl="1"/>
            <a:r>
              <a:rPr lang="en-AU" dirty="0" smtClean="0"/>
              <a:t>IEEE 802.19 discussed the LS from 3GPP RAN1 on non-PDED issues</a:t>
            </a:r>
          </a:p>
          <a:p>
            <a:pPr lvl="1"/>
            <a:r>
              <a:rPr lang="en-AU" dirty="0" smtClean="0"/>
              <a:t>The discussion was based on 19-17-0062r1</a:t>
            </a:r>
          </a:p>
          <a:p>
            <a:pPr lvl="1"/>
            <a:r>
              <a:rPr lang="en-AU" dirty="0" smtClean="0"/>
              <a:t>After discussion no decision was made to respond</a:t>
            </a:r>
          </a:p>
          <a:p>
            <a:pPr lvl="1"/>
            <a:r>
              <a:rPr lang="en-AU" dirty="0" smtClean="0"/>
              <a:t>In addition it was decided that all existence issues related to 11ax will transition to the IEEE 802.11 Coexistence SC</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98</a:t>
            </a:fld>
            <a:endParaRPr lang="en-US"/>
          </a:p>
        </p:txBody>
      </p:sp>
    </p:spTree>
    <p:extLst>
      <p:ext uri="{BB962C8B-B14F-4D97-AF65-F5344CB8AC3E}">
        <p14:creationId xmlns:p14="http://schemas.microsoft.com/office/powerpoint/2010/main" val="257580525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is happening this week?</a:t>
            </a:r>
          </a:p>
          <a:p>
            <a:pPr marL="1588" lvl="1" indent="0" algn="ctr">
              <a:buNone/>
            </a:pPr>
            <a:r>
              <a:rPr lang="en-AU" sz="2400" b="1" dirty="0">
                <a:solidFill>
                  <a:schemeClr val="accent2"/>
                </a:solidFill>
              </a:rPr>
              <a:t>Discuss the Coexistence activity with 802.11 </a:t>
            </a:r>
            <a:r>
              <a:rPr lang="en-AU" sz="2400" b="1" dirty="0" err="1">
                <a:solidFill>
                  <a:schemeClr val="accent2"/>
                </a:solidFill>
              </a:rPr>
              <a:t>TGax</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99</a:t>
            </a:fld>
            <a:endParaRPr lang="en-US"/>
          </a:p>
        </p:txBody>
      </p:sp>
    </p:spTree>
    <p:extLst>
      <p:ext uri="{BB962C8B-B14F-4D97-AF65-F5344CB8AC3E}">
        <p14:creationId xmlns:p14="http://schemas.microsoft.com/office/powerpoint/2010/main" val="347467101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13698</Words>
  <Application>Microsoft Office PowerPoint</Application>
  <PresentationFormat>On-screen Show (4:3)</PresentationFormat>
  <Paragraphs>1112</Paragraphs>
  <Slides>118</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118</vt:i4>
      </vt:variant>
    </vt:vector>
  </HeadingPairs>
  <TitlesOfParts>
    <vt:vector size="120" baseType="lpstr">
      <vt:lpstr>802-11-Submission</vt:lpstr>
      <vt:lpstr>Presentation</vt:lpstr>
      <vt:lpstr>Agenda for IEEE 802.11 Coexistence SC meeting in Berlin in July 2017</vt:lpstr>
      <vt:lpstr>Welcome to the first F2F meeting of the Coexistence SC in Berlin in July 2017</vt:lpstr>
      <vt:lpstr>The first task for the Coexistence SC today is to appoint a secretary</vt:lpstr>
      <vt:lpstr>The Coexistence SC will review the official IEEE-SA patent material for pre-PAR groups</vt:lpstr>
      <vt:lpstr>The Coexistence SC will review the official IEEE-SA patent material for pre-PAR groups</vt:lpstr>
      <vt:lpstr>Links are available to a variety of other useful resources</vt:lpstr>
      <vt:lpstr>The Coexistence SC hoc will operate using accepted principles of meeting etiquette</vt:lpstr>
      <vt:lpstr>The Coexistence SC will review the modified “Participation in IEEE 802 Meetings” slide</vt:lpstr>
      <vt:lpstr>The Coexistence SC will consider a proposed agenda</vt:lpstr>
      <vt:lpstr>The Coexistence SC will consider approval of the PDED ad hoc meeting minutes from Daejeon</vt:lpstr>
      <vt:lpstr>PowerPoint Presentation</vt:lpstr>
      <vt:lpstr>A number of liaisons between IEEE 802 and 3GPP left the PDED issue open as of September 2016</vt:lpstr>
      <vt:lpstr>PDED ad hoc was formed in Sept 2016 to respond to RAN1 request that 802.11ax adopt an ED of -72dBm</vt:lpstr>
      <vt:lpstr>The charter of the PDED ad hoc was refined over time to deal with issues beyond the liaison with RAN1</vt:lpstr>
      <vt:lpstr>PDED ad hoc sent LS’s to and received LS’s from 3GPP RAN1</vt:lpstr>
      <vt:lpstr>PDED ad hoc also sent LS’s to 3GPP RAN4 and ETSI BRAN</vt:lpstr>
      <vt:lpstr>In May 2017, it was agreed to transition the PDED ad hoc to the Coexistence SC</vt:lpstr>
      <vt:lpstr>Coexistence SC scope is focused on ensuring 802.11ax has fair access to global unlicensed spectrum </vt:lpstr>
      <vt:lpstr>Coexistence SC will close when determined by the WG or 802.11ax is ratified</vt:lpstr>
      <vt:lpstr>PowerPoint Presentation</vt:lpstr>
      <vt:lpstr>802.11 may need to focus on resolving coexistence issues by working with ETSI BRAN rather than 3GPP</vt:lpstr>
      <vt:lpstr>PDED ad hoc’s March 2017 LS  highlighted the lack of agreement could be resolved with testing </vt:lpstr>
      <vt:lpstr>PDED ad hoc’s March 2017 LS  highlighted the lack of agreement could be resolved with testing </vt:lpstr>
      <vt:lpstr>RAN1/RAN4 response to IEEE 802’s LS suggests that testing is unlikely to resolve disagreements</vt:lpstr>
      <vt:lpstr>IEEE 802’s LS highlighted historical disagreements in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IEEE 802’s LS noted in clause 2&amp;3 they want to work with 3GPP, especially validating LAA using RAN4 testing</vt:lpstr>
      <vt:lpstr>RAN1/RAN4 in their response to clause 2 &amp; 3 did not commit to testing to validate LAA</vt:lpstr>
      <vt:lpstr>IEEE 802’s LS asked in clauses 4 &amp; 5 for a commitment to use RAN4 tests to validate LAA</vt:lpstr>
      <vt:lpstr>RAN1/RAN4 were non committal on validating LAA via RAN4 testing in its response to clauses 4 &amp; 5</vt:lpstr>
      <vt:lpstr>RAN1/RAN4 were non committal on validating LAA via RAN4 testing in its response to clauses 4 &amp; 5</vt:lpstr>
      <vt:lpstr>RAN1/RAN4 were non committal on validating LAA via RAN4 testing in its response to clauses 4 &amp; 5</vt:lpstr>
      <vt:lpstr>IEEE 802’s LS asked in clause 6 for some additional testing </vt:lpstr>
      <vt:lpstr>RAN1/RAN4 were non committal on additional RAN4 testing in its response to clause 6</vt:lpstr>
      <vt:lpstr>RAN1/RAN4 were non committal on additional RAN4 testing in its response to clause 6</vt:lpstr>
      <vt:lpstr>IEEE 802’s LS asked in clause 6 for RAN1/RAN4 perspective on alternative testing </vt:lpstr>
      <vt:lpstr>RAN1/RAN4’s response to clause 7 indicated no interest in alternative testing </vt:lpstr>
      <vt:lpstr>RAN1/RAN4’s response to clause 7 indicated no interest in alternative testing </vt:lpstr>
      <vt:lpstr>How should IEEE 802 respond to the latest LS from RAN1/RAN4?</vt:lpstr>
      <vt:lpstr>It is proposed that IEEE 802 refocus on resolving the issue in ETSI BRAN … and away from 3GPP</vt:lpstr>
      <vt:lpstr>It is proposed that IEEE 802 refocus on resolving the issue in ETSI BRAN … and away from 3GPP</vt:lpstr>
      <vt:lpstr>Another proposal is to focus on validating or not whether ED = -72dBm is actually “fair”</vt:lpstr>
      <vt:lpstr>Another proposal is to focus on validating or not whether ED = -72dBm is actually “fair”</vt:lpstr>
      <vt:lpstr>The SC will discuss next steps in relation to the RAN1/RAN4 LS in May 2017 </vt:lpstr>
      <vt:lpstr>PowerPoint Presentation</vt:lpstr>
      <vt:lpstr>The RAN4 testing mechanisms appear to be going in a direction that makes sense for Wi-Fi</vt:lpstr>
      <vt:lpstr>RAN4 testing is potentially important to validating the coexistence claims made about LAA</vt:lpstr>
      <vt:lpstr>Purpose &amp; Scope of 3GPP RAN4 Multi-node Testing </vt:lpstr>
      <vt:lpstr>Testbed Topology</vt:lpstr>
      <vt:lpstr>In Daejeon, 802.11 WG sent a LS to RAN4 focused on encouraging “below ED” testing</vt:lpstr>
      <vt:lpstr>802.11 WG’s LS appears to have had a positive effect on activities in RAN4 (although it was not discussed)</vt:lpstr>
      <vt:lpstr>RAN4 agreed on test configurations aligned with 802.11 WG’s LS</vt:lpstr>
      <vt:lpstr>RAN4 testing will focus on devices compliant with 802.11n or 802.11ac</vt:lpstr>
      <vt:lpstr>RAN4 testing requires all configuration parameters to be documented</vt:lpstr>
      <vt:lpstr>RAN4 testing requires devices that are representative of the deployment scenario</vt:lpstr>
      <vt:lpstr>RAN4 testing requires “apple to apple” comparisons using the same COT</vt:lpstr>
      <vt:lpstr>RAN4 testing uses CDF curves in a similar way to the WFA’s LTE-U testing </vt:lpstr>
      <vt:lpstr>IEEE 802’s LS appears to have had a positive effect on activities in RAN4</vt:lpstr>
      <vt:lpstr>What are the next steps for 802.11 WG wrt RAN4 testing mechanisms? </vt:lpstr>
      <vt:lpstr>A suggestion has been received on possible actions in relation to RAN4 testing</vt:lpstr>
      <vt:lpstr>A suggestion has been received on possible actions in relation to RAN4 testing</vt:lpstr>
      <vt:lpstr>A suggestion has been received on possible actions in relation to RAN4 testing</vt:lpstr>
      <vt:lpstr>The SC will discuss 802.11 WG next steps wrt RAN4 testing mechanisms </vt:lpstr>
      <vt:lpstr>PowerPoint Presentation</vt:lpstr>
      <vt:lpstr>3GPP RAN has confirmed RAN1 will not be fulfilling it commitment to validate coexistence using RAN4 testing</vt:lpstr>
      <vt:lpstr>RAN provided further clarification in a LS in June 2017 that it will not validate coexistence using RAN4 testing</vt:lpstr>
      <vt:lpstr>RAN provided further clarification in a LS in June 2017 that it will not validate coexistence using RAN4 testing</vt:lpstr>
      <vt:lpstr>RAN provided further clarification in a LS in June 2017 that it will not validate coexistence using RAN4 testing</vt:lpstr>
      <vt:lpstr>RAN provided further clarification in a LS in June 2017 that it will not validate coexistence using RAN4 testing</vt:lpstr>
      <vt:lpstr>What are the next steps for 802.11 WG wrt the RAN LS on RAN4 testing mechanisms?</vt:lpstr>
      <vt:lpstr>A suggestion has been received on possible actions in relation to RAN LS</vt:lpstr>
      <vt:lpstr>The SC will discuss 802.11 WG next steps wrt RAN4 testing mechanisms</vt:lpstr>
      <vt:lpstr>PowerPoint Presentation</vt:lpstr>
      <vt:lpstr>The Coexistence SC will discuss the status of the LS to ETSI BRAN</vt:lpstr>
      <vt:lpstr>In Vancouver, the PDED ad hoc considered ENAP comments relevant to the PDED issues on EN 301 893</vt:lpstr>
      <vt:lpstr>In Vancouver, the PDED ad hoc considered ENAP comments relevant to the PDED issues on EN 301 893</vt:lpstr>
      <vt:lpstr>In Vancouver, the PDED ad hoc considered ENAP comments relevant to the PDED issues on EN 301 893</vt:lpstr>
      <vt:lpstr>In Vancouver, the PDED ad hoc considered ENAP comments relevant to the PDED issues on EN 301 893</vt:lpstr>
      <vt:lpstr>In Daejeon, the PDED ad hoc agreed on a LS to ETSI BRAN asking that the PDED be allowed in the future</vt:lpstr>
      <vt:lpstr>The LS used “dual threshold option” and highlighted that it should be usable by all technologies</vt:lpstr>
      <vt:lpstr>The LS from IEEE 802.11 WG led to ETS BRAN welcoming cooperation from the WG </vt:lpstr>
      <vt:lpstr>ETSI BRAN discussed other issues of interest to IEEE 802.11 WG</vt:lpstr>
      <vt:lpstr>ETSI BRAN discussed other issues of interest to IEEE 802.11 WG</vt:lpstr>
      <vt:lpstr>ETSI BRAN discussed other issues of interest to IEEE 802.11 WG</vt:lpstr>
      <vt:lpstr>The Coexistence SC needs to decide on next steps for its interactions with ETSI BRAN </vt:lpstr>
      <vt:lpstr>PowerPoint Presentation</vt:lpstr>
      <vt:lpstr>The SC will take over 11ax coexistence issues from 802.19</vt:lpstr>
      <vt:lpstr>PowerPoint Presentation</vt:lpstr>
      <vt:lpstr>How should the SC work with TGax? </vt:lpstr>
      <vt:lpstr>Fairness in 5GHz unlicensed bands has been maintained historically by the wide use of Wi-Fi sharing mechanisms</vt:lpstr>
      <vt:lpstr>The introduction of multiple sharing mechanisms by unlicensed LTE risks “fair” sharing in the future</vt:lpstr>
      <vt:lpstr>LTE-U provides an example of how difficult it is to share fairly when systems are using different mechanisms</vt:lpstr>
      <vt:lpstr>The Europeans and US have different approaches to sharing of unlicensed spectrum </vt:lpstr>
      <vt:lpstr>Each approach to sharing of unlicensed spectrum  has pro’s &amp; con’s - but the European way has been useful</vt:lpstr>
      <vt:lpstr>802.11ax will have performance worse than 802.11ac under the current version of EN 301 893</vt:lpstr>
      <vt:lpstr>It is unclear how spatial reuse will exist under the auspices of EN 301 893 </vt:lpstr>
      <vt:lpstr>802.11 TGax needs to care about refining EN 301 893 to meet the needs of the next generation of Wi-Fi</vt:lpstr>
      <vt:lpstr>The success of 802.11ax in the US is less dependent on regulations and more on sharing in the field</vt:lpstr>
      <vt:lpstr>The success of 802.11ax in the US is less dependent on regulations and more on sharing in the field</vt:lpstr>
      <vt:lpstr>The success of 802.11ax in the US is less dependent on regulations and more on sharing in the field</vt:lpstr>
      <vt:lpstr>PowerPoint Presentation</vt:lpstr>
      <vt:lpstr>The 802.11 WG would like the SC to develop (and publish) metrics of progress</vt:lpstr>
      <vt:lpstr>The SC will discuss potential metrics for reporting</vt:lpstr>
      <vt:lpstr>PowerPoint Presentation</vt:lpstr>
      <vt:lpstr>Who will provide submissions to the SC?</vt:lpstr>
      <vt:lpstr>What are possibilities for reaching out to other organisations and regulators?</vt:lpstr>
      <vt:lpstr>The IEEE 802.11 Coexistence SC meeting is adjourned!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2017-07-13T11:12:44Z</dcterms:modified>
</cp:coreProperties>
</file>