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6"/>
  </p:notesMasterIdLst>
  <p:handoutMasterIdLst>
    <p:handoutMasterId r:id="rId137"/>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937" r:id="rId22"/>
    <p:sldId id="1964" r:id="rId23"/>
    <p:sldId id="1648" r:id="rId24"/>
    <p:sldId id="1918" r:id="rId25"/>
    <p:sldId id="1919" r:id="rId26"/>
    <p:sldId id="1735" r:id="rId27"/>
    <p:sldId id="1936" r:id="rId28"/>
    <p:sldId id="1684" r:id="rId29"/>
    <p:sldId id="1685" r:id="rId30"/>
    <p:sldId id="1686" r:id="rId31"/>
    <p:sldId id="1942" r:id="rId32"/>
    <p:sldId id="1943" r:id="rId33"/>
    <p:sldId id="1687" r:id="rId34"/>
    <p:sldId id="1745" r:id="rId35"/>
    <p:sldId id="1746" r:id="rId36"/>
    <p:sldId id="1747" r:id="rId37"/>
    <p:sldId id="1769" r:id="rId38"/>
    <p:sldId id="1786" r:id="rId39"/>
    <p:sldId id="1773" r:id="rId40"/>
    <p:sldId id="1894" r:id="rId41"/>
    <p:sldId id="1896" r:id="rId42"/>
    <p:sldId id="1689" r:id="rId43"/>
    <p:sldId id="1691" r:id="rId44"/>
    <p:sldId id="1692" r:id="rId45"/>
    <p:sldId id="1694" r:id="rId46"/>
    <p:sldId id="1931" r:id="rId47"/>
    <p:sldId id="1932" r:id="rId48"/>
    <p:sldId id="1933" r:id="rId49"/>
    <p:sldId id="1934" r:id="rId50"/>
    <p:sldId id="1944" r:id="rId51"/>
    <p:sldId id="1695" r:id="rId52"/>
    <p:sldId id="1696" r:id="rId53"/>
    <p:sldId id="1697" r:id="rId54"/>
    <p:sldId id="1716" r:id="rId55"/>
    <p:sldId id="1717" r:id="rId56"/>
    <p:sldId id="1718" r:id="rId57"/>
    <p:sldId id="1851" r:id="rId58"/>
    <p:sldId id="1864" r:id="rId59"/>
    <p:sldId id="1945" r:id="rId60"/>
    <p:sldId id="1946" r:id="rId61"/>
    <p:sldId id="1688" r:id="rId62"/>
    <p:sldId id="1702" r:id="rId63"/>
    <p:sldId id="1703" r:id="rId64"/>
    <p:sldId id="1704" r:id="rId65"/>
    <p:sldId id="1705" r:id="rId66"/>
    <p:sldId id="1706" r:id="rId67"/>
    <p:sldId id="1707" r:id="rId68"/>
    <p:sldId id="1708" r:id="rId69"/>
    <p:sldId id="1709" r:id="rId70"/>
    <p:sldId id="1710" r:id="rId71"/>
    <p:sldId id="1790" r:id="rId72"/>
    <p:sldId id="1698" r:id="rId73"/>
    <p:sldId id="1699" r:id="rId74"/>
    <p:sldId id="1700" r:id="rId75"/>
    <p:sldId id="1701" r:id="rId76"/>
    <p:sldId id="1711" r:id="rId77"/>
    <p:sldId id="1712" r:id="rId78"/>
    <p:sldId id="1962" r:id="rId79"/>
    <p:sldId id="1966" r:id="rId80"/>
    <p:sldId id="1713" r:id="rId81"/>
    <p:sldId id="1963" r:id="rId82"/>
    <p:sldId id="1965" r:id="rId83"/>
    <p:sldId id="1679" r:id="rId84"/>
    <p:sldId id="1583" r:id="rId85"/>
    <p:sldId id="1629" r:id="rId86"/>
    <p:sldId id="1641" r:id="rId87"/>
    <p:sldId id="1952" r:id="rId88"/>
    <p:sldId id="1948" r:id="rId89"/>
    <p:sldId id="1887" r:id="rId90"/>
    <p:sldId id="1949" r:id="rId91"/>
    <p:sldId id="1950" r:id="rId92"/>
    <p:sldId id="1956" r:id="rId93"/>
    <p:sldId id="1951" r:id="rId94"/>
    <p:sldId id="1953" r:id="rId95"/>
    <p:sldId id="1957" r:id="rId96"/>
    <p:sldId id="1958" r:id="rId97"/>
    <p:sldId id="1959" r:id="rId98"/>
    <p:sldId id="1960" r:id="rId99"/>
    <p:sldId id="1961" r:id="rId100"/>
    <p:sldId id="1941" r:id="rId101"/>
    <p:sldId id="1954" r:id="rId102"/>
    <p:sldId id="1955" r:id="rId103"/>
    <p:sldId id="1880" r:id="rId104"/>
    <p:sldId id="1375" r:id="rId105"/>
    <p:sldId id="1376" r:id="rId106"/>
    <p:sldId id="1400"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100" d="100"/>
          <a:sy n="100" d="100"/>
        </p:scale>
        <p:origin x="-147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802.11-17/0896r5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8.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897-00-0jtc-jtc1-sc-minutes-in-daejon-may-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9.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0.wmf"/></Relationships>
</file>

<file path=ppt/slides/_rels/slide12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126.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4.w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5.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28.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1.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www.surveymonkey.net/results/SM-G62GGVCG/"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a:t>
            </a:r>
            <a:r>
              <a:rPr lang="en-US" dirty="0">
                <a:solidFill>
                  <a:schemeClr val="accent2">
                    <a:lumMod val="75000"/>
                  </a:schemeClr>
                </a:solidFill>
              </a:rPr>
              <a:t>agenda for </a:t>
            </a:r>
            <a:r>
              <a:rPr lang="en-US" dirty="0" smtClean="0">
                <a:solidFill>
                  <a:schemeClr val="accent2">
                    <a:lumMod val="75000"/>
                  </a:schemeClr>
                </a:solidFill>
              </a:rPr>
              <a:t>Berlin</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July 2017</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in July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a:t>
            </a:r>
            <a:r>
              <a:rPr lang="en-AU" dirty="0" smtClean="0"/>
              <a:t>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38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390"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June 2017, although the resignation of the Chair will complicate things</a:t>
            </a:r>
          </a:p>
          <a:p>
            <a:pPr lvl="1"/>
            <a:r>
              <a:rPr lang="en-AU" dirty="0" smtClean="0"/>
              <a:t>For the next SC6 meeting in October it is likely that we will send SC6 a status update based on the material in this slide deck</a:t>
            </a:r>
          </a:p>
          <a:p>
            <a:pPr lvl="2"/>
            <a:r>
              <a:rPr lang="en-AU" dirty="0" smtClean="0"/>
              <a:t>Will be developed in Sept 2017</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25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Berlin </a:t>
            </a:r>
            <a:r>
              <a:rPr lang="en-AU" i="1" dirty="0" smtClean="0"/>
              <a:t>in July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Daejeon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Daejeon, in May 2017, as documented in </a:t>
            </a:r>
            <a:r>
              <a:rPr lang="en-AU" i="1" dirty="0" smtClean="0">
                <a:solidFill>
                  <a:srgbClr val="FF0000"/>
                </a:solidFill>
                <a:hlinkClick r:id="rId3"/>
              </a:rPr>
              <a:t>11-17-0897-00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003"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30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42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42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93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5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98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0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5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131</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36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36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3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39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395"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 oops!</a:t>
            </a:r>
          </a:p>
          <a:p>
            <a:pPr lvl="1"/>
            <a:r>
              <a:rPr lang="en-AU" dirty="0" smtClean="0"/>
              <a:t>However, a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144658"/>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chemeClr val="tx1"/>
                          </a:solidFill>
                          <a:latin typeface="+mj-lt"/>
                        </a:rPr>
                        <a:t>na</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36081259"/>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Berlin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with comments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a:t>
            </a:r>
            <a:r>
              <a:rPr lang="en-AU" dirty="0">
                <a:solidFill>
                  <a:schemeClr val="accent6"/>
                </a:solidFill>
              </a:rPr>
              <a:t> </a:t>
            </a:r>
            <a:r>
              <a:rPr lang="en-AU" dirty="0" smtClean="0">
                <a:solidFill>
                  <a:schemeClr val="accent6"/>
                </a:solidFill>
              </a:rPr>
              <a:t>&amp; response </a:t>
            </a:r>
            <a:r>
              <a:rPr lang="en-AU" dirty="0">
                <a:solidFill>
                  <a:schemeClr val="accent6"/>
                </a:solidFill>
              </a:rPr>
              <a:t>required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endParaRPr lang="en-AU" b="0"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544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Proposed IEEE 802.1 WG response 1</a:t>
            </a:r>
          </a:p>
          <a:p>
            <a:pPr lvl="1"/>
            <a:r>
              <a:rPr lang="en-AU" dirty="0" smtClean="0"/>
              <a:t>See embedded document</a:t>
            </a:r>
          </a:p>
          <a:p>
            <a:pPr lvl="1"/>
            <a:endParaRPr lang="en-AU" dirty="0" smtClean="0"/>
          </a:p>
          <a:p>
            <a:pPr lvl="1"/>
            <a:r>
              <a:rPr lang="en-AU" dirty="0" smtClean="0"/>
              <a:t>This document covers:</a:t>
            </a:r>
          </a:p>
          <a:p>
            <a:pPr lvl="2"/>
            <a:r>
              <a:rPr lang="en-AU" dirty="0" smtClean="0"/>
              <a:t>IEEE 802.1Q-2014/</a:t>
            </a:r>
            <a:r>
              <a:rPr lang="en-AU" dirty="0" err="1" smtClean="0"/>
              <a:t>Cor</a:t>
            </a:r>
            <a:r>
              <a:rPr lang="en-AU" dirty="0" smtClean="0"/>
              <a:t> 1-2015</a:t>
            </a:r>
          </a:p>
          <a:p>
            <a:pPr lvl="2"/>
            <a:r>
              <a:rPr lang="en-AU" dirty="0" smtClean="0"/>
              <a:t>IEEE 802.1AB-2016</a:t>
            </a:r>
          </a:p>
          <a:p>
            <a:pPr lvl="2"/>
            <a:r>
              <a:rPr lang="en-AU" dirty="0" smtClean="0"/>
              <a:t>IEEE 802.1Qca-2015</a:t>
            </a:r>
          </a:p>
          <a:p>
            <a:pPr lvl="2"/>
            <a:r>
              <a:rPr lang="en-AU" dirty="0" smtClean="0"/>
              <a:t>IEEE 802.1Qbv-2015</a:t>
            </a:r>
          </a:p>
          <a:p>
            <a:pPr lvl="2"/>
            <a:r>
              <a:rPr lang="en-AU" dirty="0" smtClean="0"/>
              <a:t>IEEE 802.1AC-2016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12031546"/>
              </p:ext>
            </p:extLst>
          </p:nvPr>
        </p:nvGraphicFramePr>
        <p:xfrm>
          <a:off x="3657600" y="2505075"/>
          <a:ext cx="914400" cy="771525"/>
        </p:xfrm>
        <a:graphic>
          <a:graphicData uri="http://schemas.openxmlformats.org/presentationml/2006/ole">
            <mc:AlternateContent xmlns:mc="http://schemas.openxmlformats.org/markup-compatibility/2006">
              <mc:Choice xmlns:v="urn:schemas-microsoft-com:vml" Requires="v">
                <p:oleObj spid="_x0000_s272404"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657600" y="2505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8438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required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146806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smtClean="0"/>
              <a:t>See response to </a:t>
            </a:r>
            <a:r>
              <a:rPr lang="en-AU" dirty="0" smtClean="0"/>
              <a:t>IEEE </a:t>
            </a:r>
            <a:r>
              <a:rPr lang="en-AU" dirty="0"/>
              <a:t>802.1Qbv-2015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19400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t>See response to IEEE 802.1Qbv-2015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287478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12 Oct 2017</a:t>
            </a: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6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12 Oct 2017</a:t>
            </a:r>
            <a:endParaRPr lang="en-AU" dirty="0" smtClean="0">
              <a:solidFill>
                <a:schemeClr val="accent2"/>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29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passed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a:t>
            </a:r>
            <a:r>
              <a:rPr lang="en-AU" dirty="0">
                <a:solidFill>
                  <a:schemeClr val="accent2"/>
                </a:solidFill>
              </a:rPr>
              <a:t> &amp; response </a:t>
            </a:r>
            <a:r>
              <a:rPr lang="en-AU" dirty="0" smtClean="0">
                <a:solidFill>
                  <a:schemeClr val="accent2"/>
                </a:solidFill>
              </a:rPr>
              <a:t>required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r>
              <a:rPr lang="en-AU" dirty="0" smtClean="0"/>
              <a:t>FDIS </a:t>
            </a:r>
            <a:r>
              <a:rPr lang="en-AU" dirty="0" smtClean="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i="1" dirty="0"/>
              <a:t>IEEE </a:t>
            </a:r>
            <a:r>
              <a:rPr lang="en-AU" i="1" dirty="0" smtClean="0"/>
              <a:t>802.1AC-2016 </a:t>
            </a:r>
            <a:r>
              <a:rPr lang="en-AU" i="1" dirty="0"/>
              <a:t>is the revision of </a:t>
            </a:r>
            <a:r>
              <a:rPr lang="en-AU" i="1" dirty="0" smtClean="0"/>
              <a:t>IEEE 802.1AC-2012</a:t>
            </a:r>
            <a:r>
              <a:rPr lang="en-AU" i="1" dirty="0"/>
              <a:t>. IEEE </a:t>
            </a:r>
            <a:r>
              <a:rPr lang="en-AU" i="1" dirty="0" smtClean="0"/>
              <a:t>802.1AC-2016 is implemented </a:t>
            </a:r>
            <a:r>
              <a:rPr lang="en-AU" i="1" dirty="0"/>
              <a:t>with IEEE 802.11 and </a:t>
            </a:r>
            <a:r>
              <a:rPr lang="en-AU" i="1" dirty="0" smtClean="0"/>
              <a:t>802.1AE which </a:t>
            </a:r>
            <a:r>
              <a:rPr lang="en-AU" i="1" dirty="0"/>
              <a:t>have also been proposed to ISO under </a:t>
            </a:r>
            <a:r>
              <a:rPr lang="en-AU" i="1" dirty="0" smtClean="0"/>
              <a:t>the PSDO </a:t>
            </a:r>
            <a:r>
              <a:rPr lang="en-AU" i="1" dirty="0"/>
              <a:t>agreement. China NB has </a:t>
            </a:r>
            <a:r>
              <a:rPr lang="en-AU" i="1" dirty="0" smtClean="0"/>
              <a:t>expressed objection </a:t>
            </a:r>
            <a:r>
              <a:rPr lang="en-AU" i="1" dirty="0"/>
              <a:t>to their submissions and </a:t>
            </a:r>
            <a:r>
              <a:rPr lang="en-AU" i="1" dirty="0" smtClean="0"/>
              <a:t>provided detailed </a:t>
            </a:r>
            <a:r>
              <a:rPr lang="en-AU" i="1" dirty="0"/>
              <a:t>comments. IEEE has acknowledged </a:t>
            </a:r>
            <a:r>
              <a:rPr lang="en-AU" i="1" dirty="0" smtClean="0"/>
              <a:t>the receiving </a:t>
            </a:r>
            <a:r>
              <a:rPr lang="en-AU" i="1" dirty="0"/>
              <a:t>of China NB’s comments but has </a:t>
            </a:r>
            <a:r>
              <a:rPr lang="en-AU" i="1" dirty="0" smtClean="0"/>
              <a:t>not made </a:t>
            </a:r>
            <a:r>
              <a:rPr lang="en-AU" i="1" dirty="0"/>
              <a:t>satisfactory attempts to change </a:t>
            </a:r>
            <a:r>
              <a:rPr lang="en-AU" i="1" dirty="0" smtClean="0"/>
              <a:t>Chinese negative </a:t>
            </a:r>
            <a:r>
              <a:rPr lang="en-AU" i="1" dirty="0"/>
              <a:t>vote. Since Chinese objection to </a:t>
            </a:r>
            <a:r>
              <a:rPr lang="en-AU" i="1" dirty="0" smtClean="0"/>
              <a:t>the base/associated </a:t>
            </a:r>
            <a:r>
              <a:rPr lang="en-AU" i="1" dirty="0"/>
              <a:t>standards still stands, we </a:t>
            </a:r>
            <a:r>
              <a:rPr lang="en-AU" i="1" dirty="0" smtClean="0"/>
              <a:t>cannot support </a:t>
            </a:r>
            <a:r>
              <a:rPr lang="en-AU" i="1" dirty="0"/>
              <a:t>the standards that rely on </a:t>
            </a:r>
            <a:r>
              <a:rPr lang="en-AU" i="1" dirty="0" smtClean="0"/>
              <a:t>previous standards </a:t>
            </a:r>
            <a:r>
              <a:rPr lang="en-AU" i="1" dirty="0"/>
              <a:t>on security.</a:t>
            </a:r>
          </a:p>
          <a:p>
            <a:pPr lvl="1"/>
            <a:r>
              <a:rPr lang="en-AU" i="1" dirty="0"/>
              <a:t>For previous China NB comment, please refer </a:t>
            </a:r>
            <a:r>
              <a:rPr lang="en-AU" i="1" dirty="0" smtClean="0"/>
              <a:t>to 6N15494 </a:t>
            </a:r>
            <a:r>
              <a:rPr lang="en-AU" i="1" dirty="0"/>
              <a:t>and 6N15556</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434632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t>See response to IEEE 802.1Qbv-2015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3762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is waiting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a:t>
            </a:r>
            <a:r>
              <a:rPr lang="en-AU" dirty="0" smtClean="0"/>
              <a:t>ballot: </a:t>
            </a:r>
            <a:r>
              <a:rPr lang="en-AU" dirty="0" smtClean="0">
                <a:solidFill>
                  <a:schemeClr val="accent2"/>
                </a:solidFill>
              </a:rPr>
              <a:t>waiting</a:t>
            </a:r>
            <a:endParaRPr lang="en-AU" dirty="0">
              <a:solidFill>
                <a:srgbClr val="FF0000"/>
              </a:solidFill>
            </a:endParaRPr>
          </a:p>
          <a:p>
            <a:pPr lvl="1"/>
            <a:r>
              <a:rPr lang="en-AU" dirty="0" smtClean="0">
                <a:solidFill>
                  <a:srgbClr val="FF0000"/>
                </a:solidFill>
              </a:rPr>
              <a:t>Will open by 7 July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7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7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smtClean="0">
                <a:solidFill>
                  <a:schemeClr val="accent2"/>
                </a:solidFill>
              </a:rPr>
              <a:t>waiting</a:t>
            </a:r>
          </a:p>
          <a:p>
            <a:pPr lvl="1"/>
            <a:r>
              <a:rPr lang="en-AU" dirty="0" smtClean="0"/>
              <a:t>Will be sent when published soon</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See response to IEEE 802.1Qbv-2015 </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GB" dirty="0" smtClean="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1530042"/>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404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30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303"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smtClean="0">
                <a:solidFill>
                  <a:srgbClr val="FF0000"/>
                </a:solidFill>
              </a:rPr>
              <a:t>Asked </a:t>
            </a:r>
            <a:r>
              <a:rPr lang="en-AU" dirty="0">
                <a:solidFill>
                  <a:srgbClr val="FF0000"/>
                </a:solidFill>
              </a:rPr>
              <a:t>Jodi on 13 June for update</a:t>
            </a:r>
          </a:p>
          <a:p>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1449270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IEEE 802.1 WG response 1 (sent on 7 June 2017)</a:t>
            </a:r>
          </a:p>
          <a:p>
            <a:pPr lvl="1"/>
            <a:r>
              <a:rPr lang="en-AU" i="1" dirty="0"/>
              <a:t>The IEEE 802.3 Ethernet Working Group responded to China NB’s comments (6N16445) against IEEE </a:t>
            </a:r>
            <a:r>
              <a:rPr lang="en-AU" i="1" dirty="0" err="1"/>
              <a:t>Std</a:t>
            </a:r>
            <a:r>
              <a:rPr lang="en-AU" i="1" dirty="0"/>
              <a:t> 802.3bw-2015 in 6N16509. It was explained in this response that IEEE </a:t>
            </a:r>
            <a:r>
              <a:rPr lang="en-AU" i="1" dirty="0" err="1"/>
              <a:t>Std</a:t>
            </a:r>
            <a:r>
              <a:rPr lang="en-AU" i="1" dirty="0"/>
              <a:t> 802.3-2015 and its amendments are security agnostic and allow the user to run any security protocol.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483378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3298999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r>
              <a:rPr lang="en-AU" b="0"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65924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IEEE </a:t>
            </a:r>
            <a:r>
              <a:rPr lang="en-AU" dirty="0" smtClean="0"/>
              <a:t>802.3 </a:t>
            </a:r>
            <a:r>
              <a:rPr lang="en-AU" dirty="0" smtClean="0"/>
              <a:t>WG response 2 (sent on 7 June 2017)</a:t>
            </a:r>
          </a:p>
          <a:p>
            <a:pPr lvl="1"/>
            <a:r>
              <a:rPr lang="en-AU" i="1" dirty="0"/>
              <a:t>The IEEE 802.3 Ethernet Working Group provided further explanation in document 6N16445 in response to comments submitted on IEEE </a:t>
            </a:r>
            <a:r>
              <a:rPr lang="en-AU" i="1" dirty="0" err="1"/>
              <a:t>Std</a:t>
            </a:r>
            <a:r>
              <a:rPr lang="en-AU" i="1" dirty="0"/>
              <a:t> 802.3bw-2015. It is stated in the document that the IEEE 802.3 Working Group better understands the value of the adoption of IEEE 802.3 Ethernet standards and amendments as ISO/IEC/IEEE international standards. It further stated that it is now the intention of the Working Group to submit amendments to, and future revisions of, the IEEE 802.3 Standard for Ethernet for adoption under the PSDO agreement. The details of this plan are communicated on an ongoing basis using the procedures established to support the PSDO. In addition, an overview of IEEE 802.3 activities in progress, including a plan for their submission under the PSDO, was provided in 6N16539 to the ISO/IEC JTC1 SC6 meeting in February 2017.</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580468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7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24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19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60-day pre-ballot closes 18 August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60-day pre-ballot closes </a:t>
            </a:r>
            <a:r>
              <a:rPr lang="en-AU" dirty="0" smtClean="0"/>
              <a:t>18 August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21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smtClean="0">
                <a:solidFill>
                  <a:srgbClr val="FF0000"/>
                </a:solidFill>
              </a:rPr>
              <a:t>What is status?</a:t>
            </a:r>
            <a:endParaRPr lang="en-AU" dirty="0">
              <a:solidFill>
                <a:srgbClr val="FF0000"/>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a:t>
            </a:r>
            <a:r>
              <a:rPr lang="en-AU" dirty="0" smtClean="0">
                <a:solidFill>
                  <a:srgbClr val="FF0000"/>
                </a:solidFill>
              </a:rPr>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493708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60-day pre-ballot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closes 20 July</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smtClean="0"/>
              <a:t>60-day </a:t>
            </a:r>
            <a:r>
              <a:rPr lang="en-AU" dirty="0"/>
              <a:t>pre-ballot </a:t>
            </a:r>
            <a:r>
              <a:rPr lang="en-AU" dirty="0" smtClean="0"/>
              <a:t>re-run </a:t>
            </a:r>
            <a:r>
              <a:rPr lang="en-AU" dirty="0" smtClean="0"/>
              <a:t>closes on </a:t>
            </a:r>
            <a:r>
              <a:rPr lang="en-AU" dirty="0" smtClean="0"/>
              <a:t>1 Sept 2017</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rerun  closes 1 Sept 2017</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required a re-run, which closes on 1 Sept 2017</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a:t>
            </a:r>
            <a:r>
              <a:rPr lang="en-AU" dirty="0" smtClean="0">
                <a:solidFill>
                  <a:schemeClr val="accent2"/>
                </a:solidFill>
              </a:rPr>
              <a:t>2017</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smtClean="0">
                <a:solidFill>
                  <a:srgbClr val="FF0000"/>
                </a:solidFill>
              </a:rPr>
              <a:t>Jodi is following up</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7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6021302"/>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but a response 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1"/>
                </a:solidFill>
              </a:rPr>
              <a:t>passed </a:t>
            </a:r>
            <a:r>
              <a:rPr lang="en-AU" dirty="0" smtClean="0">
                <a:solidFill>
                  <a:schemeClr val="accent2"/>
                </a:solidFill>
              </a:rPr>
              <a:t>but response required</a:t>
            </a:r>
          </a:p>
          <a:p>
            <a:pPr lvl="1"/>
            <a:r>
              <a:rPr lang="en-AU" dirty="0" smtClean="0"/>
              <a:t>IEEE </a:t>
            </a:r>
            <a:r>
              <a:rPr lang="en-AU" dirty="0" smtClean="0"/>
              <a:t>802.21-2017 </a:t>
            </a:r>
            <a:r>
              <a:rPr lang="en-AU" dirty="0"/>
              <a:t>60-day pre-ballot closed on </a:t>
            </a:r>
            <a:r>
              <a:rPr lang="en-AU" dirty="0" smtClean="0"/>
              <a:t>10 </a:t>
            </a:r>
            <a:r>
              <a:rPr lang="en-AU" dirty="0"/>
              <a:t>April 2017</a:t>
            </a:r>
          </a:p>
          <a:p>
            <a:pPr lvl="2"/>
            <a:r>
              <a:rPr lang="en-AU" dirty="0" smtClean="0"/>
              <a:t>The votes have not been officially published</a:t>
            </a:r>
          </a:p>
          <a:p>
            <a:pPr lvl="2"/>
            <a:r>
              <a:rPr lang="en-AU" dirty="0" smtClean="0"/>
              <a:t>It appears it passed 5/1/12</a:t>
            </a:r>
          </a:p>
          <a:p>
            <a:pPr lvl="2"/>
            <a:r>
              <a:rPr lang="en-AU" dirty="0" smtClean="0"/>
              <a:t>Only negative vote was from China NB (the usual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802.21-2017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GB" i="1" dirty="0"/>
              <a:t>IEEE 802.21-2017 is implemented with IEEE 802.1X-2010 which have also been proposed to ISO under the PSDO agreement. China NB has expressed objection to the submissions and provided detailed comments. IEEE has acknowledged the receiving of China NB’s comments but has not made any satisfactory attempts to change Chinese negative vote. Since Chinese objection to the base/associated standards still stands, we cannot support other standards that rely on previous standards on security. For previous China NB comment, please refer to 6N15555.</a:t>
            </a:r>
            <a:r>
              <a:rPr lang="en-AU" i="1" dirty="0" smtClean="0"/>
              <a:t>China </a:t>
            </a:r>
            <a:r>
              <a:rPr lang="en-AU" i="1" dirty="0" smtClean="0"/>
              <a:t>NB proposed change 1</a:t>
            </a:r>
          </a:p>
          <a:p>
            <a:r>
              <a:rPr lang="en-AU" dirty="0"/>
              <a:t>China NB </a:t>
            </a:r>
            <a:r>
              <a:rPr lang="en-AU" dirty="0" smtClean="0"/>
              <a:t>proposed change 1</a:t>
            </a:r>
            <a:endParaRPr lang="en-AU" dirty="0"/>
          </a:p>
          <a:p>
            <a:pPr lvl="1"/>
            <a:r>
              <a:rPr lang="en-GB" i="1" dirty="0" smtClean="0"/>
              <a:t>Recommend </a:t>
            </a:r>
            <a:r>
              <a:rPr lang="en-GB" i="1" dirty="0"/>
              <a:t>not referencing the defective standards or enhancing its security </a:t>
            </a:r>
            <a:r>
              <a:rPr lang="en-GB" i="1" dirty="0" smtClean="0"/>
              <a:t>mechanism</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6410354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802.21-2017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IEEE </a:t>
            </a:r>
            <a:r>
              <a:rPr lang="en-AU" dirty="0"/>
              <a:t>802.21 WG proposed response</a:t>
            </a:r>
          </a:p>
          <a:p>
            <a:pPr lvl="1"/>
            <a:r>
              <a:rPr lang="en-AU" dirty="0" smtClean="0"/>
              <a:t>See proposed response on 802.21.1</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56788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2017 plenary meeting in Berlin</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July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1"/>
                </a:solidFill>
              </a:rPr>
              <a:t>passed </a:t>
            </a:r>
            <a:r>
              <a:rPr lang="en-AU" dirty="0">
                <a:solidFill>
                  <a:schemeClr val="accent2"/>
                </a:solidFill>
              </a:rPr>
              <a:t>but response required</a:t>
            </a:r>
            <a:endParaRPr lang="en-AU" dirty="0" smtClean="0">
              <a:solidFill>
                <a:schemeClr val="accent1"/>
              </a:solidFill>
            </a:endParaRPr>
          </a:p>
          <a:p>
            <a:pPr lvl="1"/>
            <a:r>
              <a:rPr lang="en-AU" dirty="0"/>
              <a:t>IEEE </a:t>
            </a:r>
            <a:r>
              <a:rPr lang="en-AU" dirty="0" smtClean="0"/>
              <a:t>802.21-2017 </a:t>
            </a:r>
            <a:r>
              <a:rPr lang="en-AU" dirty="0"/>
              <a:t>60-day pre-ballot closed on 10 April 2017</a:t>
            </a:r>
          </a:p>
          <a:p>
            <a:pPr lvl="2"/>
            <a:r>
              <a:rPr lang="en-AU" dirty="0"/>
              <a:t>The votes have not been officially published</a:t>
            </a:r>
          </a:p>
          <a:p>
            <a:pPr lvl="2"/>
            <a:r>
              <a:rPr lang="en-AU" dirty="0"/>
              <a:t>It appears it passed 5/1/12</a:t>
            </a:r>
          </a:p>
          <a:p>
            <a:pPr lvl="2"/>
            <a:r>
              <a:rPr lang="en-AU" dirty="0"/>
              <a:t>Only negative vote was from China NB (the usual comment</a:t>
            </a:r>
            <a:r>
              <a:rPr lang="en-AU" dirty="0" smtClean="0"/>
              <a:t>)</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802.21.1 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IEEE 802.21-2017 is the base standards of IEEE 802.21.1-2017, since Chinese objection to the base standards, we cannot support other standards that rely on IEEE </a:t>
            </a:r>
            <a:r>
              <a:rPr lang="en-AU" i="1" dirty="0" smtClean="0"/>
              <a:t>802.21-2017</a:t>
            </a:r>
          </a:p>
          <a:p>
            <a:r>
              <a:rPr lang="en-AU" dirty="0" smtClean="0"/>
              <a:t>China NB proposed change 1</a:t>
            </a:r>
          </a:p>
          <a:p>
            <a:pPr lvl="1"/>
            <a:r>
              <a:rPr lang="en-AU" i="1" dirty="0"/>
              <a:t>Recommend not referencing the defective standards or enhancing its security mechanism</a:t>
            </a:r>
            <a:r>
              <a:rPr lang="en-AU" i="1"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1736564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802.21.1 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IEEE 802.21 </a:t>
            </a:r>
            <a:r>
              <a:rPr lang="en-AU" dirty="0"/>
              <a:t>WG proposed response</a:t>
            </a:r>
          </a:p>
          <a:p>
            <a:pPr lvl="1"/>
            <a:r>
              <a:rPr lang="en-AU" i="1" dirty="0" smtClean="0"/>
              <a:t>In recent 60-day ballots conducted according to the PSDO process, the China NB voted “no” on both IEEE 802.21-2017 and IEEE 802.21.1-2017 progressing to FDIS ballot.</a:t>
            </a:r>
          </a:p>
          <a:p>
            <a:pPr lvl="1"/>
            <a:r>
              <a:rPr lang="en-AU" i="1" dirty="0" smtClean="0"/>
              <a:t>The reason given was that the China NB objected to the use of IEEE 802.1X by IEEE 802.21-2017 and IEEE 802.21.1-2017. The China NB have long standing concerns related to IEEE 802.1X-2010.</a:t>
            </a:r>
          </a:p>
          <a:p>
            <a:pPr lvl="1"/>
            <a:r>
              <a:rPr lang="en-US" i="1" dirty="0" smtClean="0"/>
              <a:t>Unfortunately, the China </a:t>
            </a:r>
            <a:r>
              <a:rPr lang="en-US" i="1" dirty="0"/>
              <a:t>NB has </a:t>
            </a:r>
            <a:r>
              <a:rPr lang="en-US" i="1" dirty="0" smtClean="0"/>
              <a:t>not substantiated its concerns about IEEE 802.1X-2010, </a:t>
            </a:r>
            <a:r>
              <a:rPr lang="en-US" i="1" dirty="0"/>
              <a:t>despite numerous requests from IEEE </a:t>
            </a:r>
            <a:r>
              <a:rPr lang="en-US" i="1" dirty="0" smtClean="0"/>
              <a:t>802 over many years. IEEE 802 cannot </a:t>
            </a:r>
            <a:r>
              <a:rPr lang="en-US" i="1" dirty="0"/>
              <a:t>make changes to IEEE </a:t>
            </a:r>
            <a:r>
              <a:rPr lang="en-US" i="1" dirty="0" smtClean="0"/>
              <a:t>802.21-2017 or IEEE 802.21.1-2017 without substantiation of any issues.</a:t>
            </a:r>
          </a:p>
          <a:p>
            <a:pPr lvl="1"/>
            <a:r>
              <a:rPr lang="en-US" i="1" dirty="0"/>
              <a:t>IEEE 802 </a:t>
            </a:r>
            <a:r>
              <a:rPr lang="en-US" i="1" dirty="0" smtClean="0"/>
              <a:t>invites </a:t>
            </a:r>
            <a:r>
              <a:rPr lang="en-US" i="1" dirty="0"/>
              <a:t>the China NB to submit </a:t>
            </a:r>
            <a:r>
              <a:rPr lang="en-US" i="1" dirty="0"/>
              <a:t>for </a:t>
            </a:r>
            <a:r>
              <a:rPr lang="en-US" i="1" dirty="0" smtClean="0"/>
              <a:t>consideration any </a:t>
            </a:r>
            <a:r>
              <a:rPr lang="en-US" i="1" dirty="0"/>
              <a:t>additional technical </a:t>
            </a:r>
            <a:r>
              <a:rPr lang="en-US" i="1" dirty="0" smtClean="0"/>
              <a:t>details, beyond the issues that have already been resolved, that support their concerns.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6725353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922284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25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a:t>
            </a:r>
            <a:r>
              <a:rPr lang="en-AU" dirty="0" smtClean="0">
                <a:solidFill>
                  <a:schemeClr val="accent6"/>
                </a:solidFill>
              </a:rPr>
              <a:t>25 July </a:t>
            </a:r>
            <a:r>
              <a:rPr lang="en-AU" dirty="0">
                <a:solidFill>
                  <a:schemeClr val="accent6"/>
                </a:solidFill>
              </a:rPr>
              <a:t>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a:t>
            </a:r>
            <a:r>
              <a:rPr lang="en-AU" dirty="0" smtClean="0"/>
              <a:t>27 </a:t>
            </a:r>
            <a:r>
              <a:rPr lang="en-AU" dirty="0"/>
              <a:t>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27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and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Chair has resigned … and no replacement has yet been named</a:t>
            </a:r>
            <a:endParaRPr lang="en-AU" dirty="0"/>
          </a:p>
        </p:txBody>
      </p:sp>
      <p:sp>
        <p:nvSpPr>
          <p:cNvPr id="3" name="Content Placeholder 2"/>
          <p:cNvSpPr>
            <a:spLocks noGrp="1"/>
          </p:cNvSpPr>
          <p:nvPr>
            <p:ph idx="1"/>
          </p:nvPr>
        </p:nvSpPr>
        <p:spPr/>
        <p:txBody>
          <a:bodyPr/>
          <a:lstStyle/>
          <a:p>
            <a:pPr lvl="1"/>
            <a:r>
              <a:rPr lang="en-AU" dirty="0" smtClean="0"/>
              <a:t>The Chair of WG has resigned due to a change in work circumstances</a:t>
            </a:r>
          </a:p>
          <a:p>
            <a:pPr lvl="1"/>
            <a:r>
              <a:rPr lang="en-AU" dirty="0" smtClean="0"/>
              <a:t>Korea NB has not proposed a </a:t>
            </a:r>
            <a:r>
              <a:rPr lang="en-AU" dirty="0" smtClean="0"/>
              <a:t>replacement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Feedback from the SC6 meeting in Tunisia suggests SC6 believe they have good NB participation</a:t>
            </a:r>
            <a:endParaRPr lang="en-AU" dirty="0"/>
          </a:p>
        </p:txBody>
      </p:sp>
      <p:sp>
        <p:nvSpPr>
          <p:cNvPr id="8" name="Content Placeholder 7"/>
          <p:cNvSpPr>
            <a:spLocks noGrp="1"/>
          </p:cNvSpPr>
          <p:nvPr>
            <p:ph idx="1"/>
          </p:nvPr>
        </p:nvSpPr>
        <p:spPr/>
        <p:txBody>
          <a:bodyPr/>
          <a:lstStyle/>
          <a:p>
            <a:pPr lvl="1"/>
            <a:r>
              <a:rPr lang="en-AU" dirty="0" smtClean="0"/>
              <a:t>The last SC6 meeting was held in Tunisia</a:t>
            </a:r>
          </a:p>
          <a:p>
            <a:pPr lvl="1"/>
            <a:r>
              <a:rPr lang="en-AU" dirty="0" smtClean="0"/>
              <a:t>After the meeting there was a survey of participants</a:t>
            </a:r>
            <a:endParaRPr lang="en-AU" dirty="0"/>
          </a:p>
          <a:p>
            <a:pPr lvl="1"/>
            <a:r>
              <a:rPr lang="en-AU" dirty="0" smtClean="0"/>
              <a:t>The results are available </a:t>
            </a:r>
            <a:r>
              <a:rPr lang="en-AU" dirty="0" smtClean="0">
                <a:hlinkClick r:id="rId2"/>
              </a:rPr>
              <a:t>here</a:t>
            </a:r>
            <a:endParaRPr lang="en-AU" dirty="0" smtClean="0"/>
          </a:p>
          <a:p>
            <a:pPr lvl="1"/>
            <a:r>
              <a:rPr lang="en-AU" dirty="0" smtClean="0"/>
              <a:t>Most interesting unanimous result was that:</a:t>
            </a:r>
          </a:p>
          <a:p>
            <a:pPr lvl="2"/>
            <a:r>
              <a:rPr lang="en-AU" i="1" dirty="0"/>
              <a:t>In my view key countries in the sector are active in the </a:t>
            </a:r>
            <a:r>
              <a:rPr lang="en-AU" i="1" dirty="0" smtClean="0"/>
              <a:t>committee</a:t>
            </a:r>
          </a:p>
          <a:p>
            <a:pPr lvl="1"/>
            <a:r>
              <a:rPr lang="en-AU" dirty="0" smtClean="0"/>
              <a:t>This result is based on representation mainly from China and Korea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Tree>
    <p:extLst>
      <p:ext uri="{BB962C8B-B14F-4D97-AF65-F5344CB8AC3E}">
        <p14:creationId xmlns:p14="http://schemas.microsoft.com/office/powerpoint/2010/main" val="13429007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May 2017 in Daejeon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87446463"/>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34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protested against the LS from IEEE 802 in relation to the 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7035221"/>
              </p:ext>
            </p:extLst>
          </p:nvPr>
        </p:nvGraphicFramePr>
        <p:xfrm>
          <a:off x="533400" y="1993900"/>
          <a:ext cx="8000999" cy="4239260"/>
        </p:xfrm>
        <a:graphic>
          <a:graphicData uri="http://schemas.openxmlformats.org/drawingml/2006/table">
            <a:tbl>
              <a:tblPr firstRow="1" bandRow="1">
                <a:tableStyleId>{21E4AEA4-8DFA-4A89-87EB-49C32662AFE0}</a:tableStyleId>
              </a:tblPr>
              <a:tblGrid>
                <a:gridCol w="1447800"/>
                <a:gridCol w="3203027"/>
                <a:gridCol w="3350172"/>
              </a:tblGrid>
              <a:tr h="370840">
                <a:tc>
                  <a:txBody>
                    <a:bodyPr/>
                    <a:lstStyle/>
                    <a:p>
                      <a:r>
                        <a:rPr lang="en-AU" sz="1400" dirty="0" smtClean="0"/>
                        <a:t>Issue</a:t>
                      </a:r>
                      <a:endParaRPr lang="en-AU" sz="1400" dirty="0"/>
                    </a:p>
                  </a:txBody>
                  <a:tcPr/>
                </a:tc>
                <a:tc>
                  <a:txBody>
                    <a:bodyPr/>
                    <a:lstStyle/>
                    <a:p>
                      <a:r>
                        <a:rPr lang="en-AU" sz="1400" dirty="0" smtClean="0"/>
                        <a:t>China</a:t>
                      </a:r>
                      <a:r>
                        <a:rPr lang="en-AU" sz="1400" baseline="0" dirty="0" smtClean="0"/>
                        <a:t> NB objection</a:t>
                      </a:r>
                      <a:endParaRPr lang="en-AU" sz="1400" dirty="0"/>
                    </a:p>
                  </a:txBody>
                  <a:tcPr/>
                </a:tc>
                <a:tc>
                  <a:txBody>
                    <a:bodyPr/>
                    <a:lstStyle/>
                    <a:p>
                      <a:r>
                        <a:rPr lang="en-AU" sz="1400" dirty="0" smtClean="0"/>
                        <a:t>SC</a:t>
                      </a:r>
                      <a:r>
                        <a:rPr lang="en-AU" sz="1400" baseline="0" dirty="0" smtClean="0"/>
                        <a:t> Chair’s c</a:t>
                      </a:r>
                      <a:r>
                        <a:rPr lang="en-AU" sz="1400" dirty="0" smtClean="0"/>
                        <a:t>omment</a:t>
                      </a:r>
                      <a:endParaRPr lang="en-AU" sz="1400" dirty="0"/>
                    </a:p>
                  </a:txBody>
                  <a:tcPr/>
                </a:tc>
              </a:tr>
              <a:tr h="370840">
                <a:tc>
                  <a:txBody>
                    <a:bodyPr/>
                    <a:lstStyle/>
                    <a:p>
                      <a:r>
                        <a:rPr lang="en-AU" sz="1400" dirty="0" smtClean="0"/>
                        <a:t>Inconsistency</a:t>
                      </a:r>
                      <a:endParaRPr lang="en-AU"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AU" sz="1400" dirty="0" smtClean="0"/>
                        <a:t>The China NB believe it was inconsistent for IEEE 802 (and all other NBs) to support establishing the ballot  in Tunisia and yet not support it.</a:t>
                      </a:r>
                      <a:r>
                        <a:rPr lang="en-AU" sz="1400" baseline="0" dirty="0" smtClean="0"/>
                        <a:t> They believe this will “cause confusion” and “affect the reputation of SC 6 community directly”</a:t>
                      </a:r>
                      <a:endParaRPr lang="en-AU" sz="1400" dirty="0" smtClean="0"/>
                    </a:p>
                  </a:txBody>
                  <a:tcPr/>
                </a:tc>
                <a:tc>
                  <a:txBody>
                    <a:bodyPr/>
                    <a:lstStyle/>
                    <a:p>
                      <a:pPr marL="174625" indent="-174625">
                        <a:spcBef>
                          <a:spcPts val="700"/>
                        </a:spcBef>
                        <a:buFont typeface="Arial" panose="020B0604020202020204" pitchFamily="34" charset="0"/>
                        <a:buChar char="•"/>
                      </a:pPr>
                      <a:r>
                        <a:rPr lang="en-AU" sz="1400" dirty="0" smtClean="0"/>
                        <a:t>It is entirely reasonable to support the running of a ballot and not support the ballot</a:t>
                      </a:r>
                    </a:p>
                    <a:p>
                      <a:pPr marL="174625" indent="-174625">
                        <a:spcBef>
                          <a:spcPts val="700"/>
                        </a:spcBef>
                        <a:buFont typeface="Arial" panose="020B0604020202020204" pitchFamily="34" charset="0"/>
                        <a:buChar char="•"/>
                      </a:pPr>
                      <a:r>
                        <a:rPr lang="en-AU" sz="1400" dirty="0" smtClean="0"/>
                        <a:t>It was clearly stated in Tunisia that the IEEE 802 rep believed it would be better for the China NB to attend an IEEE 802 meeting</a:t>
                      </a:r>
                    </a:p>
                  </a:txBody>
                  <a:tcPr/>
                </a:tc>
              </a:tr>
              <a:tr h="370840">
                <a:tc>
                  <a:txBody>
                    <a:bodyPr/>
                    <a:lstStyle/>
                    <a:p>
                      <a:r>
                        <a:rPr lang="en-AU" sz="1400" dirty="0" smtClean="0"/>
                        <a:t>Breaking</a:t>
                      </a:r>
                      <a:r>
                        <a:rPr lang="en-AU" sz="1400" baseline="0" dirty="0" smtClean="0"/>
                        <a:t> </a:t>
                      </a:r>
                      <a:r>
                        <a:rPr lang="en-AU" sz="1400" baseline="0" dirty="0" smtClean="0"/>
                        <a:t>r</a:t>
                      </a:r>
                      <a:r>
                        <a:rPr lang="en-AU" sz="1400" dirty="0" smtClean="0"/>
                        <a:t>ules</a:t>
                      </a:r>
                      <a:endParaRPr lang="en-AU" sz="1400" dirty="0"/>
                    </a:p>
                  </a:txBody>
                  <a:tcPr/>
                </a:tc>
                <a:tc>
                  <a:txBody>
                    <a:bodyPr/>
                    <a:lstStyle/>
                    <a:p>
                      <a:r>
                        <a:rPr lang="en-AU" sz="1400" dirty="0" smtClean="0"/>
                        <a:t>The China NB asserts that IEEE 802 broke</a:t>
                      </a:r>
                      <a:r>
                        <a:rPr lang="en-AU" sz="1400" baseline="0" dirty="0" smtClean="0"/>
                        <a:t> the rules by submitting comments during the balloting period</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The rules they</a:t>
                      </a:r>
                      <a:r>
                        <a:rPr lang="en-AU" sz="1400" baseline="0" dirty="0" smtClean="0"/>
                        <a:t> quoted only apply when a document is at Committee stage, which is not relevant to </a:t>
                      </a:r>
                      <a:r>
                        <a:rPr lang="en-AU" sz="1400" baseline="0" dirty="0" smtClean="0"/>
                        <a:t>letter ballot</a:t>
                      </a:r>
                      <a:endParaRPr lang="en-AU" sz="1400" dirty="0"/>
                    </a:p>
                  </a:txBody>
                  <a:tcPr/>
                </a:tc>
              </a:tr>
              <a:tr h="370840">
                <a:tc>
                  <a:txBody>
                    <a:bodyPr/>
                    <a:lstStyle/>
                    <a:p>
                      <a:r>
                        <a:rPr lang="en-AU" sz="1400" dirty="0" smtClean="0"/>
                        <a:t>Lack</a:t>
                      </a:r>
                      <a:r>
                        <a:rPr lang="en-AU" sz="1400" baseline="0" dirty="0" smtClean="0"/>
                        <a:t> of r</a:t>
                      </a:r>
                      <a:r>
                        <a:rPr lang="en-AU" sz="1400" dirty="0" smtClean="0"/>
                        <a:t>esolution</a:t>
                      </a:r>
                      <a:endParaRPr lang="en-AU" sz="1400" dirty="0"/>
                    </a:p>
                  </a:txBody>
                  <a:tcPr/>
                </a:tc>
                <a:tc>
                  <a:txBody>
                    <a:bodyPr/>
                    <a:lstStyle/>
                    <a:p>
                      <a:r>
                        <a:rPr lang="en-AU" sz="1400" dirty="0" smtClean="0"/>
                        <a:t>The China NB comments on IEEE 802 standards have not been resolved </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IEEE</a:t>
                      </a:r>
                      <a:r>
                        <a:rPr lang="en-AU" sz="1400" baseline="0" dirty="0" smtClean="0"/>
                        <a:t> 802 has resolved them as far as possible given the lack of information about the China NB’s concerns</a:t>
                      </a:r>
                      <a:endParaRPr lang="en-AU" sz="1400" dirty="0"/>
                    </a:p>
                  </a:txBody>
                  <a:tcPr/>
                </a:tc>
              </a:tr>
              <a:tr h="370840">
                <a:tc>
                  <a:txBody>
                    <a:bodyPr/>
                    <a:lstStyle/>
                    <a:p>
                      <a:r>
                        <a:rPr lang="en-AU" sz="1400" dirty="0" smtClean="0"/>
                        <a:t>Unavailability</a:t>
                      </a:r>
                      <a:endParaRPr lang="en-AU" sz="1400" dirty="0"/>
                    </a:p>
                  </a:txBody>
                  <a:tcPr/>
                </a:tc>
                <a:tc>
                  <a:txBody>
                    <a:bodyPr/>
                    <a:lstStyle/>
                    <a:p>
                      <a:r>
                        <a:rPr lang="en-AU" sz="1400" dirty="0" smtClean="0"/>
                        <a:t>IEEE 802 experts were not available in Tunisia </a:t>
                      </a:r>
                    </a:p>
                  </a:txBody>
                  <a:tcPr/>
                </a:tc>
                <a:tc>
                  <a:txBody>
                    <a:bodyPr/>
                    <a:lstStyle/>
                    <a:p>
                      <a:pPr marL="174625" indent="-174625">
                        <a:spcBef>
                          <a:spcPts val="700"/>
                        </a:spcBef>
                        <a:buFont typeface="Arial" panose="020B0604020202020204" pitchFamily="34" charset="0"/>
                        <a:buChar char="•"/>
                      </a:pPr>
                      <a:r>
                        <a:rPr lang="en-AU" sz="1400" dirty="0" smtClean="0"/>
                        <a:t>No documents</a:t>
                      </a:r>
                      <a:r>
                        <a:rPr lang="en-AU" sz="1400" baseline="0" dirty="0" smtClean="0"/>
                        <a:t> were put on the server to indicate a discussion would be held</a:t>
                      </a:r>
                      <a:endParaRPr lang="en-AU" sz="14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874824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80781994"/>
              </p:ext>
            </p:extLst>
          </p:nvPr>
        </p:nvGraphicFramePr>
        <p:xfrm>
          <a:off x="2438400" y="5105400"/>
          <a:ext cx="914400" cy="771525"/>
        </p:xfrm>
        <a:graphic>
          <a:graphicData uri="http://schemas.openxmlformats.org/presentationml/2006/ole">
            <mc:AlternateContent xmlns:mc="http://schemas.openxmlformats.org/markup-compatibility/2006">
              <mc:Choice xmlns:v="urn:schemas-microsoft-com:vml" Requires="v">
                <p:oleObj spid="_x0000_s27036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438400" y="5105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72333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probably respond to the China NB protest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t>
            </a:r>
            <a:r>
              <a:rPr lang="en-AU" dirty="0" smtClean="0"/>
              <a:t>an </a:t>
            </a:r>
            <a:r>
              <a:rPr lang="en-AU" dirty="0" smtClean="0"/>
              <a:t>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See </a:t>
            </a:r>
            <a:r>
              <a:rPr lang="en-AU" dirty="0" smtClean="0">
                <a:hlinkClick r:id="rId2"/>
              </a:rPr>
              <a:t>11-17-0899-00</a:t>
            </a:r>
            <a:r>
              <a:rPr lang="en-AU" dirty="0" smtClean="0"/>
              <a:t> for proposal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probably respond 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a:t>
            </a:r>
            <a:r>
              <a:rPr lang="en-AU" i="1" dirty="0" smtClean="0"/>
              <a:t>be sent at a LS to ISO/IEC JTC1/SC6 in relation to the allegation that IEEE 802 violated the JTC1 Directives during the recent ballot on forming a Security Ad Hoc in </a:t>
            </a:r>
            <a:r>
              <a:rPr lang="en-AU" i="1" dirty="0" smtClean="0"/>
              <a:t>SC6. The Letter should be authorised for actual </a:t>
            </a:r>
            <a:r>
              <a:rPr lang="en-AU" i="1" dirty="0" smtClean="0"/>
              <a:t>transmission by the </a:t>
            </a:r>
            <a:r>
              <a:rPr lang="en-AU" i="1" dirty="0" smtClean="0"/>
              <a:t>IEEE 802 EC Chair on the advice of IEEE-SA staff after the 31 July 2017.</a:t>
            </a:r>
            <a:endParaRPr lang="en-AU" i="1" dirty="0" smtClean="0"/>
          </a:p>
          <a:p>
            <a:pPr lvl="1"/>
            <a:r>
              <a:rPr lang="en-AU" dirty="0" smtClean="0"/>
              <a:t>Moved: </a:t>
            </a:r>
            <a:endParaRPr lang="en-AU" dirty="0" smtClean="0"/>
          </a:p>
          <a:p>
            <a:pPr lvl="1"/>
            <a:r>
              <a:rPr lang="en-AU" dirty="0" smtClean="0"/>
              <a:t>Seconded: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r>
              <a:rPr lang="en-AU" dirty="0" smtClean="0">
                <a:solidFill>
                  <a:srgbClr val="FF0000"/>
                </a:solidFill>
              </a:rPr>
              <a:t>)</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7146970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918342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t>
            </a:r>
            <a:r>
              <a:rPr lang="en-AU" dirty="0" smtClean="0"/>
              <a:t>available</a:t>
            </a:r>
          </a:p>
          <a:p>
            <a:pPr lvl="2"/>
            <a:r>
              <a:rPr lang="en-AU" dirty="0" smtClean="0"/>
              <a:t>It is not yet confirmed whether there will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7164647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a:t>
            </a:r>
            <a:r>
              <a:rPr lang="en-AU" dirty="0" smtClean="0"/>
              <a:t>every IEEE </a:t>
            </a:r>
            <a:r>
              <a:rPr lang="en-AU" dirty="0" smtClean="0"/>
              <a:t>802 WG put together a status report</a:t>
            </a:r>
          </a:p>
          <a:p>
            <a:pPr lvl="1"/>
            <a:r>
              <a:rPr lang="en-AU" dirty="0" smtClean="0"/>
              <a:t>However, it appears that an extract of this agenda showing the status of the various IEEE 802 projects in the PSDO process is what SC6 really </a:t>
            </a:r>
            <a:r>
              <a:rPr lang="en-AU" dirty="0" smtClean="0"/>
              <a:t>wants</a:t>
            </a:r>
          </a:p>
          <a:p>
            <a:pPr lvl="2"/>
            <a:r>
              <a:rPr lang="en-AU" dirty="0" smtClean="0"/>
              <a:t>Based on report back from Peter Yee</a:t>
            </a:r>
            <a:endParaRPr lang="en-AU" dirty="0" smtClean="0"/>
          </a:p>
          <a:p>
            <a:pPr lvl="1"/>
            <a:r>
              <a:rPr lang="en-AU" dirty="0" smtClean="0"/>
              <a:t>It is proposed that the SC request the EC that the SC Chair be empowered to construct and send such a report using the status pages in the latest SC agenda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841311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 EC that the SC’s Chair or Vice Chair be authorised to send a liaison to ISO/IEC JTC1/SC6 before each SC6 meeting based on the pages in each SC6 agenda showing the status of various IEEE 802 projects through the PSDO process</a:t>
            </a:r>
          </a:p>
          <a:p>
            <a:pPr lvl="1"/>
            <a:r>
              <a:rPr lang="en-AU" dirty="0" smtClean="0"/>
              <a:t>Moved</a:t>
            </a:r>
          </a:p>
          <a:p>
            <a:pPr lvl="1"/>
            <a:r>
              <a:rPr lang="en-AU" dirty="0" smtClean="0"/>
              <a:t>Seconded</a:t>
            </a:r>
          </a:p>
          <a:p>
            <a:pPr lvl="1"/>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2048837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12141</Words>
  <Application>Microsoft Office PowerPoint</Application>
  <PresentationFormat>On-screen Show (4:3)</PresentationFormat>
  <Paragraphs>1871</Paragraphs>
  <Slides>134</Slides>
  <Notes>12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134</vt:i4>
      </vt:variant>
    </vt:vector>
  </HeadingPairs>
  <TitlesOfParts>
    <vt:vector size="139" baseType="lpstr">
      <vt:lpstr>802-11-Submission</vt:lpstr>
      <vt:lpstr>Acrobat Document</vt:lpstr>
      <vt:lpstr>Adobe Acrobat Document</vt:lpstr>
      <vt:lpstr>Packager Shell Object</vt:lpstr>
      <vt:lpstr>Microsoft Word Document</vt:lpstr>
      <vt:lpstr>IEEE 802 JTC1 Standing Committee July 2017 agenda for Berlin</vt:lpstr>
      <vt:lpstr>This document will be used to run the IEEE 802 JTC1 SC meetings in Berlin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July 2017 plenary meeting in Berlin</vt:lpstr>
      <vt:lpstr>The IEEE 802 JTC1 SC regular meeting has a high level list of agenda items to be considered</vt:lpstr>
      <vt:lpstr>The IEEE 802 JTC1 SC will consider approving its agenda for its Berlin meeting</vt:lpstr>
      <vt:lpstr>The IEEE 802 JTC1 SC will consider approval of the minutes of its Daejeon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passed with comments required</vt:lpstr>
      <vt:lpstr>IEEE 802.1Qbv-2015 FDIS ballot received the usual comment from China</vt:lpstr>
      <vt:lpstr>IEEE 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with response required </vt:lpstr>
      <vt:lpstr>802.1Qca-2015 FDIS ballot received the usual comment from China</vt:lpstr>
      <vt:lpstr>IEEE 802.1Qbu FDIS ballot closes 12 Oct 2017</vt:lpstr>
      <vt:lpstr>IEEE 802.1Qbz FDIS ballot closes 12 Oct 2017</vt:lpstr>
      <vt:lpstr>IEEE 802.1AC-Rev 60-day ballot passed on 24 May 2017</vt:lpstr>
      <vt:lpstr>IEEE 802.1AC-Rev 60-day pre-ballot received the usual comment from China NB</vt:lpstr>
      <vt:lpstr>IEEE 802.1AC-Rev 60-day pre-ballot received the usual comment from China NB</vt:lpstr>
      <vt:lpstr>IEEE 802.1Qcd-2015 FDIS ballot is waiting to start</vt:lpstr>
      <vt:lpstr>IEEE 802d 60-day ballot is waiting for start of FDIS ballot</vt:lpstr>
      <vt:lpstr>IEEE 802.1AEcg 60-day ballot closes on 7 Sept 2017</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FDIS ballot closes on 18 Oct 2017</vt:lpstr>
      <vt:lpstr>IEEE 802.3br FDIS ballot closes on 11 Oct 2017</vt:lpstr>
      <vt:lpstr>IEEE 802.3by FDIS ballot closes on 18 Oct 2017</vt:lpstr>
      <vt:lpstr>IEEE 802.3bv 60-day pre-ballot closes 18 August 2017</vt:lpstr>
      <vt:lpstr>IEEE 802.3bu 60-day pre-ballot closes 18 August 2017</vt:lpstr>
      <vt:lpstr>IEEE 802.3bz FDIS ballot closes on 12 Oct 2017</vt:lpstr>
      <vt:lpstr>IEEE 802.3/Cor 1 has been liaised</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60-day pre-ballot closes on 20 July 2017</vt:lpstr>
      <vt:lpstr>IEEE 802.11ai 60-day pre-ballot re-run closes on 1 Sept 2017</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but a response is required</vt:lpstr>
      <vt:lpstr>IEEE 802.21-2017 60-day ballot received the usual comments from China NB</vt:lpstr>
      <vt:lpstr>IEEE 802.21-2017 60-day ballot received the usual comments from China NB</vt:lpstr>
      <vt:lpstr>IEEE 802.21.1 60-day ballot passed on 10 July 2017 but a response is required</vt:lpstr>
      <vt:lpstr>IEEE 802.21.1 60-day ballot received the usual comments from China NB</vt:lpstr>
      <vt:lpstr>IEEE 802.21.1 60-day ballot received the usual comments from China NB</vt:lpstr>
      <vt:lpstr>IEEE 802.22 has two standards in the pipeline for ratification under the PSDO</vt:lpstr>
      <vt:lpstr>IEEE 802.22a FDIS ballot will close on 25 July 2017</vt:lpstr>
      <vt:lpstr>IEEE 802.22b FDIS ballot will close on 27 July 2017</vt:lpstr>
      <vt:lpstr>The next SC6 meeting will now be held in Oct 2017 in Seoul, Korea</vt:lpstr>
      <vt:lpstr>The WG1 Chair has resigned … and no replacement has yet been named</vt:lpstr>
      <vt:lpstr>Feedback from the SC6 meeting in Tunisia suggests SC6 believe they have good NB participation</vt:lpstr>
      <vt:lpstr>The LS sent by IEEE 802 to SC6 in relation to the proposed Security Ad Hoc was finally received</vt:lpstr>
      <vt:lpstr>The China NB protested against the LS from IEEE 802 in relation to the Security ad hoc</vt:lpstr>
      <vt:lpstr>The China NB protested against the LS from IEEE 802 in relation to the Security ad hoc</vt:lpstr>
      <vt:lpstr>The ballot on the proposed security ad hoc passed with comments, and so a CRM is required</vt:lpstr>
      <vt:lpstr>IEEE 802 should probably respond to the China NB protest</vt:lpstr>
      <vt:lpstr>IEEE 802 should probably respond to the China NB protest</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It is proposed that the IEEE 802 report to SC6 be based on the status pages in the latest SC agenda</vt:lpstr>
      <vt:lpstr>Is WAPI back?</vt:lpstr>
      <vt:lpstr>WG7 has been discussing a possible WLAN cloud project</vt:lpstr>
      <vt:lpstr>WG7 has been discussing a possible WLAN cloud project</vt:lpstr>
      <vt:lpstr>There was no response from WG1 to a LS sent by IEEE 802 in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2017-07-11T13:02:34Z</dcterms:modified>
</cp:coreProperties>
</file>