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36"/>
  </p:notesMasterIdLst>
  <p:handoutMasterIdLst>
    <p:handoutMasterId r:id="rId137"/>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657" r:id="rId19"/>
    <p:sldId id="1895" r:id="rId20"/>
    <p:sldId id="1737" r:id="rId21"/>
    <p:sldId id="1937" r:id="rId22"/>
    <p:sldId id="1964" r:id="rId23"/>
    <p:sldId id="1648" r:id="rId24"/>
    <p:sldId id="1918" r:id="rId25"/>
    <p:sldId id="1919" r:id="rId26"/>
    <p:sldId id="1735" r:id="rId27"/>
    <p:sldId id="1936" r:id="rId28"/>
    <p:sldId id="1684" r:id="rId29"/>
    <p:sldId id="1685" r:id="rId30"/>
    <p:sldId id="1686" r:id="rId31"/>
    <p:sldId id="1942" r:id="rId32"/>
    <p:sldId id="1943" r:id="rId33"/>
    <p:sldId id="1687" r:id="rId34"/>
    <p:sldId id="1745" r:id="rId35"/>
    <p:sldId id="1746" r:id="rId36"/>
    <p:sldId id="1747" r:id="rId37"/>
    <p:sldId id="1769" r:id="rId38"/>
    <p:sldId id="1786" r:id="rId39"/>
    <p:sldId id="1773" r:id="rId40"/>
    <p:sldId id="1894" r:id="rId41"/>
    <p:sldId id="1896" r:id="rId42"/>
    <p:sldId id="1689" r:id="rId43"/>
    <p:sldId id="1691" r:id="rId44"/>
    <p:sldId id="1692" r:id="rId45"/>
    <p:sldId id="1694" r:id="rId46"/>
    <p:sldId id="1931" r:id="rId47"/>
    <p:sldId id="1932" r:id="rId48"/>
    <p:sldId id="1933" r:id="rId49"/>
    <p:sldId id="1934" r:id="rId50"/>
    <p:sldId id="1944" r:id="rId51"/>
    <p:sldId id="1695" r:id="rId52"/>
    <p:sldId id="1696" r:id="rId53"/>
    <p:sldId id="1697" r:id="rId54"/>
    <p:sldId id="1716" r:id="rId55"/>
    <p:sldId id="1717" r:id="rId56"/>
    <p:sldId id="1718" r:id="rId57"/>
    <p:sldId id="1851" r:id="rId58"/>
    <p:sldId id="1864" r:id="rId59"/>
    <p:sldId id="1945" r:id="rId60"/>
    <p:sldId id="1946" r:id="rId61"/>
    <p:sldId id="1688" r:id="rId62"/>
    <p:sldId id="1702" r:id="rId63"/>
    <p:sldId id="1703" r:id="rId64"/>
    <p:sldId id="1704" r:id="rId65"/>
    <p:sldId id="1705" r:id="rId66"/>
    <p:sldId id="1706" r:id="rId67"/>
    <p:sldId id="1707" r:id="rId68"/>
    <p:sldId id="1708" r:id="rId69"/>
    <p:sldId id="1709" r:id="rId70"/>
    <p:sldId id="1710" r:id="rId71"/>
    <p:sldId id="1790" r:id="rId72"/>
    <p:sldId id="1698" r:id="rId73"/>
    <p:sldId id="1699" r:id="rId74"/>
    <p:sldId id="1700" r:id="rId75"/>
    <p:sldId id="1701" r:id="rId76"/>
    <p:sldId id="1711" r:id="rId77"/>
    <p:sldId id="1712" r:id="rId78"/>
    <p:sldId id="1962" r:id="rId79"/>
    <p:sldId id="1966" r:id="rId80"/>
    <p:sldId id="1713" r:id="rId81"/>
    <p:sldId id="1963" r:id="rId82"/>
    <p:sldId id="1965" r:id="rId83"/>
    <p:sldId id="1679" r:id="rId84"/>
    <p:sldId id="1583" r:id="rId85"/>
    <p:sldId id="1629" r:id="rId86"/>
    <p:sldId id="1641" r:id="rId87"/>
    <p:sldId id="1952" r:id="rId88"/>
    <p:sldId id="1948" r:id="rId89"/>
    <p:sldId id="1887" r:id="rId90"/>
    <p:sldId id="1949" r:id="rId91"/>
    <p:sldId id="1950" r:id="rId92"/>
    <p:sldId id="1956" r:id="rId93"/>
    <p:sldId id="1951" r:id="rId94"/>
    <p:sldId id="1953" r:id="rId95"/>
    <p:sldId id="1957" r:id="rId96"/>
    <p:sldId id="1958" r:id="rId97"/>
    <p:sldId id="1959" r:id="rId98"/>
    <p:sldId id="1960" r:id="rId99"/>
    <p:sldId id="1961" r:id="rId100"/>
    <p:sldId id="1941" r:id="rId101"/>
    <p:sldId id="1954" r:id="rId102"/>
    <p:sldId id="1955" r:id="rId103"/>
    <p:sldId id="1880" r:id="rId104"/>
    <p:sldId id="1375" r:id="rId105"/>
    <p:sldId id="1376" r:id="rId106"/>
    <p:sldId id="1400" r:id="rId107"/>
    <p:sldId id="619" r:id="rId108"/>
    <p:sldId id="621" r:id="rId109"/>
    <p:sldId id="1561" r:id="rId110"/>
    <p:sldId id="1555" r:id="rId111"/>
    <p:sldId id="1601" r:id="rId112"/>
    <p:sldId id="1585" r:id="rId113"/>
    <p:sldId id="1586" r:id="rId114"/>
    <p:sldId id="1587" r:id="rId115"/>
    <p:sldId id="1588" r:id="rId116"/>
    <p:sldId id="1589" r:id="rId117"/>
    <p:sldId id="1590" r:id="rId118"/>
    <p:sldId id="1771" r:id="rId119"/>
    <p:sldId id="1772" r:id="rId120"/>
    <p:sldId id="1591" r:id="rId121"/>
    <p:sldId id="1592" r:id="rId122"/>
    <p:sldId id="1593" r:id="rId123"/>
    <p:sldId id="1594" r:id="rId124"/>
    <p:sldId id="1595" r:id="rId125"/>
    <p:sldId id="1596" r:id="rId126"/>
    <p:sldId id="1597" r:id="rId127"/>
    <p:sldId id="1598" r:id="rId128"/>
    <p:sldId id="1599" r:id="rId129"/>
    <p:sldId id="1600" r:id="rId130"/>
    <p:sldId id="1628" r:id="rId131"/>
    <p:sldId id="1638" r:id="rId132"/>
    <p:sldId id="1725" r:id="rId133"/>
    <p:sldId id="1726" r:id="rId134"/>
    <p:sldId id="1947" r:id="rId13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88" d="100"/>
          <a:sy n="88" d="100"/>
        </p:scale>
        <p:origin x="-1830"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802.11-17/0896r4</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hyperlink" Target="http://iot.wapia.org/activitie/Union/detail_102259.shtml" TargetMode="External"/><Relationship Id="rId2" Type="http://schemas.openxmlformats.org/officeDocument/2006/relationships/hyperlink" Target="http://wapia.org/public/include/Hot92822.shtml"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1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8.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0897-00-0jtc-jtc1-sc-minutes-in-daejon-may-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19.w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21.wmf"/><Relationship Id="rId5" Type="http://schemas.openxmlformats.org/officeDocument/2006/relationships/oleObject" Target="../embeddings/oleObject20.bin"/><Relationship Id="rId4" Type="http://schemas.openxmlformats.org/officeDocument/2006/relationships/image" Target="../media/image20.wmf"/></Relationships>
</file>

<file path=ppt/slides/_rels/slide125.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22.wmf"/><Relationship Id="rId4" Type="http://schemas.openxmlformats.org/officeDocument/2006/relationships/oleObject" Target="../embeddings/oleObject21.bin"/></Relationships>
</file>

<file path=ppt/slides/_rels/slide126.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23.wmf"/><Relationship Id="rId4" Type="http://schemas.openxmlformats.org/officeDocument/2006/relationships/oleObject" Target="../embeddings/oleObject22.bin"/></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24.wmf"/></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25.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27.wmf"/><Relationship Id="rId5" Type="http://schemas.openxmlformats.org/officeDocument/2006/relationships/oleObject" Target="../embeddings/oleObject26.bin"/><Relationship Id="rId4" Type="http://schemas.openxmlformats.org/officeDocument/2006/relationships/image" Target="../media/image26.wmf"/></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image" Target="../media/image28.w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30.wmf"/><Relationship Id="rId5" Type="http://schemas.openxmlformats.org/officeDocument/2006/relationships/oleObject" Target="../embeddings/oleObject29.bin"/><Relationship Id="rId4" Type="http://schemas.openxmlformats.org/officeDocument/2006/relationships/image" Target="../media/image2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7.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8.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9.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0.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1.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www.surveymonkey.net/results/SM-G62GGVCG/"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4.wmf"/></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2017 </a:t>
            </a:r>
            <a:r>
              <a:rPr lang="en-US" dirty="0">
                <a:solidFill>
                  <a:schemeClr val="accent2">
                    <a:lumMod val="75000"/>
                  </a:schemeClr>
                </a:solidFill>
              </a:rPr>
              <a:t>agenda for </a:t>
            </a:r>
            <a:r>
              <a:rPr lang="en-US" dirty="0" smtClean="0">
                <a:solidFill>
                  <a:schemeClr val="accent2">
                    <a:lumMod val="75000"/>
                  </a:schemeClr>
                </a:solidFill>
              </a:rPr>
              <a:t>Berlin</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11 July 2017</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Berlin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Berlin in July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 WAPI back?</a:t>
            </a:r>
            <a:endParaRPr lang="en-AU" dirty="0"/>
          </a:p>
        </p:txBody>
      </p:sp>
      <p:sp>
        <p:nvSpPr>
          <p:cNvPr id="3" name="Content Placeholder 2"/>
          <p:cNvSpPr>
            <a:spLocks noGrp="1"/>
          </p:cNvSpPr>
          <p:nvPr>
            <p:ph idx="1"/>
          </p:nvPr>
        </p:nvSpPr>
        <p:spPr/>
        <p:txBody>
          <a:bodyPr/>
          <a:lstStyle/>
          <a:p>
            <a:pPr lvl="1"/>
            <a:r>
              <a:rPr lang="en-AU" dirty="0" smtClean="0"/>
              <a:t>In December 2016, the WAPI Alliance </a:t>
            </a:r>
            <a:r>
              <a:rPr lang="en-AU" dirty="0" smtClean="0">
                <a:hlinkClick r:id="rId2"/>
              </a:rPr>
              <a:t>website</a:t>
            </a:r>
            <a:r>
              <a:rPr lang="en-AU" dirty="0" smtClean="0"/>
              <a:t> indicates that there is going to be a new promotion of TEPA related standards</a:t>
            </a:r>
          </a:p>
          <a:p>
            <a:pPr lvl="2"/>
            <a:r>
              <a:rPr lang="en-AU" dirty="0" smtClean="0"/>
              <a:t>Apparently in ISO / IEC JTC1 SC6 and other international standardization organizations</a:t>
            </a:r>
          </a:p>
          <a:p>
            <a:pPr lvl="2"/>
            <a:r>
              <a:rPr lang="en-AU" dirty="0" smtClean="0"/>
              <a:t>They also have projects to define the use of WAPI with 802.11ac and 802.11ad</a:t>
            </a:r>
          </a:p>
          <a:p>
            <a:pPr lvl="2"/>
            <a:r>
              <a:rPr lang="en-AU" dirty="0" smtClean="0"/>
              <a:t>These initiatives are consistent with the proposal in SC6 for a security ad hoc</a:t>
            </a:r>
          </a:p>
          <a:p>
            <a:pPr lvl="1"/>
            <a:r>
              <a:rPr lang="en-AU" dirty="0" smtClean="0"/>
              <a:t>In April 2017, the WAPI Alliance held a meeting at which they were </a:t>
            </a:r>
            <a:r>
              <a:rPr lang="en-AU" dirty="0" smtClean="0">
                <a:hlinkClick r:id="rId3"/>
              </a:rPr>
              <a:t>scheduled </a:t>
            </a:r>
            <a:r>
              <a:rPr lang="en-AU" dirty="0" smtClean="0"/>
              <a:t>to have a “</a:t>
            </a:r>
            <a:r>
              <a:rPr lang="en-AU" dirty="0"/>
              <a:t>special discussion on standards </a:t>
            </a:r>
            <a:r>
              <a:rPr lang="en-AU" dirty="0" smtClean="0"/>
              <a:t>internationalization”</a:t>
            </a:r>
          </a:p>
          <a:p>
            <a:pPr lvl="1"/>
            <a:r>
              <a:rPr lang="en-AU" dirty="0" smtClean="0"/>
              <a:t>Aside: </a:t>
            </a:r>
            <a:r>
              <a:rPr lang="en-AU" dirty="0"/>
              <a:t>the WAPI Alliance </a:t>
            </a:r>
            <a:r>
              <a:rPr lang="en-AU" dirty="0" smtClean="0"/>
              <a:t>is claiming 7B WAPI shipments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30170058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 reveal that WG7 is continuing to discuss replacing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37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374"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 response from WG1 to a LS sent by IEEE 802 in July 2016</a:t>
            </a:r>
            <a:endParaRPr lang="en-AU" dirty="0"/>
          </a:p>
        </p:txBody>
      </p:sp>
      <p:sp>
        <p:nvSpPr>
          <p:cNvPr id="3" name="Content Placeholder 2"/>
          <p:cNvSpPr>
            <a:spLocks noGrp="1"/>
          </p:cNvSpPr>
          <p:nvPr>
            <p:ph idx="1"/>
          </p:nvPr>
        </p:nvSpPr>
        <p:spPr/>
        <p:txBody>
          <a:bodyPr/>
          <a:lstStyle/>
          <a:p>
            <a:pPr lvl="1"/>
            <a:r>
              <a:rPr lang="en-AU" dirty="0" smtClean="0"/>
              <a:t>In July 2016, IEEE 802 sent SC6/WG1 a liaison suggesting a better way for IEEE 802 to provide status updates to SC6</a:t>
            </a:r>
          </a:p>
          <a:p>
            <a:pPr lvl="2"/>
            <a:r>
              <a:rPr lang="en-AU" dirty="0" smtClean="0"/>
              <a:t>Via a </a:t>
            </a:r>
            <a:r>
              <a:rPr lang="en-AU" dirty="0" err="1" smtClean="0"/>
              <a:t>webex</a:t>
            </a:r>
            <a:r>
              <a:rPr lang="en-AU" dirty="0" smtClean="0"/>
              <a:t> before each SC</a:t>
            </a:r>
            <a:r>
              <a:rPr lang="en-AU" dirty="0"/>
              <a:t>6</a:t>
            </a:r>
            <a:r>
              <a:rPr lang="en-AU" dirty="0" smtClean="0"/>
              <a:t> meeting …</a:t>
            </a:r>
          </a:p>
          <a:p>
            <a:pPr lvl="2"/>
            <a:r>
              <a:rPr lang="en-AU" dirty="0" smtClean="0"/>
              <a:t>Rather than requiring IEEE 802 reps to attend SC6 meetings</a:t>
            </a:r>
          </a:p>
          <a:p>
            <a:pPr lvl="1"/>
            <a:r>
              <a:rPr lang="en-AU" dirty="0" smtClean="0"/>
              <a:t>It appears this issue was not discussed at the SC6 meeting in Tunisia</a:t>
            </a:r>
          </a:p>
          <a:p>
            <a:pPr lvl="2"/>
            <a:r>
              <a:rPr lang="en-AU" dirty="0" smtClean="0"/>
              <a:t>A request for clarification has been sent to the WG1 Chair</a:t>
            </a:r>
          </a:p>
          <a:p>
            <a:pPr lvl="2"/>
            <a:r>
              <a:rPr lang="en-AU" dirty="0" smtClean="0">
                <a:solidFill>
                  <a:srgbClr val="FF0000"/>
                </a:solidFill>
              </a:rPr>
              <a:t>No response as of June 2017, although the resignation of the Chair will complicate things</a:t>
            </a:r>
          </a:p>
          <a:p>
            <a:pPr lvl="1"/>
            <a:r>
              <a:rPr lang="en-AU" dirty="0" smtClean="0"/>
              <a:t>For the next SC6 meeting in October it is likely that we will send SC6 a status update based on the material in this slide deck</a:t>
            </a:r>
          </a:p>
          <a:p>
            <a:pPr lvl="2"/>
            <a:r>
              <a:rPr lang="en-AU" dirty="0" smtClean="0"/>
              <a:t>Will be developed in Sept 2017</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00490738"/>
              </p:ext>
            </p:extLst>
          </p:nvPr>
        </p:nvGraphicFramePr>
        <p:xfrm>
          <a:off x="7010400" y="2590800"/>
          <a:ext cx="914400" cy="771525"/>
        </p:xfrm>
        <a:graphic>
          <a:graphicData uri="http://schemas.openxmlformats.org/presentationml/2006/ole">
            <mc:AlternateContent xmlns:mc="http://schemas.openxmlformats.org/markup-compatibility/2006">
              <mc:Choice xmlns:v="urn:schemas-microsoft-com:vml" Requires="v">
                <p:oleObj spid="_x0000_s25925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010400" y="2590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5033249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Berlin </a:t>
            </a:r>
            <a:r>
              <a:rPr lang="en-AU" i="1" dirty="0" smtClean="0"/>
              <a:t>in July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Daejeon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Daejeon, in May 2017, as documented in </a:t>
            </a:r>
            <a:r>
              <a:rPr lang="en-AU" i="1" dirty="0" smtClean="0">
                <a:solidFill>
                  <a:srgbClr val="FF0000"/>
                </a:solidFill>
                <a:hlinkClick r:id="rId3"/>
              </a:rPr>
              <a:t>11-17-0897-00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1995"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301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6040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6040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92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949"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97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99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350"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131</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6635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6635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03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37824918"/>
              </p:ext>
            </p:extLst>
          </p:nvPr>
        </p:nvGraphicFramePr>
        <p:xfrm>
          <a:off x="7315200" y="4867275"/>
          <a:ext cx="914400" cy="771525"/>
        </p:xfrm>
        <a:graphic>
          <a:graphicData uri="http://schemas.openxmlformats.org/presentationml/2006/ole">
            <mc:AlternateContent xmlns:mc="http://schemas.openxmlformats.org/markup-compatibility/2006">
              <mc:Choice xmlns:v="urn:schemas-microsoft-com:vml" Requires="v">
                <p:oleObj spid="_x0000_s26737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315200" y="4867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2174106"/>
              </p:ext>
            </p:extLst>
          </p:nvPr>
        </p:nvGraphicFramePr>
        <p:xfrm>
          <a:off x="5029200" y="5486400"/>
          <a:ext cx="914400" cy="771525"/>
        </p:xfrm>
        <a:graphic>
          <a:graphicData uri="http://schemas.openxmlformats.org/presentationml/2006/ole">
            <mc:AlternateContent xmlns:mc="http://schemas.openxmlformats.org/markup-compatibility/2006">
              <mc:Choice xmlns:v="urn:schemas-microsoft-com:vml" Requires="v">
                <p:oleObj spid="_x0000_s267379"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50292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 oops!</a:t>
            </a:r>
          </a:p>
          <a:p>
            <a:pPr lvl="1"/>
            <a:r>
              <a:rPr lang="en-AU" dirty="0" smtClean="0"/>
              <a:t>However, a liaison will be sent after the July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19756"/>
              </p:ext>
            </p:extLst>
          </p:nvPr>
        </p:nvGraphicFramePr>
        <p:xfrm>
          <a:off x="761999" y="1712148"/>
          <a:ext cx="7696200" cy="4477926"/>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a:solidFill>
                  <a:schemeClr val="accent6"/>
                </a:solidFill>
              </a:rPr>
              <a:t>fifteen standards </a:t>
            </a:r>
            <a:r>
              <a:rPr lang="en-AU" dirty="0" smtClean="0">
                <a:solidFill>
                  <a:schemeClr val="accent6"/>
                </a:solidFill>
              </a:rPr>
              <a:t>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9144658"/>
              </p:ext>
            </p:extLst>
          </p:nvPr>
        </p:nvGraphicFramePr>
        <p:xfrm>
          <a:off x="152399" y="1568640"/>
          <a:ext cx="8839199" cy="4603560"/>
        </p:xfrm>
        <a:graphic>
          <a:graphicData uri="http://schemas.openxmlformats.org/drawingml/2006/table">
            <a:tbl>
              <a:tblPr firstRow="1" bandRow="1">
                <a:tableStyleId>{21E4AEA4-8DFA-4A89-87EB-49C32662AFE0}</a:tableStyleId>
              </a:tblPr>
              <a:tblGrid>
                <a:gridCol w="1219201"/>
                <a:gridCol w="827314"/>
                <a:gridCol w="1132114"/>
                <a:gridCol w="1012372"/>
                <a:gridCol w="1295400"/>
                <a:gridCol w="1088570"/>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err="1" smtClean="0">
                          <a:solidFill>
                            <a:schemeClr val="tx1"/>
                          </a:solidFill>
                          <a:latin typeface="+mj-lt"/>
                        </a:rPr>
                        <a:t>na</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fifteen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936081259"/>
              </p:ext>
            </p:extLst>
          </p:nvPr>
        </p:nvGraphicFramePr>
        <p:xfrm>
          <a:off x="152399" y="1583880"/>
          <a:ext cx="8839199" cy="15849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Berlin in July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with comments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Only one </a:t>
            </a:r>
            <a:r>
              <a:rPr lang="en-AU" dirty="0" smtClean="0"/>
              <a:t>comment (from China NB) that </a:t>
            </a:r>
            <a:r>
              <a:rPr lang="en-AU" dirty="0"/>
              <a:t>needs a </a:t>
            </a:r>
            <a:r>
              <a:rPr lang="en-AU" dirty="0" smtClean="0"/>
              <a:t>response</a:t>
            </a:r>
          </a:p>
          <a:p>
            <a:pPr lvl="2"/>
            <a:r>
              <a:rPr lang="en-AU" dirty="0" smtClean="0"/>
              <a:t>A response was approved in July 2016 </a:t>
            </a:r>
            <a:r>
              <a:rPr lang="en-AU" dirty="0"/>
              <a:t>and liaised in </a:t>
            </a:r>
            <a:r>
              <a:rPr lang="en-AU" dirty="0" smtClean="0"/>
              <a:t>Oct 2016 (see N16486)</a:t>
            </a:r>
          </a:p>
          <a:p>
            <a:r>
              <a:rPr lang="en-AU" dirty="0" smtClean="0"/>
              <a:t>FDIS ballot: </a:t>
            </a:r>
            <a:r>
              <a:rPr lang="en-AU" dirty="0">
                <a:solidFill>
                  <a:srgbClr val="00B050"/>
                </a:solidFill>
              </a:rPr>
              <a:t>passed</a:t>
            </a:r>
            <a:r>
              <a:rPr lang="en-AU" dirty="0">
                <a:solidFill>
                  <a:schemeClr val="accent6"/>
                </a:solidFill>
              </a:rPr>
              <a:t> </a:t>
            </a:r>
            <a:r>
              <a:rPr lang="en-AU" dirty="0" smtClean="0">
                <a:solidFill>
                  <a:schemeClr val="accent6"/>
                </a:solidFill>
              </a:rPr>
              <a:t>&amp; response </a:t>
            </a:r>
            <a:r>
              <a:rPr lang="en-AU" dirty="0">
                <a:solidFill>
                  <a:schemeClr val="accent6"/>
                </a:solidFill>
              </a:rPr>
              <a:t>required</a:t>
            </a:r>
          </a:p>
          <a:p>
            <a:pPr lvl="1"/>
            <a:r>
              <a:rPr lang="en-AU" dirty="0"/>
              <a:t>802.1Qbv </a:t>
            </a:r>
            <a:r>
              <a:rPr lang="en-AU" dirty="0" smtClean="0"/>
              <a:t>passed FDIS ballot on </a:t>
            </a:r>
            <a:r>
              <a:rPr lang="en-AU" dirty="0"/>
              <a:t>18 April 2017 </a:t>
            </a:r>
            <a:r>
              <a:rPr lang="en-AU" dirty="0" smtClean="0"/>
              <a:t>(N16613)</a:t>
            </a:r>
          </a:p>
          <a:p>
            <a:pPr lvl="2"/>
            <a:r>
              <a:rPr lang="en-AU" dirty="0" smtClean="0"/>
              <a:t>Passed 15/1/17</a:t>
            </a:r>
            <a:endParaRPr lang="en-AU" dirty="0"/>
          </a:p>
          <a:p>
            <a:pPr lvl="1"/>
            <a:r>
              <a:rPr lang="en-AU" dirty="0" smtClean="0"/>
              <a:t>China </a:t>
            </a:r>
            <a:r>
              <a:rPr lang="en-AU" dirty="0"/>
              <a:t>NB </a:t>
            </a:r>
            <a:r>
              <a:rPr lang="en-AU" dirty="0" smtClean="0"/>
              <a:t>voted “no” </a:t>
            </a:r>
            <a:r>
              <a:rPr lang="en-AU" dirty="0"/>
              <a:t>with one </a:t>
            </a:r>
            <a:r>
              <a:rPr lang="en-AU" dirty="0" smtClean="0"/>
              <a:t>comment</a:t>
            </a:r>
          </a:p>
          <a:p>
            <a:endParaRPr lang="en-AU" dirty="0">
              <a:solidFill>
                <a:schemeClr val="accent2"/>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802.1Qbv-2015 </a:t>
            </a:r>
            <a:r>
              <a:rPr lang="en-AU" dirty="0"/>
              <a:t>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endParaRPr lang="en-AU" b="0"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3954483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802.1Qbv-2015 FDIS ballot received the usual comment from China</a:t>
            </a:r>
            <a:endParaRPr lang="en-AU" dirty="0"/>
          </a:p>
        </p:txBody>
      </p:sp>
      <p:sp>
        <p:nvSpPr>
          <p:cNvPr id="3" name="Content Placeholder 2"/>
          <p:cNvSpPr>
            <a:spLocks noGrp="1"/>
          </p:cNvSpPr>
          <p:nvPr>
            <p:ph idx="1"/>
          </p:nvPr>
        </p:nvSpPr>
        <p:spPr/>
        <p:txBody>
          <a:bodyPr/>
          <a:lstStyle/>
          <a:p>
            <a:r>
              <a:rPr lang="en-AU" dirty="0" smtClean="0"/>
              <a:t>Proposed IEEE 802.1 WG response 1</a:t>
            </a:r>
          </a:p>
          <a:p>
            <a:pPr lvl="1"/>
            <a:r>
              <a:rPr lang="en-AU" dirty="0" smtClean="0"/>
              <a:t>See embedded document</a:t>
            </a:r>
          </a:p>
          <a:p>
            <a:pPr lvl="1"/>
            <a:endParaRPr lang="en-AU" dirty="0" smtClean="0"/>
          </a:p>
          <a:p>
            <a:pPr lvl="1"/>
            <a:r>
              <a:rPr lang="en-AU" dirty="0" smtClean="0"/>
              <a:t>This document covers:</a:t>
            </a:r>
          </a:p>
          <a:p>
            <a:pPr lvl="2"/>
            <a:r>
              <a:rPr lang="en-AU" dirty="0" smtClean="0"/>
              <a:t>IEEE 802.1Q-2014/</a:t>
            </a:r>
            <a:r>
              <a:rPr lang="en-AU" dirty="0" err="1" smtClean="0"/>
              <a:t>Cor</a:t>
            </a:r>
            <a:r>
              <a:rPr lang="en-AU" dirty="0" smtClean="0"/>
              <a:t> 1-2015</a:t>
            </a:r>
          </a:p>
          <a:p>
            <a:pPr lvl="2"/>
            <a:r>
              <a:rPr lang="en-AU" dirty="0" smtClean="0"/>
              <a:t>IEEE 802.1AB-2016</a:t>
            </a:r>
          </a:p>
          <a:p>
            <a:pPr lvl="2"/>
            <a:r>
              <a:rPr lang="en-AU" dirty="0" smtClean="0"/>
              <a:t>IEEE 802.1Qca-2015</a:t>
            </a:r>
          </a:p>
          <a:p>
            <a:pPr lvl="2"/>
            <a:r>
              <a:rPr lang="en-AU" dirty="0" smtClean="0"/>
              <a:t>IEEE 802.1Qbv-2015</a:t>
            </a:r>
          </a:p>
          <a:p>
            <a:pPr lvl="2"/>
            <a:r>
              <a:rPr lang="en-AU" dirty="0" smtClean="0"/>
              <a:t>IEEE 802.1AC-2016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252080084"/>
              </p:ext>
            </p:extLst>
          </p:nvPr>
        </p:nvGraphicFramePr>
        <p:xfrm>
          <a:off x="3657600" y="2505075"/>
          <a:ext cx="914400" cy="771525"/>
        </p:xfrm>
        <a:graphic>
          <a:graphicData uri="http://schemas.openxmlformats.org/presentationml/2006/ole">
            <mc:AlternateContent xmlns:mc="http://schemas.openxmlformats.org/markup-compatibility/2006">
              <mc:Choice xmlns:v="urn:schemas-microsoft-com:vml" Requires="v">
                <p:oleObj spid="_x0000_s272392"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657600" y="25050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84382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a:t>
            </a:r>
            <a:r>
              <a:rPr lang="en-AU" dirty="0" smtClean="0"/>
              <a:t>passed with a response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t>
            </a:r>
            <a:r>
              <a:rPr lang="en-AU" dirty="0">
                <a:solidFill>
                  <a:schemeClr val="accent2"/>
                </a:solidFill>
              </a:rPr>
              <a:t>&amp; response </a:t>
            </a:r>
            <a:r>
              <a:rPr lang="en-AU" dirty="0" smtClean="0">
                <a:solidFill>
                  <a:schemeClr val="accent2"/>
                </a:solidFill>
              </a:rPr>
              <a:t>required</a:t>
            </a:r>
            <a:endParaRPr lang="en-AU" dirty="0">
              <a:solidFill>
                <a:schemeClr val="accent2"/>
              </a:solidFill>
            </a:endParaRPr>
          </a:p>
          <a:p>
            <a:pPr lvl="1"/>
            <a:r>
              <a:rPr lang="en-AU" dirty="0" smtClean="0"/>
              <a:t>802.1QAB-2016 passed </a:t>
            </a:r>
            <a:r>
              <a:rPr lang="en-AU" dirty="0"/>
              <a:t>FDIS ballot on 11 April </a:t>
            </a:r>
            <a:r>
              <a:rPr lang="en-AU" dirty="0" smtClean="0"/>
              <a:t>2017 </a:t>
            </a:r>
            <a:r>
              <a:rPr lang="en-AU" dirty="0"/>
              <a:t>(N16604)</a:t>
            </a:r>
            <a:endParaRPr lang="en-AU" dirty="0" smtClean="0"/>
          </a:p>
          <a:p>
            <a:pPr lvl="2"/>
            <a:r>
              <a:rPr lang="en-AU" dirty="0" smtClean="0"/>
              <a:t>Passed 14/1/20</a:t>
            </a:r>
          </a:p>
          <a:p>
            <a:pPr lvl="1"/>
            <a:r>
              <a:rPr lang="en-AU" dirty="0" smtClean="0"/>
              <a:t>China NB voted “no” vote with one comment </a:t>
            </a:r>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802.1AB-2016 FDIS 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802.1AB-2016 is the revision of IEEE 802.1AB-2009. China NB have vote against in IEEE 802.1AB-2016 pre-FDIS ballot because of the technical reasons. IEEE 802.1AB-2016 is implemented with IEEE 802.1X and 802.1AE which have also been proposed to ISO under the PSDO agreement. China NB has expressed objection to their submissions and provided detailed comments. IEEE has acknowledged the receiving of China NB’s comments but has not made satisfactory attempts to change Chinese negative vote. Since Chinese objection to the base/associated standards still stands, we cannot support the standards that rely on previous standards on security.</a:t>
            </a:r>
          </a:p>
          <a:p>
            <a:pPr lvl="1"/>
            <a:r>
              <a:rPr lang="en-AU" i="1" dirty="0" smtClean="0"/>
              <a:t>For previous China NB comment, please refer to 6N15555 and 6N15556.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1468062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802.1AB-2016 FDIS </a:t>
            </a:r>
            <a:r>
              <a:rPr lang="en-AU" dirty="0" smtClean="0"/>
              <a:t>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not referencing the defective standards or enhancing its security </a:t>
            </a:r>
            <a:r>
              <a:rPr lang="en-AU" i="1" dirty="0" smtClean="0"/>
              <a:t>mechanism</a:t>
            </a:r>
          </a:p>
          <a:p>
            <a:r>
              <a:rPr lang="en-AU" dirty="0" smtClean="0"/>
              <a:t>Proposed IEEE 802.1 WG response 1</a:t>
            </a:r>
          </a:p>
          <a:p>
            <a:pPr lvl="1"/>
            <a:r>
              <a:rPr lang="en-AU" dirty="0" smtClean="0"/>
              <a:t>See response to </a:t>
            </a:r>
            <a:r>
              <a:rPr lang="en-AU" dirty="0" smtClean="0"/>
              <a:t>IEEE </a:t>
            </a:r>
            <a:r>
              <a:rPr lang="en-AU" dirty="0"/>
              <a:t>802.1Qbv-2015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19400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a:t>
            </a:r>
            <a:r>
              <a:rPr lang="en-AU" dirty="0" smtClean="0"/>
              <a:t>passed with response required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smtClean="0">
                <a:solidFill>
                  <a:srgbClr val="00B050"/>
                </a:solidFill>
              </a:rPr>
              <a:t>passed</a:t>
            </a:r>
            <a:r>
              <a:rPr lang="en-AU" dirty="0" smtClean="0">
                <a:solidFill>
                  <a:schemeClr val="accent6"/>
                </a:solidFill>
              </a:rPr>
              <a:t> with response required</a:t>
            </a:r>
          </a:p>
          <a:p>
            <a:pPr lvl="1"/>
            <a:r>
              <a:rPr lang="en-AU" dirty="0"/>
              <a:t>802.1Qca-2015 </a:t>
            </a:r>
            <a:r>
              <a:rPr lang="en-AU" dirty="0" smtClean="0"/>
              <a:t>passed FDIS ballot on 18 April 2017 (N16612)</a:t>
            </a:r>
          </a:p>
          <a:p>
            <a:pPr lvl="2"/>
            <a:r>
              <a:rPr lang="en-AU" dirty="0" smtClean="0"/>
              <a:t>Passed 15/1/17 </a:t>
            </a:r>
          </a:p>
          <a:p>
            <a:pPr lvl="1"/>
            <a:r>
              <a:rPr lang="en-AU" dirty="0" smtClean="0"/>
              <a:t>China NB voted “no” with one comment</a:t>
            </a:r>
          </a:p>
          <a:p>
            <a:pPr lvl="1"/>
            <a:endParaRPr lang="en-AU" dirty="0" smtClean="0"/>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802.1Qca-2015 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t>See response to IEEE 802.1Qbv-2015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2874783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closes 12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no with one </a:t>
            </a:r>
            <a:r>
              <a:rPr lang="en-AU" dirty="0" smtClean="0"/>
              <a:t>comment</a:t>
            </a:r>
          </a:p>
          <a:p>
            <a:pPr lvl="2"/>
            <a:r>
              <a:rPr lang="en-AU" dirty="0" smtClean="0"/>
              <a:t>Response sent to China NB comments (N16601)</a:t>
            </a:r>
            <a:endParaRPr lang="en-AU" dirty="0"/>
          </a:p>
          <a:p>
            <a:r>
              <a:rPr lang="en-AU" dirty="0" smtClean="0"/>
              <a:t>FDIS ballot: </a:t>
            </a:r>
            <a:r>
              <a:rPr lang="en-AU" dirty="0" smtClean="0">
                <a:solidFill>
                  <a:schemeClr val="accent2"/>
                </a:solidFill>
              </a:rPr>
              <a:t>closes 12 Oct 2017</a:t>
            </a:r>
          </a:p>
        </p:txBody>
      </p:sp>
      <p:graphicFrame>
        <p:nvGraphicFramePr>
          <p:cNvPr id="2" name="Object 1"/>
          <p:cNvGraphicFramePr>
            <a:graphicFrameLocks noChangeAspect="1"/>
          </p:cNvGraphicFramePr>
          <p:nvPr>
            <p:extLst>
              <p:ext uri="{D42A27DB-BD31-4B8C-83A1-F6EECF244321}">
                <p14:modId xmlns:p14="http://schemas.microsoft.com/office/powerpoint/2010/main" val="3805919584"/>
              </p:ext>
            </p:extLst>
          </p:nvPr>
        </p:nvGraphicFramePr>
        <p:xfrm>
          <a:off x="5486400" y="4419600"/>
          <a:ext cx="914400" cy="771525"/>
        </p:xfrm>
        <a:graphic>
          <a:graphicData uri="http://schemas.openxmlformats.org/presentationml/2006/ole">
            <mc:AlternateContent xmlns:mc="http://schemas.openxmlformats.org/markup-compatibility/2006">
              <mc:Choice xmlns:v="urn:schemas-microsoft-com:vml" Requires="v">
                <p:oleObj spid="_x0000_s26126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closes 12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a:solidFill>
                  <a:schemeClr val="accent2"/>
                </a:solidFill>
              </a:rPr>
              <a:t>closes 12 Oct 2017</a:t>
            </a:r>
            <a:endParaRPr lang="en-AU" dirty="0" smtClean="0">
              <a:solidFill>
                <a:schemeClr val="accent2"/>
              </a:solidFill>
            </a:endParaRPr>
          </a:p>
          <a:p>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69048940"/>
              </p:ext>
            </p:extLst>
          </p:nvPr>
        </p:nvGraphicFramePr>
        <p:xfrm>
          <a:off x="6781800" y="4419600"/>
          <a:ext cx="914400" cy="771525"/>
        </p:xfrm>
        <a:graphic>
          <a:graphicData uri="http://schemas.openxmlformats.org/presentationml/2006/ole">
            <mc:AlternateContent xmlns:mc="http://schemas.openxmlformats.org/markup-compatibility/2006">
              <mc:Choice xmlns:v="urn:schemas-microsoft-com:vml" Requires="v">
                <p:oleObj spid="_x0000_s262284"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6781800" y="4419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60-day ballot passed on 24 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a:t>
            </a:r>
            <a:r>
              <a:rPr lang="en-AU" dirty="0">
                <a:solidFill>
                  <a:schemeClr val="accent2"/>
                </a:solidFill>
              </a:rPr>
              <a:t> &amp; response </a:t>
            </a:r>
            <a:r>
              <a:rPr lang="en-AU" dirty="0" smtClean="0">
                <a:solidFill>
                  <a:schemeClr val="accent2"/>
                </a:solidFill>
              </a:rPr>
              <a:t>required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no with one </a:t>
            </a:r>
            <a:r>
              <a:rPr lang="en-AU" dirty="0" smtClean="0"/>
              <a:t>comment</a:t>
            </a:r>
          </a:p>
          <a:p>
            <a:r>
              <a:rPr lang="en-AU" dirty="0" smtClean="0"/>
              <a:t>FDIS </a:t>
            </a:r>
            <a:r>
              <a:rPr lang="en-AU" dirty="0" smtClean="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802.1AC-Rev 60-day pre-ballot received the usual comment from China NB</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i="1" dirty="0"/>
              <a:t>IEEE </a:t>
            </a:r>
            <a:r>
              <a:rPr lang="en-AU" i="1" dirty="0" smtClean="0"/>
              <a:t>802.1AC-2016 </a:t>
            </a:r>
            <a:r>
              <a:rPr lang="en-AU" i="1" dirty="0"/>
              <a:t>is the revision of </a:t>
            </a:r>
            <a:r>
              <a:rPr lang="en-AU" i="1" dirty="0" smtClean="0"/>
              <a:t>IEEE 802.1AC-2012</a:t>
            </a:r>
            <a:r>
              <a:rPr lang="en-AU" i="1" dirty="0"/>
              <a:t>. IEEE </a:t>
            </a:r>
            <a:r>
              <a:rPr lang="en-AU" i="1" dirty="0" smtClean="0"/>
              <a:t>802.1AC-2016 is implemented </a:t>
            </a:r>
            <a:r>
              <a:rPr lang="en-AU" i="1" dirty="0"/>
              <a:t>with IEEE 802.11 and </a:t>
            </a:r>
            <a:r>
              <a:rPr lang="en-AU" i="1" dirty="0" smtClean="0"/>
              <a:t>802.1AE which </a:t>
            </a:r>
            <a:r>
              <a:rPr lang="en-AU" i="1" dirty="0"/>
              <a:t>have also been proposed to ISO under </a:t>
            </a:r>
            <a:r>
              <a:rPr lang="en-AU" i="1" dirty="0" smtClean="0"/>
              <a:t>the PSDO </a:t>
            </a:r>
            <a:r>
              <a:rPr lang="en-AU" i="1" dirty="0"/>
              <a:t>agreement. China NB has </a:t>
            </a:r>
            <a:r>
              <a:rPr lang="en-AU" i="1" dirty="0" smtClean="0"/>
              <a:t>expressed objection </a:t>
            </a:r>
            <a:r>
              <a:rPr lang="en-AU" i="1" dirty="0"/>
              <a:t>to their submissions and </a:t>
            </a:r>
            <a:r>
              <a:rPr lang="en-AU" i="1" dirty="0" smtClean="0"/>
              <a:t>provided detailed </a:t>
            </a:r>
            <a:r>
              <a:rPr lang="en-AU" i="1" dirty="0"/>
              <a:t>comments. IEEE has acknowledged </a:t>
            </a:r>
            <a:r>
              <a:rPr lang="en-AU" i="1" dirty="0" smtClean="0"/>
              <a:t>the receiving </a:t>
            </a:r>
            <a:r>
              <a:rPr lang="en-AU" i="1" dirty="0"/>
              <a:t>of China NB’s comments but has </a:t>
            </a:r>
            <a:r>
              <a:rPr lang="en-AU" i="1" dirty="0" smtClean="0"/>
              <a:t>not made </a:t>
            </a:r>
            <a:r>
              <a:rPr lang="en-AU" i="1" dirty="0"/>
              <a:t>satisfactory attempts to change </a:t>
            </a:r>
            <a:r>
              <a:rPr lang="en-AU" i="1" dirty="0" smtClean="0"/>
              <a:t>Chinese negative </a:t>
            </a:r>
            <a:r>
              <a:rPr lang="en-AU" i="1" dirty="0"/>
              <a:t>vote. Since Chinese objection to </a:t>
            </a:r>
            <a:r>
              <a:rPr lang="en-AU" i="1" dirty="0" smtClean="0"/>
              <a:t>the base/associated </a:t>
            </a:r>
            <a:r>
              <a:rPr lang="en-AU" i="1" dirty="0"/>
              <a:t>standards still stands, we </a:t>
            </a:r>
            <a:r>
              <a:rPr lang="en-AU" i="1" dirty="0" smtClean="0"/>
              <a:t>cannot support </a:t>
            </a:r>
            <a:r>
              <a:rPr lang="en-AU" i="1" dirty="0"/>
              <a:t>the standards that rely on </a:t>
            </a:r>
            <a:r>
              <a:rPr lang="en-AU" i="1" dirty="0" smtClean="0"/>
              <a:t>previous standards </a:t>
            </a:r>
            <a:r>
              <a:rPr lang="en-AU" i="1" dirty="0"/>
              <a:t>on security.</a:t>
            </a:r>
          </a:p>
          <a:p>
            <a:pPr lvl="1"/>
            <a:r>
              <a:rPr lang="en-AU" i="1" dirty="0"/>
              <a:t>For previous China NB comment, please refer </a:t>
            </a:r>
            <a:r>
              <a:rPr lang="en-AU" i="1" dirty="0" smtClean="0"/>
              <a:t>to 6N15494 </a:t>
            </a:r>
            <a:r>
              <a:rPr lang="en-AU" i="1" dirty="0"/>
              <a:t>and 6N15556</a:t>
            </a:r>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3434632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802.1AC-Rev 60-day pre-ballot received the usual comment from China NB</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t>See response to IEEE 802.1Qbv-2015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37629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is waiting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no with one </a:t>
            </a:r>
            <a:r>
              <a:rPr lang="en-AU" dirty="0" smtClean="0"/>
              <a:t>comment</a:t>
            </a:r>
          </a:p>
          <a:p>
            <a:pPr lvl="2"/>
            <a:r>
              <a:rPr lang="en-AU" dirty="0" smtClean="0"/>
              <a:t>The response was sent in Nov 2016 (N16505)</a:t>
            </a:r>
          </a:p>
          <a:p>
            <a:r>
              <a:rPr lang="en-AU" dirty="0" smtClean="0"/>
              <a:t>FDIS </a:t>
            </a:r>
            <a:r>
              <a:rPr lang="en-AU" dirty="0" smtClean="0"/>
              <a:t>ballot: </a:t>
            </a:r>
            <a:r>
              <a:rPr lang="en-AU" dirty="0" smtClean="0">
                <a:solidFill>
                  <a:schemeClr val="accent2"/>
                </a:solidFill>
              </a:rPr>
              <a:t>waiting</a:t>
            </a:r>
            <a:endParaRPr lang="en-AU" dirty="0">
              <a:solidFill>
                <a:srgbClr val="FF0000"/>
              </a:solidFill>
            </a:endParaRPr>
          </a:p>
          <a:p>
            <a:pPr lvl="1"/>
            <a:r>
              <a:rPr lang="en-AU" dirty="0" smtClean="0">
                <a:solidFill>
                  <a:srgbClr val="FF0000"/>
                </a:solidFill>
              </a:rPr>
              <a:t>Will open by 7 July 2017</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a:t>
            </a:r>
            <a:r>
              <a:rPr lang="en-AU" dirty="0" smtClean="0"/>
              <a:t>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ballot closes on 7 Sept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chemeClr val="accent2"/>
                </a:solidFill>
              </a:rPr>
              <a:t>closes 7 Sept 2017</a:t>
            </a:r>
          </a:p>
          <a:p>
            <a:pPr lvl="1"/>
            <a:r>
              <a:rPr lang="en-US" dirty="0" smtClean="0"/>
              <a:t>Was awaiting </a:t>
            </a:r>
            <a:r>
              <a:rPr lang="en-US" dirty="0"/>
              <a:t>publication of the standard to submit to JTC 1/SC 6 for the 60 day </a:t>
            </a:r>
            <a:r>
              <a:rPr lang="en-US" dirty="0" smtClean="0"/>
              <a:t>ballot –  w</a:t>
            </a:r>
            <a:r>
              <a:rPr lang="en-AU" dirty="0" smtClean="0"/>
              <a:t>as actually submitted in late June</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special 90 day FDIS passed but requires a response</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their usual objection to the use of IEEE 802.1X based security</a:t>
            </a:r>
          </a:p>
          <a:p>
            <a:pPr lvl="2"/>
            <a:r>
              <a:rPr lang="en-AU" dirty="0"/>
              <a:t>See response to IEEE 802.1Qbv-2015 </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GB" dirty="0" smtClean="0"/>
              <a:t>has been submitted to the</a:t>
            </a:r>
            <a:r>
              <a:rPr lang="en-AU" dirty="0" smtClean="0"/>
              <a:t> special 90 day FDIS closing on 20 July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chemeClr val="accent2"/>
                </a:solidFill>
              </a:rPr>
              <a:t>closes on 20 July 2017</a:t>
            </a:r>
          </a:p>
          <a:p>
            <a:pPr lvl="1"/>
            <a:r>
              <a:rPr lang="en-GB" dirty="0" smtClean="0"/>
              <a:t>802.1AX-2014/Cor1 </a:t>
            </a:r>
            <a:r>
              <a:rPr lang="en-AU" dirty="0" smtClean="0"/>
              <a:t>was submitted in April 2017 to PSDO using a special process for corrigenda, and the ballot will close of 20 July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1530042"/>
              </p:ext>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Closes</a:t>
                      </a:r>
                      <a:endParaRPr lang="en-AU" sz="1600" dirty="0">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closes on 11 Sep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Response sent to SC6 in Dec 2016 (see N16509)</a:t>
            </a:r>
          </a:p>
          <a:p>
            <a:r>
              <a:rPr lang="en-AU" dirty="0" smtClean="0"/>
              <a:t>FDIS ballot: </a:t>
            </a:r>
            <a:r>
              <a:rPr lang="en-AU" dirty="0" smtClean="0">
                <a:solidFill>
                  <a:schemeClr val="accent2"/>
                </a:solidFill>
              </a:rPr>
              <a:t>closes 11 Sep 2017</a:t>
            </a:r>
          </a:p>
        </p:txBody>
      </p:sp>
      <p:graphicFrame>
        <p:nvGraphicFramePr>
          <p:cNvPr id="2" name="Object 1"/>
          <p:cNvGraphicFramePr>
            <a:graphicFrameLocks noChangeAspect="1"/>
          </p:cNvGraphicFramePr>
          <p:nvPr>
            <p:extLst>
              <p:ext uri="{D42A27DB-BD31-4B8C-83A1-F6EECF244321}">
                <p14:modId xmlns:p14="http://schemas.microsoft.com/office/powerpoint/2010/main" val="2590056858"/>
              </p:ext>
            </p:extLst>
          </p:nvPr>
        </p:nvGraphicFramePr>
        <p:xfrm>
          <a:off x="6248400" y="4876800"/>
          <a:ext cx="914400" cy="771525"/>
        </p:xfrm>
        <a:graphic>
          <a:graphicData uri="http://schemas.openxmlformats.org/presentationml/2006/ole">
            <mc:AlternateContent xmlns:mc="http://schemas.openxmlformats.org/markup-compatibility/2006">
              <mc:Choice xmlns:v="urn:schemas-microsoft-com:vml" Requires="v">
                <p:oleObj spid="_x0000_s24404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248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smtClean="0"/>
              <a:t>FDIS ballot: </a:t>
            </a:r>
            <a:r>
              <a:rPr lang="en-AU" dirty="0" smtClean="0">
                <a:solidFill>
                  <a:schemeClr val="accent2"/>
                </a:solidFill>
              </a:rPr>
              <a:t>waiting</a:t>
            </a:r>
          </a:p>
          <a:p>
            <a:pPr lvl="1"/>
            <a:r>
              <a:rPr lang="en-AU" dirty="0">
                <a:solidFill>
                  <a:srgbClr val="FF0000"/>
                </a:solidFill>
              </a:rPr>
              <a:t>Asked Jodi on 13 June for update</a:t>
            </a:r>
          </a:p>
        </p:txBody>
      </p:sp>
      <p:graphicFrame>
        <p:nvGraphicFramePr>
          <p:cNvPr id="2" name="Object 1"/>
          <p:cNvGraphicFramePr>
            <a:graphicFrameLocks noChangeAspect="1"/>
          </p:cNvGraphicFramePr>
          <p:nvPr>
            <p:extLst>
              <p:ext uri="{D42A27DB-BD31-4B8C-83A1-F6EECF244321}">
                <p14:modId xmlns:p14="http://schemas.microsoft.com/office/powerpoint/2010/main" val="1671310253"/>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428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03249925"/>
              </p:ext>
            </p:extLst>
          </p:nvPr>
        </p:nvGraphicFramePr>
        <p:xfrm>
          <a:off x="6400800" y="4648200"/>
          <a:ext cx="914400" cy="771525"/>
        </p:xfrm>
        <a:graphic>
          <a:graphicData uri="http://schemas.openxmlformats.org/presentationml/2006/ole">
            <mc:AlternateContent xmlns:mc="http://schemas.openxmlformats.org/markup-compatibility/2006">
              <mc:Choice xmlns:v="urn:schemas-microsoft-com:vml" Requires="v">
                <p:oleObj spid="_x0000_s254287"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40080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a:t>
            </a:r>
          </a:p>
          <a:p>
            <a:pPr lvl="1"/>
            <a:r>
              <a:rPr lang="en-AU" dirty="0" smtClean="0">
                <a:solidFill>
                  <a:srgbClr val="FF0000"/>
                </a:solidFill>
              </a:rPr>
              <a:t>Asked </a:t>
            </a:r>
            <a:r>
              <a:rPr lang="en-AU" dirty="0">
                <a:solidFill>
                  <a:srgbClr val="FF0000"/>
                </a:solidFill>
              </a:rPr>
              <a:t>Jodi on 13 June for update</a:t>
            </a:r>
          </a:p>
          <a:p>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b="0" i="1" dirty="0"/>
              <a:t>IEEE 802.3bn-2016 is the amendment to </a:t>
            </a:r>
            <a:r>
              <a:rPr lang="en-AU" b="0" i="1" dirty="0" smtClean="0"/>
              <a:t>802.3-2015</a:t>
            </a:r>
            <a:r>
              <a:rPr lang="en-AU" b="0" i="1" dirty="0"/>
              <a:t>. China has already submitted the </a:t>
            </a:r>
            <a:r>
              <a:rPr lang="en-AU" b="0" i="1" dirty="0" smtClean="0"/>
              <a:t>comments on </a:t>
            </a:r>
            <a:r>
              <a:rPr lang="en-AU" b="0" i="1" dirty="0"/>
              <a:t>the pre-FDIS ballot of IEEE </a:t>
            </a:r>
            <a:r>
              <a:rPr lang="en-AU" b="0" i="1" dirty="0" smtClean="0"/>
              <a:t>802.3bw</a:t>
            </a:r>
            <a:r>
              <a:rPr lang="en-AU" sz="800" b="0" i="1" dirty="0" smtClean="0"/>
              <a:t>TM</a:t>
            </a:r>
            <a:r>
              <a:rPr lang="en-AU" b="0" i="1" dirty="0" smtClean="0"/>
              <a:t>-2015 (6N16445</a:t>
            </a:r>
            <a:r>
              <a:rPr lang="en-AU" b="0" i="1" dirty="0"/>
              <a:t>). Security is an essential part </a:t>
            </a:r>
            <a:r>
              <a:rPr lang="en-AU" b="0" i="1" dirty="0" smtClean="0"/>
              <a:t>of network-related </a:t>
            </a:r>
            <a:r>
              <a:rPr lang="en-AU" b="0" i="1" dirty="0"/>
              <a:t>standards, especially to </a:t>
            </a:r>
            <a:r>
              <a:rPr lang="en-AU" b="0" i="1" dirty="0" smtClean="0"/>
              <a:t>Ethernet. The </a:t>
            </a:r>
            <a:r>
              <a:rPr lang="en-AU" b="0" i="1" dirty="0"/>
              <a:t>lack of security mechanisms will </a:t>
            </a:r>
            <a:r>
              <a:rPr lang="en-AU" b="0" i="1" dirty="0" smtClean="0"/>
              <a:t>enable Ethernet </a:t>
            </a:r>
            <a:r>
              <a:rPr lang="en-AU" b="0" i="1" dirty="0"/>
              <a:t>facing various security threats, such </a:t>
            </a:r>
            <a:r>
              <a:rPr lang="en-AU" b="0" i="1" dirty="0" smtClean="0"/>
              <a:t>as forgery </a:t>
            </a:r>
            <a:r>
              <a:rPr lang="en-AU" b="0" i="1" dirty="0"/>
              <a:t>devices, communications </a:t>
            </a:r>
            <a:r>
              <a:rPr lang="en-AU" b="0" i="1" dirty="0" smtClean="0"/>
              <a:t>from eavesdropping </a:t>
            </a:r>
            <a:r>
              <a:rPr lang="en-AU" b="0" i="1" dirty="0"/>
              <a:t>and tampering. However, t</a:t>
            </a:r>
            <a:r>
              <a:rPr lang="en-AU" b="0" i="1" dirty="0" smtClean="0"/>
              <a:t>he version </a:t>
            </a:r>
            <a:r>
              <a:rPr lang="en-AU" b="0" i="1" dirty="0"/>
              <a:t>of IEEE </a:t>
            </a:r>
            <a:r>
              <a:rPr lang="en-AU" b="0" i="1" dirty="0" smtClean="0"/>
              <a:t>802.3-2015 </a:t>
            </a:r>
            <a:r>
              <a:rPr lang="en-AU" b="0" i="1" dirty="0"/>
              <a:t>fails to add </a:t>
            </a:r>
            <a:r>
              <a:rPr lang="en-AU" b="0" i="1" dirty="0" smtClean="0"/>
              <a:t>the specification </a:t>
            </a:r>
            <a:r>
              <a:rPr lang="en-AU" b="0" i="1" dirty="0"/>
              <a:t>of Ethernet security in the text, </a:t>
            </a:r>
            <a:r>
              <a:rPr lang="en-AU" b="0" i="1" dirty="0" smtClean="0"/>
              <a:t>neither security </a:t>
            </a:r>
            <a:r>
              <a:rPr lang="en-AU" b="0" i="1" dirty="0"/>
              <a:t>mechanisms nor references to </a:t>
            </a:r>
            <a:r>
              <a:rPr lang="en-AU" b="0" i="1" dirty="0" smtClean="0"/>
              <a:t>other security </a:t>
            </a:r>
            <a:r>
              <a:rPr lang="en-AU" b="0" i="1" dirty="0"/>
              <a:t>specifications. The version of </a:t>
            </a:r>
            <a:r>
              <a:rPr lang="en-AU" b="0" i="1" dirty="0" smtClean="0"/>
              <a:t>ISO/IEC/IEEE </a:t>
            </a:r>
            <a:r>
              <a:rPr lang="en-AU" b="0" i="1" dirty="0"/>
              <a:t>FDIS 8802-3 (Ed 2) has already </a:t>
            </a:r>
            <a:r>
              <a:rPr lang="en-AU" b="0" i="1" dirty="0" smtClean="0"/>
              <a:t>integrated many </a:t>
            </a:r>
            <a:r>
              <a:rPr lang="en-AU" b="0" i="1" dirty="0"/>
              <a:t>technical contents; however, it lacks </a:t>
            </a:r>
            <a:r>
              <a:rPr lang="en-AU" b="0" i="1" dirty="0" smtClean="0"/>
              <a:t>of security </a:t>
            </a:r>
            <a:r>
              <a:rPr lang="en-AU" b="0" i="1" dirty="0"/>
              <a:t>that is essential for implementing </a:t>
            </a:r>
            <a:r>
              <a:rPr lang="en-AU" b="0" i="1" dirty="0" smtClean="0"/>
              <a:t>this standard.</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14492707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adding necessary </a:t>
            </a:r>
            <a:r>
              <a:rPr lang="en-AU" i="1" dirty="0" smtClean="0"/>
              <a:t>security mechanisms </a:t>
            </a:r>
            <a:r>
              <a:rPr lang="en-AU" i="1" dirty="0"/>
              <a:t>in IEEE 802.3 standard series</a:t>
            </a:r>
            <a:r>
              <a:rPr lang="en-AU" i="1" dirty="0" smtClean="0"/>
              <a:t>.</a:t>
            </a:r>
          </a:p>
          <a:p>
            <a:r>
              <a:rPr lang="en-AU" dirty="0" smtClean="0"/>
              <a:t>IEEE 802.1 WG response 1 (sent on 7 June 2017)</a:t>
            </a:r>
          </a:p>
          <a:p>
            <a:pPr lvl="1"/>
            <a:r>
              <a:rPr lang="en-AU" i="1" dirty="0"/>
              <a:t>The IEEE 802.3 Ethernet Working Group responded to China NB’s comments (6N16445) against IEEE </a:t>
            </a:r>
            <a:r>
              <a:rPr lang="en-AU" i="1" dirty="0" err="1"/>
              <a:t>Std</a:t>
            </a:r>
            <a:r>
              <a:rPr lang="en-AU" i="1" dirty="0"/>
              <a:t> 802.3bw-2015 in 6N16509. It was explained in this response that IEEE </a:t>
            </a:r>
            <a:r>
              <a:rPr lang="en-AU" i="1" dirty="0" err="1"/>
              <a:t>Std</a:t>
            </a:r>
            <a:r>
              <a:rPr lang="en-AU" i="1" dirty="0"/>
              <a:t> 802.3-2015 and its amendments are security agnostic and allow the user to run any security protocol.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2483378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b="0" i="1" dirty="0"/>
              <a:t>IEEE 802.3 WG declared that it didn’t expect </a:t>
            </a:r>
            <a:r>
              <a:rPr lang="en-AU" b="0" i="1" dirty="0" smtClean="0"/>
              <a:t>to submit </a:t>
            </a:r>
            <a:r>
              <a:rPr lang="en-AU" b="0" i="1" dirty="0"/>
              <a:t>any further versions to ISO/IEC for </a:t>
            </a:r>
            <a:r>
              <a:rPr lang="en-AU" b="0" i="1" dirty="0" smtClean="0"/>
              <a:t>approval in </a:t>
            </a:r>
            <a:r>
              <a:rPr lang="en-AU" b="0" i="1" dirty="0"/>
              <a:t>6N13919. Now it may be confusing that </a:t>
            </a:r>
            <a:r>
              <a:rPr lang="en-AU" b="0" i="1" dirty="0" smtClean="0"/>
              <a:t>ISO/IEC/IEEE </a:t>
            </a:r>
            <a:r>
              <a:rPr lang="en-AU" b="0" i="1" dirty="0"/>
              <a:t>FDIS 8802-3 (Ed 2) is submitted to SC6 </a:t>
            </a:r>
            <a:r>
              <a:rPr lang="en-AU" b="0" i="1" dirty="0" smtClean="0"/>
              <a:t>for approval</a:t>
            </a:r>
            <a:r>
              <a:rPr lang="en-AU" b="0" i="1" dirty="0"/>
              <a:t>. We noticed that IEEE 802.3 WG </a:t>
            </a:r>
            <a:r>
              <a:rPr lang="en-AU" b="0" i="1" dirty="0" smtClean="0"/>
              <a:t>only explained </a:t>
            </a:r>
            <a:r>
              <a:rPr lang="en-AU" b="0" i="1" dirty="0"/>
              <a:t>that they reconsidered the position </a:t>
            </a:r>
            <a:r>
              <a:rPr lang="en-AU" b="0" i="1" dirty="0" smtClean="0"/>
              <a:t>in 6N16458 </a:t>
            </a:r>
            <a:r>
              <a:rPr lang="en-AU" b="0" i="1" dirty="0"/>
              <a:t>and didn’t provide any further </a:t>
            </a:r>
            <a:r>
              <a:rPr lang="en-AU" b="0" i="1" dirty="0" smtClean="0"/>
              <a:t>positive explanation</a:t>
            </a:r>
            <a:r>
              <a:rPr lang="en-AU" b="0" i="1" dirty="0"/>
              <a:t>. China NB recommended IEEE </a:t>
            </a:r>
            <a:r>
              <a:rPr lang="en-AU" b="0" i="1" dirty="0" smtClean="0"/>
              <a:t>802.3 WG </a:t>
            </a:r>
            <a:r>
              <a:rPr lang="en-AU" b="0" i="1" dirty="0"/>
              <a:t>providing positive response or the basis </a:t>
            </a:r>
            <a:r>
              <a:rPr lang="en-AU" b="0" i="1" dirty="0" smtClean="0"/>
              <a:t>for such </a:t>
            </a:r>
            <a:r>
              <a:rPr lang="en-AU" b="0" i="1" dirty="0"/>
              <a:t>an action during the pre-FDIS ballot of </a:t>
            </a:r>
            <a:r>
              <a:rPr lang="en-AU" b="0" i="1" dirty="0" smtClean="0"/>
              <a:t>IEEE 802.3bw-2015</a:t>
            </a:r>
            <a:r>
              <a:rPr lang="en-AU" b="0" i="1" dirty="0"/>
              <a:t>; however, we still hasn’t got </a:t>
            </a:r>
            <a:r>
              <a:rPr lang="en-AU" b="0" i="1" dirty="0" smtClean="0"/>
              <a:t>any response </a:t>
            </a:r>
            <a:r>
              <a:rPr lang="en-AU" b="0" i="1" dirty="0"/>
              <a:t>from IEEE 802.3 WG.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spTree>
    <p:extLst>
      <p:ext uri="{BB962C8B-B14F-4D97-AF65-F5344CB8AC3E}">
        <p14:creationId xmlns:p14="http://schemas.microsoft.com/office/powerpoint/2010/main" val="32989991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2</a:t>
            </a:r>
          </a:p>
          <a:p>
            <a:pPr lvl="1"/>
            <a:r>
              <a:rPr lang="en-AU" b="0" i="1" dirty="0"/>
              <a:t>Considering that IEEE 802.3 WG’s </a:t>
            </a:r>
            <a:r>
              <a:rPr lang="en-AU" b="0" i="1" dirty="0" smtClean="0"/>
              <a:t>standards development </a:t>
            </a:r>
            <a:r>
              <a:rPr lang="en-AU" b="0" i="1" dirty="0"/>
              <a:t>plan in SC6 will impact a lot on </a:t>
            </a:r>
            <a:r>
              <a:rPr lang="en-AU" b="0" i="1" dirty="0" smtClean="0"/>
              <a:t>SC6 NBs</a:t>
            </a:r>
            <a:r>
              <a:rPr lang="en-AU" b="0" i="1" dirty="0"/>
              <a:t>’ international contributions to the field of </a:t>
            </a:r>
            <a:r>
              <a:rPr lang="en-AU" b="0" i="1" dirty="0" smtClean="0"/>
              <a:t>wired local </a:t>
            </a:r>
            <a:r>
              <a:rPr lang="en-AU" b="0" i="1" dirty="0"/>
              <a:t>area network. Therefore, please provide </a:t>
            </a:r>
            <a:r>
              <a:rPr lang="en-AU" b="0" i="1" dirty="0" smtClean="0"/>
              <a:t>more bases </a:t>
            </a:r>
            <a:r>
              <a:rPr lang="en-AU" b="0" i="1" dirty="0"/>
              <a:t>for such a changed action</a:t>
            </a:r>
            <a:r>
              <a:rPr lang="en-AU" b="0" i="1" dirty="0" smtClean="0"/>
              <a:t>.</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659245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IEEE </a:t>
            </a:r>
            <a:r>
              <a:rPr lang="en-AU" dirty="0" smtClean="0"/>
              <a:t>802.3 </a:t>
            </a:r>
            <a:r>
              <a:rPr lang="en-AU" dirty="0" smtClean="0"/>
              <a:t>WG response 2 (sent on 7 June 2017)</a:t>
            </a:r>
          </a:p>
          <a:p>
            <a:pPr lvl="1"/>
            <a:r>
              <a:rPr lang="en-AU" i="1" dirty="0"/>
              <a:t>The IEEE 802.3 Ethernet Working Group provided further explanation in document 6N16445 in response to comments submitted on IEEE </a:t>
            </a:r>
            <a:r>
              <a:rPr lang="en-AU" i="1" dirty="0" err="1"/>
              <a:t>Std</a:t>
            </a:r>
            <a:r>
              <a:rPr lang="en-AU" i="1" dirty="0"/>
              <a:t> 802.3bw-2015. It is stated in the document that the IEEE 802.3 Working Group better understands the value of the adoption of IEEE 802.3 Ethernet standards and amendments as ISO/IEC/IEEE international standards. It further stated that it is now the intention of the Working Group to submit amendments to, and future revisions of, the IEEE 802.3 Standard for Ethernet for adoption under the PSDO agreement. The details of this plan are communicated on an ongoing basis using the procedures established to support the PSDO. In addition, an overview of IEEE 802.3 activities in progress, including a plan for their submission under the PSDO, was provided in 6N16539 to the ISO/IEC JTC1 SC6 meeting in February 2017.</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1580468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FDIS ballot closes on 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16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closes on </a:t>
            </a:r>
            <a:r>
              <a:rPr lang="en-AU" dirty="0" smtClean="0"/>
              <a:t>11 Oct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11 Oct 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24233358"/>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823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closes on </a:t>
            </a:r>
            <a:r>
              <a:rPr lang="en-AU" dirty="0" smtClean="0"/>
              <a:t>18 </a:t>
            </a:r>
            <a:r>
              <a:rPr lang="en-AU" dirty="0"/>
              <a:t>Oct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4989990"/>
              </p:ext>
            </p:extLst>
          </p:nvPr>
        </p:nvGraphicFramePr>
        <p:xfrm>
          <a:off x="5867400" y="4038600"/>
          <a:ext cx="914400" cy="771525"/>
        </p:xfrm>
        <a:graphic>
          <a:graphicData uri="http://schemas.openxmlformats.org/presentationml/2006/ole">
            <mc:AlternateContent xmlns:mc="http://schemas.openxmlformats.org/markup-compatibility/2006">
              <mc:Choice xmlns:v="urn:schemas-microsoft-com:vml" Requires="v">
                <p:oleObj spid="_x0000_s25618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8674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60-day pre-ballot closes 18 August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a:solidFill>
                  <a:schemeClr val="accent2"/>
                </a:solidFill>
              </a:rPr>
              <a:t>closes </a:t>
            </a:r>
            <a:r>
              <a:rPr lang="en-AU" dirty="0" smtClean="0">
                <a:solidFill>
                  <a:schemeClr val="accent2"/>
                </a:solidFill>
              </a:rPr>
              <a:t>18 August </a:t>
            </a:r>
            <a:r>
              <a:rPr lang="en-AU" dirty="0">
                <a:solidFill>
                  <a:schemeClr val="accent2"/>
                </a:solidFill>
              </a:rPr>
              <a:t>2017</a:t>
            </a:r>
            <a:endParaRPr lang="en-AU" dirty="0" smtClean="0">
              <a:solidFill>
                <a:schemeClr val="accent2"/>
              </a:solidFill>
            </a:endParaRP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60-day pre-ballot closes </a:t>
            </a:r>
            <a:r>
              <a:rPr lang="en-AU" dirty="0" smtClean="0"/>
              <a:t>18 August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a:solidFill>
                  <a:schemeClr val="accent2"/>
                </a:solidFill>
              </a:rPr>
              <a:t>closes </a:t>
            </a:r>
            <a:r>
              <a:rPr lang="en-AU" dirty="0" smtClean="0">
                <a:solidFill>
                  <a:schemeClr val="accent2"/>
                </a:solidFill>
              </a:rPr>
              <a:t>18 August </a:t>
            </a:r>
            <a:r>
              <a:rPr lang="en-AU" dirty="0">
                <a:solidFill>
                  <a:schemeClr val="accent2"/>
                </a:solidFill>
              </a:rPr>
              <a:t>2017</a:t>
            </a:r>
            <a:endParaRPr lang="en-AU" dirty="0" smtClean="0">
              <a:solidFill>
                <a:schemeClr val="accent2"/>
              </a:solidFill>
            </a:endParaRP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FDIS ballot closes on </a:t>
            </a:r>
            <a:r>
              <a:rPr lang="en-AU" dirty="0" smtClean="0"/>
              <a:t>12 Oct </a:t>
            </a:r>
            <a:r>
              <a:rPr lang="en-AU" dirty="0"/>
              <a:t>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12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038533495"/>
              </p:ext>
            </p:extLst>
          </p:nvPr>
        </p:nvGraphicFramePr>
        <p:xfrm>
          <a:off x="6019800" y="3581400"/>
          <a:ext cx="914400" cy="771525"/>
        </p:xfrm>
        <a:graphic>
          <a:graphicData uri="http://schemas.openxmlformats.org/presentationml/2006/ole">
            <mc:AlternateContent xmlns:mc="http://schemas.openxmlformats.org/markup-compatibility/2006">
              <mc:Choice xmlns:v="urn:schemas-microsoft-com:vml" Requires="v">
                <p:oleObj spid="_x0000_s25720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0198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smtClean="0">
                <a:solidFill>
                  <a:srgbClr val="FF0000"/>
                </a:solidFill>
              </a:rPr>
              <a:t>What is status?</a:t>
            </a:r>
            <a:endParaRPr lang="en-AU" dirty="0">
              <a:solidFill>
                <a:srgbClr val="FF0000"/>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a:solidFill>
                  <a:srgbClr val="FF0000"/>
                </a:solidFill>
              </a:rPr>
              <a:t>What is status</a:t>
            </a:r>
            <a:r>
              <a:rPr lang="en-AU" dirty="0" smtClean="0">
                <a:solidFill>
                  <a:srgbClr val="FF0000"/>
                </a:solidFill>
              </a:rPr>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4937084"/>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Re-run</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Jun 17</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a:t>
            </a:r>
          </a:p>
          <a:p>
            <a:pPr lvl="1"/>
            <a:r>
              <a:rPr lang="en-AU" dirty="0">
                <a:solidFill>
                  <a:srgbClr val="FF0000"/>
                </a:solidFill>
              </a:rPr>
              <a:t>Asked Jodi on 13 June for update</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60-day pre-ballot closes on 20 July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chemeClr val="accent2"/>
                </a:solidFill>
              </a:rPr>
              <a:t>closes 20 July</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is 60-day </a:t>
            </a:r>
            <a:r>
              <a:rPr lang="en-AU" dirty="0"/>
              <a:t>pre-ballot </a:t>
            </a:r>
            <a:r>
              <a:rPr lang="en-AU" dirty="0" smtClean="0"/>
              <a:t>re-run closes 1 Sept 2017</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chemeClr val="accent2"/>
                </a:solidFill>
              </a:rPr>
              <a:t>rerun  closes 1 Sept 2017</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Unfortunately, errors in the publication process required a re-run, which closes on 1 Sept 2017</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2017</a:t>
            </a:r>
            <a:endParaRPr lang="en-AU" dirty="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3020926"/>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closes on 7 Sep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closes on 7 Sep 207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chemeClr val="accent2"/>
                </a:solidFill>
              </a:rPr>
              <a:t>waiting</a:t>
            </a:r>
          </a:p>
          <a:p>
            <a:pPr lvl="1"/>
            <a:r>
              <a:rPr lang="en-AU" dirty="0" smtClean="0">
                <a:solidFill>
                  <a:srgbClr val="FF0000"/>
                </a:solidFill>
              </a:rPr>
              <a:t>Jodi is following up</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closes </a:t>
            </a:r>
            <a:r>
              <a:rPr lang="en-AU" dirty="0" smtClean="0"/>
              <a:t>on 7 Sep </a:t>
            </a:r>
            <a:r>
              <a:rPr lang="en-AU" dirty="0"/>
              <a:t>2017</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closes on 7 Sep 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799924323"/>
              </p:ext>
            </p:extLst>
          </p:nvPr>
        </p:nvGraphicFramePr>
        <p:xfrm>
          <a:off x="4800600" y="4572000"/>
          <a:ext cx="914400" cy="771525"/>
        </p:xfrm>
        <a:graphic>
          <a:graphicData uri="http://schemas.openxmlformats.org/presentationml/2006/ole">
            <mc:AlternateContent xmlns:mc="http://schemas.openxmlformats.org/markup-compatibility/2006">
              <mc:Choice xmlns:v="urn:schemas-microsoft-com:vml" Requires="v">
                <p:oleObj spid="_x0000_s24806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8006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6021302"/>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60-day ballot passed on 10 </a:t>
            </a:r>
            <a:r>
              <a:rPr lang="en-AU" dirty="0"/>
              <a:t>July 2017 but a response is required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chemeClr val="accent1"/>
                </a:solidFill>
              </a:rPr>
              <a:t>passed </a:t>
            </a:r>
            <a:r>
              <a:rPr lang="en-AU" dirty="0" smtClean="0">
                <a:solidFill>
                  <a:schemeClr val="accent2"/>
                </a:solidFill>
              </a:rPr>
              <a:t>but response required</a:t>
            </a:r>
          </a:p>
          <a:p>
            <a:pPr lvl="1"/>
            <a:r>
              <a:rPr lang="en-AU" dirty="0" smtClean="0"/>
              <a:t>IEEE 802.21-20157 </a:t>
            </a:r>
            <a:r>
              <a:rPr lang="en-AU" dirty="0"/>
              <a:t>60-day pre-ballot closed on </a:t>
            </a:r>
            <a:r>
              <a:rPr lang="en-AU" dirty="0" smtClean="0"/>
              <a:t>10 </a:t>
            </a:r>
            <a:r>
              <a:rPr lang="en-AU" dirty="0"/>
              <a:t>April 2017</a:t>
            </a:r>
          </a:p>
          <a:p>
            <a:pPr lvl="2"/>
            <a:r>
              <a:rPr lang="en-AU" dirty="0" smtClean="0"/>
              <a:t>The votes have not been officially published</a:t>
            </a:r>
          </a:p>
          <a:p>
            <a:pPr lvl="2"/>
            <a:r>
              <a:rPr lang="en-AU" dirty="0" smtClean="0"/>
              <a:t>It appears it passed 5/1/12</a:t>
            </a:r>
          </a:p>
          <a:p>
            <a:pPr lvl="2"/>
            <a:r>
              <a:rPr lang="en-AU" dirty="0" smtClean="0"/>
              <a:t>Only negative vote was from China NB (the usual 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802.21-2017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GB" i="1" dirty="0"/>
              <a:t>IEEE 802.21-2017 is implemented with IEEE 802.1X-2010 which have also been proposed to ISO under the PSDO agreement. China NB has expressed objection to the submissions and provided detailed comments. IEEE has acknowledged the receiving of China NB’s comments but has not made any satisfactory attempts to change Chinese negative vote. Since Chinese objection to the base/associated standards still stands, we cannot support other standards that rely on previous standards on security. For previous China NB comment, please refer to 6N15555.</a:t>
            </a:r>
            <a:r>
              <a:rPr lang="en-AU" i="1" dirty="0" smtClean="0"/>
              <a:t>China </a:t>
            </a:r>
            <a:r>
              <a:rPr lang="en-AU" i="1" dirty="0" smtClean="0"/>
              <a:t>NB proposed change 1</a:t>
            </a:r>
          </a:p>
          <a:p>
            <a:r>
              <a:rPr lang="en-AU" dirty="0"/>
              <a:t>China NB </a:t>
            </a:r>
            <a:r>
              <a:rPr lang="en-AU" dirty="0" smtClean="0"/>
              <a:t>proposed change 1</a:t>
            </a:r>
            <a:endParaRPr lang="en-AU" dirty="0"/>
          </a:p>
          <a:p>
            <a:pPr lvl="1"/>
            <a:r>
              <a:rPr lang="en-GB" i="1" dirty="0" smtClean="0"/>
              <a:t>Recommend </a:t>
            </a:r>
            <a:r>
              <a:rPr lang="en-GB" i="1" dirty="0"/>
              <a:t>not referencing the defective standards or enhancing its security </a:t>
            </a:r>
            <a:r>
              <a:rPr lang="en-GB" i="1" dirty="0" smtClean="0"/>
              <a:t>mechanism</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26410354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802.21-2017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IEEE </a:t>
            </a:r>
            <a:r>
              <a:rPr lang="en-AU" dirty="0"/>
              <a:t>802.21 WG proposed response</a:t>
            </a:r>
          </a:p>
          <a:p>
            <a:pPr lvl="1"/>
            <a:r>
              <a:rPr lang="en-AU" dirty="0" smtClean="0"/>
              <a:t>See proposed response on 802.21.1</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3567880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2017 plenary meeting in Berlin</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11 July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passed on 10 July </a:t>
            </a:r>
            <a:r>
              <a:rPr lang="en-AU" dirty="0" smtClean="0"/>
              <a:t>2017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chemeClr val="accent1"/>
                </a:solidFill>
              </a:rPr>
              <a:t>passed </a:t>
            </a:r>
            <a:r>
              <a:rPr lang="en-AU" dirty="0">
                <a:solidFill>
                  <a:schemeClr val="accent2"/>
                </a:solidFill>
              </a:rPr>
              <a:t>but response required</a:t>
            </a:r>
            <a:endParaRPr lang="en-AU" dirty="0" smtClean="0">
              <a:solidFill>
                <a:schemeClr val="accent1"/>
              </a:solidFill>
            </a:endParaRPr>
          </a:p>
          <a:p>
            <a:pPr lvl="1"/>
            <a:r>
              <a:rPr lang="en-AU" dirty="0"/>
              <a:t>IEEE 802.21-20157 60-day pre-ballot closed on 10 April 2017</a:t>
            </a:r>
          </a:p>
          <a:p>
            <a:pPr lvl="2"/>
            <a:r>
              <a:rPr lang="en-AU" dirty="0"/>
              <a:t>The votes have not been officially published</a:t>
            </a:r>
          </a:p>
          <a:p>
            <a:pPr lvl="2"/>
            <a:r>
              <a:rPr lang="en-AU" dirty="0"/>
              <a:t>It appears it passed 5/1/12</a:t>
            </a:r>
          </a:p>
          <a:p>
            <a:pPr lvl="2"/>
            <a:r>
              <a:rPr lang="en-AU" dirty="0"/>
              <a:t>Only negative vote was from China NB (the usual comment</a:t>
            </a:r>
            <a:r>
              <a:rPr lang="en-AU" dirty="0" smtClean="0"/>
              <a:t>)</a:t>
            </a:r>
            <a:endParaRPr lang="en-AU" dirty="0" smtClean="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80</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802.21.1 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IEEE 802.21-2017 is the base standards of IEEE 802.21.1-2017, since Chinese objection to the base standards, we cannot support other standards that rely on IEEE </a:t>
            </a:r>
            <a:r>
              <a:rPr lang="en-AU" i="1" dirty="0" smtClean="0"/>
              <a:t>802.21-2017</a:t>
            </a:r>
          </a:p>
          <a:p>
            <a:r>
              <a:rPr lang="en-AU" dirty="0" smtClean="0"/>
              <a:t>China NB proposed change 1</a:t>
            </a:r>
          </a:p>
          <a:p>
            <a:pPr lvl="1"/>
            <a:r>
              <a:rPr lang="en-AU" i="1" dirty="0"/>
              <a:t>Recommend not referencing the defective standards or enhancing its security mechanism</a:t>
            </a:r>
            <a:r>
              <a:rPr lang="en-AU" i="1"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17365640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802.21.1 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IEEE 802.21 </a:t>
            </a:r>
            <a:r>
              <a:rPr lang="en-AU" dirty="0"/>
              <a:t>WG proposed response</a:t>
            </a:r>
          </a:p>
          <a:p>
            <a:pPr lvl="1"/>
            <a:r>
              <a:rPr lang="en-AU" i="1" dirty="0" smtClean="0"/>
              <a:t>In recent 60-day ballots conducted according to the PSDO process, the China NB voted “no” on both IEEE 802.21 and IEEE 802.21 progressing to FDIS ballot.</a:t>
            </a:r>
          </a:p>
          <a:p>
            <a:pPr lvl="1"/>
            <a:r>
              <a:rPr lang="en-AU" i="1" dirty="0" smtClean="0"/>
              <a:t>The reason given was that the China NB objected to the use of IEEE 802.1X by IEEE 802.21 and IEEE 802.21.1. The China NB have long standing concerns related to IEEE 802.1X.</a:t>
            </a:r>
          </a:p>
          <a:p>
            <a:pPr lvl="1"/>
            <a:r>
              <a:rPr lang="en-US" i="1" dirty="0" smtClean="0"/>
              <a:t>Unfortunately, the China </a:t>
            </a:r>
            <a:r>
              <a:rPr lang="en-US" i="1" dirty="0"/>
              <a:t>NB has failed to substantiate </a:t>
            </a:r>
            <a:r>
              <a:rPr lang="en-US" i="1" dirty="0" smtClean="0"/>
              <a:t>its concerns about IEEE 802.1X, </a:t>
            </a:r>
            <a:r>
              <a:rPr lang="en-US" i="1" dirty="0"/>
              <a:t>despite numerous requests from IEEE </a:t>
            </a:r>
            <a:r>
              <a:rPr lang="en-US" i="1" dirty="0" smtClean="0"/>
              <a:t>802 over many years. IEEE 802 cannot </a:t>
            </a:r>
            <a:r>
              <a:rPr lang="en-US" i="1" dirty="0"/>
              <a:t>make changes to IEEE </a:t>
            </a:r>
            <a:r>
              <a:rPr lang="en-US" i="1" dirty="0" smtClean="0"/>
              <a:t>802.21 or IEEE 802.21.1 without substantiation of any issues.</a:t>
            </a:r>
          </a:p>
          <a:p>
            <a:pPr lvl="1"/>
            <a:r>
              <a:rPr lang="en-US" i="1" dirty="0"/>
              <a:t>IEEE 802 </a:t>
            </a:r>
            <a:r>
              <a:rPr lang="en-US" i="1" dirty="0" smtClean="0"/>
              <a:t>invites </a:t>
            </a:r>
            <a:r>
              <a:rPr lang="en-US" i="1" dirty="0"/>
              <a:t>the China NB to submit </a:t>
            </a:r>
            <a:r>
              <a:rPr lang="en-US" i="1" dirty="0"/>
              <a:t>for </a:t>
            </a:r>
            <a:r>
              <a:rPr lang="en-US" i="1" dirty="0" smtClean="0"/>
              <a:t>consideration any </a:t>
            </a:r>
            <a:r>
              <a:rPr lang="en-US" i="1" dirty="0"/>
              <a:t>additional technical </a:t>
            </a:r>
            <a:r>
              <a:rPr lang="en-US" i="1" dirty="0" smtClean="0"/>
              <a:t>details, beyond the issues that have already been resolved, that support their concerns.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6725353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29222840"/>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25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will close on 25 July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and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was sent in Nov 2016</a:t>
            </a:r>
            <a:endParaRPr lang="en-AU" dirty="0"/>
          </a:p>
          <a:p>
            <a:r>
              <a:rPr lang="en-AU" dirty="0" smtClean="0"/>
              <a:t>FDIS ballot: </a:t>
            </a:r>
            <a:r>
              <a:rPr lang="en-AU" dirty="0">
                <a:solidFill>
                  <a:schemeClr val="accent6"/>
                </a:solidFill>
              </a:rPr>
              <a:t>closes </a:t>
            </a:r>
            <a:r>
              <a:rPr lang="en-AU" dirty="0" smtClean="0">
                <a:solidFill>
                  <a:schemeClr val="accent6"/>
                </a:solidFill>
              </a:rPr>
              <a:t>25 July </a:t>
            </a:r>
            <a:r>
              <a:rPr lang="en-AU" dirty="0">
                <a:solidFill>
                  <a:schemeClr val="accent6"/>
                </a:solidFill>
              </a:rPr>
              <a:t>2018</a:t>
            </a: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will close on </a:t>
            </a:r>
            <a:r>
              <a:rPr lang="en-AU" dirty="0" smtClean="0"/>
              <a:t>27 </a:t>
            </a:r>
            <a:r>
              <a:rPr lang="en-AU" dirty="0"/>
              <a:t>July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chemeClr val="accent6"/>
                </a:solidFill>
              </a:rPr>
              <a:t>closes 27 July 2018</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now be held in Oct 2017 </a:t>
            </a:r>
            <a:r>
              <a:rPr lang="en-AU" smtClean="0"/>
              <a:t>in Seoul, </a:t>
            </a:r>
            <a:r>
              <a:rPr lang="en-AU" dirty="0" smtClean="0"/>
              <a:t>Korea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and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t>Unknown</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Chair has resigned … and no replacement has yet been named</a:t>
            </a:r>
            <a:endParaRPr lang="en-AU" dirty="0"/>
          </a:p>
        </p:txBody>
      </p:sp>
      <p:sp>
        <p:nvSpPr>
          <p:cNvPr id="3" name="Content Placeholder 2"/>
          <p:cNvSpPr>
            <a:spLocks noGrp="1"/>
          </p:cNvSpPr>
          <p:nvPr>
            <p:ph idx="1"/>
          </p:nvPr>
        </p:nvSpPr>
        <p:spPr/>
        <p:txBody>
          <a:bodyPr/>
          <a:lstStyle/>
          <a:p>
            <a:pPr lvl="1"/>
            <a:r>
              <a:rPr lang="en-AU" dirty="0" smtClean="0"/>
              <a:t>The Chair of WG has resigned due to a change in work circumstances</a:t>
            </a:r>
          </a:p>
          <a:p>
            <a:pPr lvl="1"/>
            <a:r>
              <a:rPr lang="en-AU" dirty="0" smtClean="0"/>
              <a:t>Korea NB has not proposed a </a:t>
            </a:r>
            <a:r>
              <a:rPr lang="en-AU" dirty="0" smtClean="0"/>
              <a:t>replacement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Feedback from the SC6 meeting in Tunisia suggests SC6 believe they have good NB participation</a:t>
            </a:r>
            <a:endParaRPr lang="en-AU" dirty="0"/>
          </a:p>
        </p:txBody>
      </p:sp>
      <p:sp>
        <p:nvSpPr>
          <p:cNvPr id="8" name="Content Placeholder 7"/>
          <p:cNvSpPr>
            <a:spLocks noGrp="1"/>
          </p:cNvSpPr>
          <p:nvPr>
            <p:ph idx="1"/>
          </p:nvPr>
        </p:nvSpPr>
        <p:spPr/>
        <p:txBody>
          <a:bodyPr/>
          <a:lstStyle/>
          <a:p>
            <a:pPr lvl="1"/>
            <a:r>
              <a:rPr lang="en-AU" dirty="0" smtClean="0"/>
              <a:t>The last SC6 meeting was held in Tunisia</a:t>
            </a:r>
          </a:p>
          <a:p>
            <a:pPr lvl="1"/>
            <a:r>
              <a:rPr lang="en-AU" dirty="0" smtClean="0"/>
              <a:t>After the meeting there was a survey of participants</a:t>
            </a:r>
            <a:endParaRPr lang="en-AU" dirty="0"/>
          </a:p>
          <a:p>
            <a:pPr lvl="1"/>
            <a:r>
              <a:rPr lang="en-AU" dirty="0" smtClean="0"/>
              <a:t>The results are available </a:t>
            </a:r>
            <a:r>
              <a:rPr lang="en-AU" dirty="0" smtClean="0">
                <a:hlinkClick r:id="rId2"/>
              </a:rPr>
              <a:t>here</a:t>
            </a:r>
            <a:endParaRPr lang="en-AU" dirty="0" smtClean="0"/>
          </a:p>
          <a:p>
            <a:pPr lvl="1"/>
            <a:r>
              <a:rPr lang="en-AU" dirty="0" smtClean="0"/>
              <a:t>Most interesting unanimous result was that:</a:t>
            </a:r>
          </a:p>
          <a:p>
            <a:pPr lvl="2"/>
            <a:r>
              <a:rPr lang="en-AU" i="1" dirty="0"/>
              <a:t>In my view key countries in the sector are active in the </a:t>
            </a:r>
            <a:r>
              <a:rPr lang="en-AU" i="1" dirty="0" smtClean="0"/>
              <a:t>committee</a:t>
            </a:r>
          </a:p>
          <a:p>
            <a:pPr lvl="1"/>
            <a:r>
              <a:rPr lang="en-AU" dirty="0" smtClean="0"/>
              <a:t>This result is based on representation mainly from China and Korea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Tree>
    <p:extLst>
      <p:ext uri="{BB962C8B-B14F-4D97-AF65-F5344CB8AC3E}">
        <p14:creationId xmlns:p14="http://schemas.microsoft.com/office/powerpoint/2010/main" val="13429007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sent by IEEE 802 to SC6 in relation to the proposed Security Ad Hoc was finally received</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1"/>
            <a:r>
              <a:rPr lang="en-AU" dirty="0" smtClean="0"/>
              <a:t>The LS was not published in the SC6 reflector despite multiple requests </a:t>
            </a:r>
          </a:p>
          <a:p>
            <a:pPr lvl="2"/>
            <a:r>
              <a:rPr lang="en-AU" dirty="0" smtClean="0"/>
              <a:t>There were 3 requests of the SC Secretary – with no reply</a:t>
            </a:r>
          </a:p>
          <a:p>
            <a:pPr lvl="2"/>
            <a:r>
              <a:rPr lang="en-AU" dirty="0" smtClean="0"/>
              <a:t>There were 2 requests of the SC Chair – with  no action</a:t>
            </a:r>
          </a:p>
          <a:p>
            <a:pPr lvl="1"/>
            <a:r>
              <a:rPr lang="en-AU" dirty="0" smtClean="0"/>
              <a:t>It turns out that a filter (on “statement”) at the SC6 Secretariat meant the Secretary was not receiving the LS</a:t>
            </a:r>
          </a:p>
          <a:p>
            <a:pPr lvl="1"/>
            <a:r>
              <a:rPr lang="en-AU" dirty="0" smtClean="0"/>
              <a:t>It was finally published on 10 May 2017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May 2017 in Daejeon</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protested against the LS from IEEE 802 in relation to the Security ad hoc</a:t>
            </a:r>
            <a:endParaRPr lang="en-AU" dirty="0"/>
          </a:p>
        </p:txBody>
      </p:sp>
      <p:sp>
        <p:nvSpPr>
          <p:cNvPr id="3" name="Content Placeholder 2"/>
          <p:cNvSpPr>
            <a:spLocks noGrp="1"/>
          </p:cNvSpPr>
          <p:nvPr>
            <p:ph idx="1"/>
          </p:nvPr>
        </p:nvSpPr>
        <p:spPr/>
        <p:txBody>
          <a:bodyPr/>
          <a:lstStyle/>
          <a:p>
            <a:pPr lvl="1"/>
            <a:r>
              <a:rPr lang="en-AU" dirty="0" smtClean="0"/>
              <a:t>Timeline: </a:t>
            </a:r>
          </a:p>
          <a:p>
            <a:pPr lvl="2"/>
            <a:r>
              <a:rPr lang="en-AU" dirty="0" smtClean="0"/>
              <a:t>10 May 2017: the IEEE 802 LS was published by SC6</a:t>
            </a:r>
          </a:p>
          <a:p>
            <a:pPr lvl="2"/>
            <a:r>
              <a:rPr lang="en-AU" dirty="0" smtClean="0"/>
              <a:t>15 May 2017: the China NB submitted a letter of objection</a:t>
            </a:r>
          </a:p>
          <a:p>
            <a:pPr lvl="2"/>
            <a:r>
              <a:rPr lang="en-AU" dirty="0" smtClean="0"/>
              <a:t>15 May 2017: the ballot on the Security ad hoc formation closed</a:t>
            </a:r>
          </a:p>
          <a:p>
            <a:pPr lvl="1"/>
            <a:r>
              <a:rPr lang="en-AU" dirty="0" smtClean="0"/>
              <a:t>An objection by the China NB (N16630) was based on alleged</a:t>
            </a:r>
          </a:p>
          <a:p>
            <a:pPr lvl="2"/>
            <a:r>
              <a:rPr lang="en-AU" dirty="0" smtClean="0"/>
              <a:t>Inconsistency of IEEE 802 position</a:t>
            </a:r>
          </a:p>
          <a:p>
            <a:pPr lvl="2"/>
            <a:r>
              <a:rPr lang="en-AU" dirty="0" smtClean="0"/>
              <a:t>Breaking of JTC1 rules by IEEE 802</a:t>
            </a:r>
          </a:p>
          <a:p>
            <a:pPr lvl="2"/>
            <a:r>
              <a:rPr lang="en-AU" dirty="0" smtClean="0"/>
              <a:t>Lack of resolution of comments by IEEE 802</a:t>
            </a:r>
          </a:p>
          <a:p>
            <a:pPr lvl="2"/>
            <a:r>
              <a:rPr lang="en-AU" dirty="0" smtClean="0"/>
              <a:t>Unavailability of IEEE 802 experts</a:t>
            </a:r>
            <a:endParaRPr lang="en-AU" dirty="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962297059"/>
              </p:ext>
            </p:extLst>
          </p:nvPr>
        </p:nvGraphicFramePr>
        <p:xfrm>
          <a:off x="5486400" y="3962400"/>
          <a:ext cx="914400" cy="771525"/>
        </p:xfrm>
        <a:graphic>
          <a:graphicData uri="http://schemas.openxmlformats.org/presentationml/2006/ole">
            <mc:AlternateContent xmlns:mc="http://schemas.openxmlformats.org/markup-compatibility/2006">
              <mc:Choice xmlns:v="urn:schemas-microsoft-com:vml" Requires="v">
                <p:oleObj spid="_x0000_s26833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3962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457266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China NB protested against the LS from IEEE 802 in relation to the 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77778047"/>
              </p:ext>
            </p:extLst>
          </p:nvPr>
        </p:nvGraphicFramePr>
        <p:xfrm>
          <a:off x="533400" y="1993900"/>
          <a:ext cx="8000999" cy="4239260"/>
        </p:xfrm>
        <a:graphic>
          <a:graphicData uri="http://schemas.openxmlformats.org/drawingml/2006/table">
            <a:tbl>
              <a:tblPr firstRow="1" bandRow="1">
                <a:tableStyleId>{21E4AEA4-8DFA-4A89-87EB-49C32662AFE0}</a:tableStyleId>
              </a:tblPr>
              <a:tblGrid>
                <a:gridCol w="1447800"/>
                <a:gridCol w="3203027"/>
                <a:gridCol w="3350172"/>
              </a:tblGrid>
              <a:tr h="370840">
                <a:tc>
                  <a:txBody>
                    <a:bodyPr/>
                    <a:lstStyle/>
                    <a:p>
                      <a:r>
                        <a:rPr lang="en-AU" sz="1400" dirty="0" smtClean="0"/>
                        <a:t>Issue</a:t>
                      </a:r>
                      <a:endParaRPr lang="en-AU" sz="1400" dirty="0"/>
                    </a:p>
                  </a:txBody>
                  <a:tcPr/>
                </a:tc>
                <a:tc>
                  <a:txBody>
                    <a:bodyPr/>
                    <a:lstStyle/>
                    <a:p>
                      <a:r>
                        <a:rPr lang="en-AU" sz="1400" dirty="0" smtClean="0"/>
                        <a:t>China</a:t>
                      </a:r>
                      <a:r>
                        <a:rPr lang="en-AU" sz="1400" baseline="0" dirty="0" smtClean="0"/>
                        <a:t> NB objection</a:t>
                      </a:r>
                      <a:endParaRPr lang="en-AU" sz="1400" dirty="0"/>
                    </a:p>
                  </a:txBody>
                  <a:tcPr/>
                </a:tc>
                <a:tc>
                  <a:txBody>
                    <a:bodyPr/>
                    <a:lstStyle/>
                    <a:p>
                      <a:r>
                        <a:rPr lang="en-AU" sz="1400" dirty="0" smtClean="0"/>
                        <a:t>SC</a:t>
                      </a:r>
                      <a:r>
                        <a:rPr lang="en-AU" sz="1400" baseline="0" dirty="0" smtClean="0"/>
                        <a:t> Chair’s c</a:t>
                      </a:r>
                      <a:r>
                        <a:rPr lang="en-AU" sz="1400" dirty="0" smtClean="0"/>
                        <a:t>omment</a:t>
                      </a:r>
                      <a:endParaRPr lang="en-AU" sz="1400" dirty="0"/>
                    </a:p>
                  </a:txBody>
                  <a:tcPr/>
                </a:tc>
              </a:tr>
              <a:tr h="370840">
                <a:tc>
                  <a:txBody>
                    <a:bodyPr/>
                    <a:lstStyle/>
                    <a:p>
                      <a:r>
                        <a:rPr lang="en-AU" sz="1400" dirty="0" smtClean="0"/>
                        <a:t>Inconsistency</a:t>
                      </a:r>
                      <a:endParaRPr lang="en-AU" sz="1400" dirty="0"/>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AU" sz="1400" dirty="0" smtClean="0"/>
                        <a:t>The China NB believe it was inconsistent for IEEE 802 (and all other NBs) to support establishing the ballot  in Tunisia and yet not support it.</a:t>
                      </a:r>
                      <a:r>
                        <a:rPr lang="en-AU" sz="1400" baseline="0" dirty="0" smtClean="0"/>
                        <a:t> They believe this will “cause confusion” and “affect the reputation of SC 6 community directly”</a:t>
                      </a:r>
                      <a:endParaRPr lang="en-AU" sz="1400" dirty="0" smtClean="0"/>
                    </a:p>
                  </a:txBody>
                  <a:tcPr/>
                </a:tc>
                <a:tc>
                  <a:txBody>
                    <a:bodyPr/>
                    <a:lstStyle/>
                    <a:p>
                      <a:pPr marL="174625" indent="-174625">
                        <a:spcBef>
                          <a:spcPts val="700"/>
                        </a:spcBef>
                        <a:buFont typeface="Arial" panose="020B0604020202020204" pitchFamily="34" charset="0"/>
                        <a:buChar char="•"/>
                      </a:pPr>
                      <a:r>
                        <a:rPr lang="en-AU" sz="1400" dirty="0" smtClean="0"/>
                        <a:t>It is entirely reasonable to support the running of a ballot and not support the ballot</a:t>
                      </a:r>
                    </a:p>
                    <a:p>
                      <a:pPr marL="174625" indent="-174625">
                        <a:spcBef>
                          <a:spcPts val="700"/>
                        </a:spcBef>
                        <a:buFont typeface="Arial" panose="020B0604020202020204" pitchFamily="34" charset="0"/>
                        <a:buChar char="•"/>
                      </a:pPr>
                      <a:r>
                        <a:rPr lang="en-AU" sz="1400" dirty="0" smtClean="0"/>
                        <a:t>It was clearly stated in Tunisia that the IEEE 802 rep believed it would be better for the China NB to attend an IEEE 802 meeting</a:t>
                      </a:r>
                    </a:p>
                  </a:txBody>
                  <a:tcPr/>
                </a:tc>
              </a:tr>
              <a:tr h="370840">
                <a:tc>
                  <a:txBody>
                    <a:bodyPr/>
                    <a:lstStyle/>
                    <a:p>
                      <a:r>
                        <a:rPr lang="en-AU" sz="1400" dirty="0" smtClean="0"/>
                        <a:t>Breaking</a:t>
                      </a:r>
                      <a:r>
                        <a:rPr lang="en-AU" sz="1400" baseline="0" dirty="0" smtClean="0"/>
                        <a:t> </a:t>
                      </a:r>
                      <a:r>
                        <a:rPr lang="en-AU" sz="1400" baseline="0" dirty="0" smtClean="0"/>
                        <a:t>r</a:t>
                      </a:r>
                      <a:r>
                        <a:rPr lang="en-AU" sz="1400" dirty="0" smtClean="0"/>
                        <a:t>ules</a:t>
                      </a:r>
                      <a:endParaRPr lang="en-AU" sz="1400" dirty="0"/>
                    </a:p>
                  </a:txBody>
                  <a:tcPr/>
                </a:tc>
                <a:tc>
                  <a:txBody>
                    <a:bodyPr/>
                    <a:lstStyle/>
                    <a:p>
                      <a:r>
                        <a:rPr lang="en-AU" sz="1400" dirty="0" smtClean="0"/>
                        <a:t>The China NB asserts that IEEE 802 broke</a:t>
                      </a:r>
                      <a:r>
                        <a:rPr lang="en-AU" sz="1400" baseline="0" dirty="0" smtClean="0"/>
                        <a:t> the rules by submitting comments during the balloting period</a:t>
                      </a:r>
                      <a:endParaRPr lang="en-AU" sz="1400" dirty="0"/>
                    </a:p>
                  </a:txBody>
                  <a:tcPr/>
                </a:tc>
                <a:tc>
                  <a:txBody>
                    <a:bodyPr/>
                    <a:lstStyle/>
                    <a:p>
                      <a:pPr marL="174625" indent="-174625">
                        <a:spcBef>
                          <a:spcPts val="700"/>
                        </a:spcBef>
                        <a:buFont typeface="Arial" panose="020B0604020202020204" pitchFamily="34" charset="0"/>
                        <a:buChar char="•"/>
                      </a:pPr>
                      <a:r>
                        <a:rPr lang="en-AU" sz="1400" dirty="0" smtClean="0"/>
                        <a:t>The rules they</a:t>
                      </a:r>
                      <a:r>
                        <a:rPr lang="en-AU" sz="1400" baseline="0" dirty="0" smtClean="0"/>
                        <a:t> quoted only apply when a document is at Committee stage, which is not relevant to a document </a:t>
                      </a:r>
                      <a:endParaRPr lang="en-AU" sz="1400" dirty="0"/>
                    </a:p>
                  </a:txBody>
                  <a:tcPr/>
                </a:tc>
              </a:tr>
              <a:tr h="370840">
                <a:tc>
                  <a:txBody>
                    <a:bodyPr/>
                    <a:lstStyle/>
                    <a:p>
                      <a:r>
                        <a:rPr lang="en-AU" sz="1400" dirty="0" smtClean="0"/>
                        <a:t>Lack</a:t>
                      </a:r>
                      <a:r>
                        <a:rPr lang="en-AU" sz="1400" baseline="0" dirty="0" smtClean="0"/>
                        <a:t> of r</a:t>
                      </a:r>
                      <a:r>
                        <a:rPr lang="en-AU" sz="1400" dirty="0" smtClean="0"/>
                        <a:t>esolution</a:t>
                      </a:r>
                      <a:endParaRPr lang="en-AU" sz="1400" dirty="0"/>
                    </a:p>
                  </a:txBody>
                  <a:tcPr/>
                </a:tc>
                <a:tc>
                  <a:txBody>
                    <a:bodyPr/>
                    <a:lstStyle/>
                    <a:p>
                      <a:r>
                        <a:rPr lang="en-AU" sz="1400" dirty="0" smtClean="0"/>
                        <a:t>The China NB comments on IEEE 802 standards have not been resolved </a:t>
                      </a:r>
                      <a:endParaRPr lang="en-AU" sz="1400" dirty="0"/>
                    </a:p>
                  </a:txBody>
                  <a:tcPr/>
                </a:tc>
                <a:tc>
                  <a:txBody>
                    <a:bodyPr/>
                    <a:lstStyle/>
                    <a:p>
                      <a:pPr marL="174625" indent="-174625">
                        <a:spcBef>
                          <a:spcPts val="700"/>
                        </a:spcBef>
                        <a:buFont typeface="Arial" panose="020B0604020202020204" pitchFamily="34" charset="0"/>
                        <a:buChar char="•"/>
                      </a:pPr>
                      <a:r>
                        <a:rPr lang="en-AU" sz="1400" dirty="0" smtClean="0"/>
                        <a:t>IEEE</a:t>
                      </a:r>
                      <a:r>
                        <a:rPr lang="en-AU" sz="1400" baseline="0" dirty="0" smtClean="0"/>
                        <a:t> 802 has resolved them as far as possible given the lack of information about the China NB’s concerns</a:t>
                      </a:r>
                      <a:endParaRPr lang="en-AU" sz="1400" dirty="0"/>
                    </a:p>
                  </a:txBody>
                  <a:tcPr/>
                </a:tc>
              </a:tr>
              <a:tr h="370840">
                <a:tc>
                  <a:txBody>
                    <a:bodyPr/>
                    <a:lstStyle/>
                    <a:p>
                      <a:r>
                        <a:rPr lang="en-AU" sz="1400" dirty="0" smtClean="0"/>
                        <a:t>Unavailability</a:t>
                      </a:r>
                      <a:endParaRPr lang="en-AU" sz="1400" dirty="0"/>
                    </a:p>
                  </a:txBody>
                  <a:tcPr/>
                </a:tc>
                <a:tc>
                  <a:txBody>
                    <a:bodyPr/>
                    <a:lstStyle/>
                    <a:p>
                      <a:r>
                        <a:rPr lang="en-AU" sz="1400" dirty="0" smtClean="0"/>
                        <a:t>IEEE 802 experts were not available in Tunisia </a:t>
                      </a:r>
                    </a:p>
                  </a:txBody>
                  <a:tcPr/>
                </a:tc>
                <a:tc>
                  <a:txBody>
                    <a:bodyPr/>
                    <a:lstStyle/>
                    <a:p>
                      <a:pPr marL="174625" indent="-174625">
                        <a:spcBef>
                          <a:spcPts val="700"/>
                        </a:spcBef>
                        <a:buFont typeface="Arial" panose="020B0604020202020204" pitchFamily="34" charset="0"/>
                        <a:buChar char="•"/>
                      </a:pPr>
                      <a:r>
                        <a:rPr lang="en-AU" sz="1400" dirty="0" smtClean="0"/>
                        <a:t>No documents</a:t>
                      </a:r>
                      <a:r>
                        <a:rPr lang="en-AU" sz="1400" baseline="0" dirty="0" smtClean="0"/>
                        <a:t> were put on the server to indicate a discussion would be held</a:t>
                      </a:r>
                      <a:endParaRPr lang="en-AU" sz="1400" dirty="0"/>
                    </a:p>
                  </a:txBody>
                  <a:tcPr/>
                </a:tc>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4874824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security ad hoc passed with comments, and so a CRM is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comments)</a:t>
            </a:r>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100332246"/>
              </p:ext>
            </p:extLst>
          </p:nvPr>
        </p:nvGraphicFramePr>
        <p:xfrm>
          <a:off x="2438400" y="5105400"/>
          <a:ext cx="914400" cy="771525"/>
        </p:xfrm>
        <a:graphic>
          <a:graphicData uri="http://schemas.openxmlformats.org/presentationml/2006/ole">
            <mc:AlternateContent xmlns:mc="http://schemas.openxmlformats.org/markup-compatibility/2006">
              <mc:Choice xmlns:v="urn:schemas-microsoft-com:vml" Requires="v">
                <p:oleObj spid="_x0000_s27035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2438400" y="5105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0723332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should probably respond to the China NB protest</a:t>
            </a:r>
            <a:endParaRPr lang="en-AU" dirty="0"/>
          </a:p>
        </p:txBody>
      </p:sp>
      <p:sp>
        <p:nvSpPr>
          <p:cNvPr id="3" name="Content Placeholder 2"/>
          <p:cNvSpPr>
            <a:spLocks noGrp="1"/>
          </p:cNvSpPr>
          <p:nvPr>
            <p:ph idx="1"/>
          </p:nvPr>
        </p:nvSpPr>
        <p:spPr/>
        <p:txBody>
          <a:bodyPr/>
          <a:lstStyle/>
          <a:p>
            <a:pPr lvl="1"/>
            <a:r>
              <a:rPr lang="en-AU" dirty="0" smtClean="0"/>
              <a:t>Most of the protest document consists of complaints and assertions that we have heard many times in the past</a:t>
            </a:r>
          </a:p>
          <a:p>
            <a:pPr lvl="2"/>
            <a:r>
              <a:rPr lang="en-AU" dirty="0" err="1"/>
              <a:t>e</a:t>
            </a:r>
            <a:r>
              <a:rPr lang="en-AU" dirty="0" err="1" smtClean="0"/>
              <a:t>g</a:t>
            </a:r>
            <a:r>
              <a:rPr lang="en-AU" dirty="0" smtClean="0"/>
              <a:t> IEEE 802 has not resolved the comments</a:t>
            </a:r>
          </a:p>
          <a:p>
            <a:pPr lvl="2"/>
            <a:r>
              <a:rPr lang="en-AU" dirty="0" err="1"/>
              <a:t>e</a:t>
            </a:r>
            <a:r>
              <a:rPr lang="en-AU" dirty="0" err="1" smtClean="0"/>
              <a:t>g</a:t>
            </a:r>
            <a:r>
              <a:rPr lang="en-AU" dirty="0" smtClean="0"/>
              <a:t> China NB will not attend and IEEE 802 meeting</a:t>
            </a:r>
          </a:p>
          <a:p>
            <a:pPr lvl="1"/>
            <a:r>
              <a:rPr lang="en-AU" dirty="0" smtClean="0"/>
              <a:t>However, there is at least one issue to which we should probably consider responding</a:t>
            </a:r>
          </a:p>
          <a:p>
            <a:pPr lvl="2"/>
            <a:r>
              <a:rPr lang="en-AU" dirty="0" err="1" smtClean="0"/>
              <a:t>ie</a:t>
            </a:r>
            <a:r>
              <a:rPr lang="en-AU" dirty="0" smtClean="0"/>
              <a:t> the assertion that IEEE 802 broke the rules</a:t>
            </a:r>
          </a:p>
          <a:p>
            <a:pPr lvl="1"/>
            <a:r>
              <a:rPr lang="en-AU" dirty="0" smtClean="0"/>
              <a:t>This can then become an opportunity to:</a:t>
            </a:r>
          </a:p>
          <a:p>
            <a:pPr lvl="2"/>
            <a:r>
              <a:rPr lang="en-AU" dirty="0" smtClean="0"/>
              <a:t>Comment on the ballot outcome and invite the China NB to an IEEE 802 meeting … again!</a:t>
            </a:r>
          </a:p>
          <a:p>
            <a:pPr lvl="2"/>
            <a:r>
              <a:rPr lang="en-AU" dirty="0" smtClean="0"/>
              <a:t>Request that the CRM be held by teleconference</a:t>
            </a:r>
          </a:p>
          <a:p>
            <a:pPr lvl="1"/>
            <a:r>
              <a:rPr lang="en-AU" dirty="0" smtClean="0"/>
              <a:t>See </a:t>
            </a:r>
            <a:r>
              <a:rPr lang="en-AU" dirty="0" smtClean="0">
                <a:hlinkClick r:id="rId2"/>
              </a:rPr>
              <a:t>11-17-0899-00</a:t>
            </a:r>
            <a:r>
              <a:rPr lang="en-AU" dirty="0" smtClean="0"/>
              <a:t> for proposal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18975490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should probably respond to the China NB protest</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that </a:t>
            </a:r>
            <a:r>
              <a:rPr lang="en-AU" i="1" dirty="0">
                <a:hlinkClick r:id="rId2"/>
              </a:rPr>
              <a:t>11-17-0899-00</a:t>
            </a:r>
            <a:r>
              <a:rPr lang="en-AU" i="1" dirty="0"/>
              <a:t>  </a:t>
            </a:r>
            <a:r>
              <a:rPr lang="en-AU" i="1" dirty="0" smtClean="0"/>
              <a:t>be sent at a LS to ISO/IEC JTC1/SC6 in relation to the allegation that IEEE 802 violated the JTC1 Directives during the recent ballot on forming a Security Ad Hoc in SC6</a:t>
            </a:r>
          </a:p>
          <a:p>
            <a:pPr lvl="1"/>
            <a:r>
              <a:rPr lang="en-AU" dirty="0" smtClean="0"/>
              <a:t>Moved</a:t>
            </a:r>
          </a:p>
          <a:p>
            <a:pPr lvl="1"/>
            <a:r>
              <a:rPr lang="en-AU" dirty="0" smtClean="0"/>
              <a:t>Seconded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2252001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is available but does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agenda</a:t>
            </a:r>
          </a:p>
          <a:p>
            <a:pPr lvl="1"/>
            <a:r>
              <a:rPr lang="en-AU" i="1" dirty="0" smtClean="0"/>
              <a:t>5.0 Active </a:t>
            </a:r>
            <a:r>
              <a:rPr lang="en-AU" i="1" dirty="0"/>
              <a:t>Work </a:t>
            </a:r>
            <a:r>
              <a:rPr lang="en-AU" i="1" dirty="0" smtClean="0"/>
              <a:t>Items</a:t>
            </a:r>
          </a:p>
          <a:p>
            <a:pPr lvl="2"/>
            <a:r>
              <a:rPr lang="en-AU" i="1" dirty="0" smtClean="0"/>
              <a:t>5.1 </a:t>
            </a:r>
            <a:r>
              <a:rPr lang="en-AU" i="1" dirty="0"/>
              <a:t>Low Power Wide Area Network (</a:t>
            </a:r>
            <a:r>
              <a:rPr lang="en-AU" i="1" dirty="0" smtClean="0"/>
              <a:t>LPWAN)</a:t>
            </a:r>
          </a:p>
          <a:p>
            <a:pPr lvl="3"/>
            <a:r>
              <a:rPr lang="en-AU" i="1" dirty="0" smtClean="0"/>
              <a:t>6N16622</a:t>
            </a:r>
            <a:r>
              <a:rPr lang="en-AU" i="1" dirty="0"/>
              <a:t>: Concerns relating to the proposed formation of a Security Ad Hoc within JTC 1/SC </a:t>
            </a:r>
            <a:r>
              <a:rPr lang="en-AU" i="1" dirty="0" smtClean="0"/>
              <a:t>6 </a:t>
            </a:r>
            <a:r>
              <a:rPr lang="en-AU" dirty="0" smtClean="0">
                <a:solidFill>
                  <a:srgbClr val="FF0000"/>
                </a:solidFill>
              </a:rPr>
              <a:t>(of interest to IEEE 802 but seems misplaced)</a:t>
            </a:r>
            <a:endParaRPr lang="en-AU" i="1" dirty="0" smtClean="0"/>
          </a:p>
          <a:p>
            <a:pPr lvl="3"/>
            <a:r>
              <a:rPr lang="en-AU" i="1" dirty="0" smtClean="0"/>
              <a:t>6N16548</a:t>
            </a:r>
            <a:r>
              <a:rPr lang="en-AU" i="1" dirty="0"/>
              <a:t>: Letter ballot for Establishment of an AHG on Security under SC 6/WG 1 and its </a:t>
            </a:r>
            <a:r>
              <a:rPr lang="en-AU" i="1" dirty="0" err="1" smtClean="0"/>
              <a:t>ToR</a:t>
            </a:r>
            <a:r>
              <a:rPr lang="en-AU" i="1" dirty="0" smtClean="0"/>
              <a:t> </a:t>
            </a:r>
            <a:r>
              <a:rPr lang="en-AU" dirty="0">
                <a:solidFill>
                  <a:srgbClr val="FF0000"/>
                </a:solidFill>
              </a:rPr>
              <a:t>(of interest to IEEE 802 but seems misplaced</a:t>
            </a:r>
            <a:r>
              <a:rPr lang="en-AU" dirty="0" smtClean="0">
                <a:solidFill>
                  <a:srgbClr val="FF0000"/>
                </a:solidFill>
              </a:rPr>
              <a:t>)</a:t>
            </a:r>
          </a:p>
          <a:p>
            <a:pPr lvl="3"/>
            <a:r>
              <a:rPr lang="en-AU" i="1" dirty="0" smtClean="0"/>
              <a:t>…</a:t>
            </a:r>
          </a:p>
          <a:p>
            <a:pPr lvl="2"/>
            <a:r>
              <a:rPr lang="en-AU" dirty="0" smtClean="0"/>
              <a:t>5.2 </a:t>
            </a:r>
            <a:r>
              <a:rPr lang="en-AU" dirty="0"/>
              <a:t>Power Line Communication (</a:t>
            </a:r>
            <a:r>
              <a:rPr lang="en-AU" dirty="0" smtClean="0"/>
              <a:t>PLC)</a:t>
            </a:r>
          </a:p>
          <a:p>
            <a:pPr lvl="3"/>
            <a:r>
              <a:rPr lang="en-AU" dirty="0" smtClean="0"/>
              <a:t>…</a:t>
            </a:r>
          </a:p>
          <a:p>
            <a:pPr lvl="2"/>
            <a:r>
              <a:rPr lang="en-AU" dirty="0"/>
              <a:t>5.3 Human Body Communication (HBC</a:t>
            </a:r>
            <a:r>
              <a:rPr lang="en-AU" dirty="0" smtClean="0"/>
              <a:t>)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802.15</a:t>
            </a:r>
            <a:r>
              <a:rPr lang="en-AU" dirty="0" smtClean="0">
                <a:solidFill>
                  <a:srgbClr val="FF0000"/>
                </a:solidFill>
              </a:rPr>
              <a:t>)</a:t>
            </a:r>
            <a:endParaRPr lang="en-AU" dirty="0"/>
          </a:p>
          <a:p>
            <a:pPr lvl="3"/>
            <a:r>
              <a:rPr lang="en-AU" dirty="0"/>
              <a:t>…</a:t>
            </a:r>
          </a:p>
          <a:p>
            <a:pPr lvl="2"/>
            <a:r>
              <a:rPr lang="en-AU" dirty="0"/>
              <a:t>5.4 Close Capacitive Coupling Communication (CCCC)</a:t>
            </a:r>
          </a:p>
          <a:p>
            <a:pPr lvl="3"/>
            <a:r>
              <a:rPr lang="en-AU" dirty="0"/>
              <a: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7146970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SC6/WG1 draft agenda for October is available but does not include much of real interest</a:t>
            </a:r>
          </a:p>
        </p:txBody>
      </p:sp>
      <p:sp>
        <p:nvSpPr>
          <p:cNvPr id="3" name="Content Placeholder 2"/>
          <p:cNvSpPr>
            <a:spLocks noGrp="1"/>
          </p:cNvSpPr>
          <p:nvPr>
            <p:ph idx="1"/>
          </p:nvPr>
        </p:nvSpPr>
        <p:spPr/>
        <p:txBody>
          <a:bodyPr/>
          <a:lstStyle/>
          <a:p>
            <a:r>
              <a:rPr lang="en-AU" dirty="0"/>
              <a:t>Extract of draft agenda</a:t>
            </a:r>
          </a:p>
          <a:p>
            <a:pPr lvl="1"/>
            <a:r>
              <a:rPr lang="en-AU" i="1" dirty="0" smtClean="0"/>
              <a:t>…</a:t>
            </a:r>
          </a:p>
          <a:p>
            <a:pPr lvl="1"/>
            <a:r>
              <a:rPr lang="en-AU" i="1" dirty="0" smtClean="0"/>
              <a:t>6</a:t>
            </a:r>
            <a:r>
              <a:rPr lang="en-AU" i="1" dirty="0"/>
              <a:t>. </a:t>
            </a:r>
            <a:r>
              <a:rPr lang="en-AU" i="1" dirty="0" smtClean="0"/>
              <a:t>Liaison</a:t>
            </a:r>
          </a:p>
          <a:p>
            <a:pPr lvl="2"/>
            <a:r>
              <a:rPr lang="en-AU" i="1" dirty="0" smtClean="0"/>
              <a:t>6.1 </a:t>
            </a:r>
            <a:r>
              <a:rPr lang="en-AU" i="1" dirty="0"/>
              <a:t>IEEE 802 WG1N0xx: Liaison Report of IEEE </a:t>
            </a:r>
            <a:r>
              <a:rPr lang="en-AU" i="1" dirty="0" smtClean="0"/>
              <a:t>802 </a:t>
            </a:r>
            <a:r>
              <a:rPr lang="en-AU" dirty="0" smtClean="0">
                <a:solidFill>
                  <a:srgbClr val="FF0000"/>
                </a:solidFill>
              </a:rPr>
              <a:t>(of interest to IEEE 802)</a:t>
            </a:r>
          </a:p>
          <a:p>
            <a:pPr lvl="2"/>
            <a:r>
              <a:rPr lang="en-AU" i="1" dirty="0" smtClean="0"/>
              <a:t>…</a:t>
            </a:r>
          </a:p>
          <a:p>
            <a:pPr lvl="1"/>
            <a:r>
              <a:rPr lang="en-AU" i="1" dirty="0" smtClean="0"/>
              <a:t>7</a:t>
            </a:r>
            <a:r>
              <a:rPr lang="en-AU" i="1" dirty="0"/>
              <a:t>. </a:t>
            </a:r>
            <a:r>
              <a:rPr lang="en-AU" i="1" dirty="0" smtClean="0"/>
              <a:t>Others</a:t>
            </a:r>
          </a:p>
          <a:p>
            <a:pPr lvl="2"/>
            <a:r>
              <a:rPr lang="en-AU" i="1" dirty="0" smtClean="0"/>
              <a:t>7.1 </a:t>
            </a:r>
            <a:r>
              <a:rPr lang="en-AU" i="1" dirty="0"/>
              <a:t>Notice of New </a:t>
            </a:r>
            <a:r>
              <a:rPr lang="en-AU" i="1" dirty="0" smtClean="0"/>
              <a:t>Secretary</a:t>
            </a:r>
          </a:p>
          <a:p>
            <a:pPr lvl="2"/>
            <a:r>
              <a:rPr lang="en-AU" i="1" dirty="0" smtClean="0"/>
              <a:t>7.2 </a:t>
            </a:r>
            <a:r>
              <a:rPr lang="en-AU" i="1" dirty="0"/>
              <a:t>Appointment of </a:t>
            </a:r>
            <a:r>
              <a:rPr lang="en-AU" i="1" dirty="0" smtClean="0"/>
              <a:t>Convenor</a:t>
            </a:r>
          </a:p>
          <a:p>
            <a:pPr lvl="2"/>
            <a:r>
              <a:rPr lang="en-AU" i="1" dirty="0" smtClean="0"/>
              <a:t>7.3 </a:t>
            </a:r>
            <a:r>
              <a:rPr lang="en-AU" i="1" dirty="0"/>
              <a:t>Introduction of New </a:t>
            </a:r>
            <a:r>
              <a:rPr lang="en-AU" i="1" dirty="0" smtClean="0"/>
              <a:t>Item</a:t>
            </a:r>
          </a:p>
          <a:p>
            <a:pPr lvl="3"/>
            <a:r>
              <a:rPr lang="en-AU" i="1" dirty="0" smtClean="0"/>
              <a:t>WG1N0xx</a:t>
            </a:r>
            <a:r>
              <a:rPr lang="en-AU" i="1" dirty="0"/>
              <a:t>: Parasitic RF communication protocol using Wi-Fi </a:t>
            </a:r>
            <a:r>
              <a:rPr lang="en-AU" i="1" dirty="0" smtClean="0"/>
              <a:t>signal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802.11)</a:t>
            </a:r>
            <a:endParaRPr lang="en-AU" dirty="0">
              <a:solidFill>
                <a:srgbClr val="FF0000"/>
              </a:solidFill>
            </a:endParaRPr>
          </a:p>
          <a:p>
            <a:pPr lvl="3"/>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2918342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interested in representing IEEE 802 at the next SC6 meeting</a:t>
            </a:r>
            <a:endParaRPr lang="en-AU" dirty="0"/>
          </a:p>
        </p:txBody>
      </p:sp>
      <p:sp>
        <p:nvSpPr>
          <p:cNvPr id="3" name="Content Placeholder 2"/>
          <p:cNvSpPr>
            <a:spLocks noGrp="1"/>
          </p:cNvSpPr>
          <p:nvPr>
            <p:ph idx="1"/>
          </p:nvPr>
        </p:nvSpPr>
        <p:spPr/>
        <p:txBody>
          <a:bodyPr/>
          <a:lstStyle/>
          <a:p>
            <a:pPr lvl="1"/>
            <a:r>
              <a:rPr lang="en-AU" dirty="0" smtClean="0"/>
              <a:t>It might be useful having a representative at the next SC6 meeting …</a:t>
            </a:r>
          </a:p>
          <a:p>
            <a:pPr lvl="1"/>
            <a:r>
              <a:rPr lang="en-AU" dirty="0" smtClean="0"/>
              <a:t>… mainly to deal with the Security ad hoc issue</a:t>
            </a:r>
          </a:p>
          <a:p>
            <a:pPr lvl="1"/>
            <a:r>
              <a:rPr lang="en-AU" dirty="0" smtClean="0"/>
              <a:t>… the IEEE 802 report can probably be done by teleconference</a:t>
            </a:r>
          </a:p>
          <a:p>
            <a:pPr lvl="1"/>
            <a:r>
              <a:rPr lang="en-AU" dirty="0" smtClean="0"/>
              <a:t>Is anyone interested in attending?</a:t>
            </a:r>
          </a:p>
          <a:p>
            <a:pPr lvl="2"/>
            <a:r>
              <a:rPr lang="en-AU" dirty="0" smtClean="0"/>
              <a:t>It is rumoured that Jodi </a:t>
            </a:r>
            <a:r>
              <a:rPr lang="en-AU" dirty="0" err="1" smtClean="0"/>
              <a:t>Haasz</a:t>
            </a:r>
            <a:r>
              <a:rPr lang="en-AU" dirty="0" smtClean="0"/>
              <a:t> (IEEE-SA staff) may be </a:t>
            </a:r>
            <a:r>
              <a:rPr lang="en-AU" dirty="0" smtClean="0"/>
              <a:t>available</a:t>
            </a:r>
          </a:p>
          <a:p>
            <a:pPr lvl="2"/>
            <a:r>
              <a:rPr lang="en-AU" dirty="0" smtClean="0"/>
              <a:t>It is not yet confirmed whether there will be </a:t>
            </a:r>
            <a:r>
              <a:rPr lang="en-AU" dirty="0" err="1" smtClean="0"/>
              <a:t>Webex</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7164647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the IEEE 802 report to SC6 be based on the status pages in the latest SC agenda</a:t>
            </a:r>
            <a:endParaRPr lang="en-AU" dirty="0"/>
          </a:p>
        </p:txBody>
      </p:sp>
      <p:sp>
        <p:nvSpPr>
          <p:cNvPr id="3" name="Content Placeholder 2"/>
          <p:cNvSpPr>
            <a:spLocks noGrp="1"/>
          </p:cNvSpPr>
          <p:nvPr>
            <p:ph idx="1"/>
          </p:nvPr>
        </p:nvSpPr>
        <p:spPr/>
        <p:txBody>
          <a:bodyPr/>
          <a:lstStyle/>
          <a:p>
            <a:pPr lvl="1"/>
            <a:r>
              <a:rPr lang="en-AU" dirty="0" smtClean="0"/>
              <a:t>For previous meetings, </a:t>
            </a:r>
            <a:r>
              <a:rPr lang="en-AU" dirty="0" smtClean="0"/>
              <a:t>every IEEE </a:t>
            </a:r>
            <a:r>
              <a:rPr lang="en-AU" dirty="0" smtClean="0"/>
              <a:t>802 WG put together a status report</a:t>
            </a:r>
          </a:p>
          <a:p>
            <a:pPr lvl="1"/>
            <a:r>
              <a:rPr lang="en-AU" dirty="0" smtClean="0"/>
              <a:t>However, it appears that an extract of this agenda showing the status of the various IEEE 802 projects in the PSDO process is what SC6 really </a:t>
            </a:r>
            <a:r>
              <a:rPr lang="en-AU" dirty="0" smtClean="0"/>
              <a:t>wants</a:t>
            </a:r>
          </a:p>
          <a:p>
            <a:pPr lvl="2"/>
            <a:r>
              <a:rPr lang="en-AU" dirty="0" smtClean="0"/>
              <a:t>Based on report back from Peter Yee</a:t>
            </a:r>
            <a:endParaRPr lang="en-AU" dirty="0" smtClean="0"/>
          </a:p>
          <a:p>
            <a:pPr lvl="1"/>
            <a:r>
              <a:rPr lang="en-AU" dirty="0" smtClean="0"/>
              <a:t>It is proposed that the SC request the EC that the SC Chair be empowered to construct and send such a report using the status pages in the latest SC agenda</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2841311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the IEEE 802 report to SC6 be based on the status pages in the latest SC agenda</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 EC that the SC’s Chair or Vice Chair be authorised to send a liaison to ISO/IEC JTC1/SC6 before each SC6 meeting based on the pages in each SC6 agenda showing the status of various IEEE 802 projects through the PSDO process</a:t>
            </a:r>
          </a:p>
          <a:p>
            <a:pPr lvl="1"/>
            <a:r>
              <a:rPr lang="en-AU" dirty="0" smtClean="0"/>
              <a:t>Moved</a:t>
            </a:r>
          </a:p>
          <a:p>
            <a:pPr lvl="1"/>
            <a:r>
              <a:rPr lang="en-AU" dirty="0" smtClean="0"/>
              <a:t>Seconded</a:t>
            </a:r>
          </a:p>
          <a:p>
            <a:pPr lvl="1"/>
            <a:r>
              <a:rPr lang="en-AU" dirty="0" smtClean="0"/>
              <a:t>Result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20488370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12097</Words>
  <Application>Microsoft Office PowerPoint</Application>
  <PresentationFormat>On-screen Show (4:3)</PresentationFormat>
  <Paragraphs>1868</Paragraphs>
  <Slides>134</Slides>
  <Notes>12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134</vt:i4>
      </vt:variant>
    </vt:vector>
  </HeadingPairs>
  <TitlesOfParts>
    <vt:vector size="138" baseType="lpstr">
      <vt:lpstr>802-11-Submission</vt:lpstr>
      <vt:lpstr>Acrobat Document</vt:lpstr>
      <vt:lpstr>Packager Shell Object</vt:lpstr>
      <vt:lpstr>Microsoft Word Document</vt:lpstr>
      <vt:lpstr>IEEE 802 JTC1 Standing Committee July 2017 agenda for Berlin</vt:lpstr>
      <vt:lpstr>This document will be used to run the IEEE 802 JTC1 SC meetings in Berlin in July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July 2017 plenary meeting in Berlin</vt:lpstr>
      <vt:lpstr>The IEEE 802 JTC1 SC regular meeting has a high level list of agenda items to be considered</vt:lpstr>
      <vt:lpstr>The IEEE 802 JTC1 SC will consider approving its agenda for its Berlin meeting</vt:lpstr>
      <vt:lpstr>The IEEE 802 JTC1 SC will consider approval of the minutes of its Daejeon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23 standards completely through the PSDO ratification process</vt:lpstr>
      <vt:lpstr>IEEE 802 has pushed 23 standards completely through the PSDO ratification process</vt:lpstr>
      <vt:lpstr>IEEE 802.1 has fifteen standards in the pipeline for ratification under the PSDO</vt:lpstr>
      <vt:lpstr>IEEE 802.1 has fifteen standards in the pipeline for ratification under the PSDO</vt:lpstr>
      <vt:lpstr>IEEE 802.1Qbv-2015 FDIS ballot passed with comments required</vt:lpstr>
      <vt:lpstr>IEEE 802.1Qbv-2015 FDIS ballot received the usual comment from China</vt:lpstr>
      <vt:lpstr>IEEE 802.1Qbv-2015 FDIS ballot received the usual comment from China</vt:lpstr>
      <vt:lpstr>IEEE 802.1AB-2016 FDIS ballot passed with a response required</vt:lpstr>
      <vt:lpstr>IEEE 802.1AB-2016 FDIS ballot received the usual comment from China</vt:lpstr>
      <vt:lpstr>IEEE 802.1AB-2016 FDIS ballot received the usual comment from China</vt:lpstr>
      <vt:lpstr>IEEE 802.1Qca-2015 FDIS ballot passed with response required </vt:lpstr>
      <vt:lpstr>802.1Qca-2015 FDIS ballot received the usual comment from China</vt:lpstr>
      <vt:lpstr>IEEE 802.1Qbu FDIS ballot closes 12 Oct 2017</vt:lpstr>
      <vt:lpstr>IEEE 802.1Qbz FDIS ballot closes 12 Oct 2017</vt:lpstr>
      <vt:lpstr>IEEE 802.1AC-Rev 60-day ballot passed on 24 May 2017</vt:lpstr>
      <vt:lpstr>IEEE 802.1AC-Rev 60-day pre-ballot received the usual comment from China NB</vt:lpstr>
      <vt:lpstr>IEEE 802.1AC-Rev 60-day pre-ballot received the usual comment from China NB</vt:lpstr>
      <vt:lpstr>IEEE 802.1Qcd-2015 FDIS ballot is waiting to start</vt:lpstr>
      <vt:lpstr>IEEE 802d 60-day ballot is waiting for start of FDIS ballot</vt:lpstr>
      <vt:lpstr>IEEE 802.1AEcg 60-day ballot closes on 7 Sept 2017</vt:lpstr>
      <vt:lpstr>IEEE 802.1CB will be submitted to PSDO</vt:lpstr>
      <vt:lpstr>IEEE 802.1Qci will be submitted to PSDO</vt:lpstr>
      <vt:lpstr>IEEE 802.1Qch will be submitted to PSDO</vt:lpstr>
      <vt:lpstr>IEEE 802.1Q-2014/Cor 1-2015 special 90 day FDIS passed but requires a response</vt:lpstr>
      <vt:lpstr>IEEE 802c will be submitted to PSDO</vt:lpstr>
      <vt:lpstr>IEEE 802.1AX-2014/Cor1  has been submitted to the special 90 day FDIS closing on 20 July 2017</vt:lpstr>
      <vt:lpstr>IEEE 802.3 has thirteen standards in the pipeline for ratification under the PSDO</vt:lpstr>
      <vt:lpstr>IEEE 802.3bw FDIS ballot closes on 11 Sep 2017</vt:lpstr>
      <vt:lpstr>IEEE 802.3bp is waiting for start of FDIS</vt:lpstr>
      <vt:lpstr>IEEE 802.3bn is waiting for start of FDIS</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802.3bq FDIS ballot closes on 18 Oct 2017</vt:lpstr>
      <vt:lpstr>IEEE 802.3br FDIS ballot closes on 11 Oct 2017</vt:lpstr>
      <vt:lpstr>IEEE 802.3by FDIS ballot closes on 18 Oct 2017</vt:lpstr>
      <vt:lpstr>IEEE 802.3bv 60-day pre-ballot closes 18 August 2017</vt:lpstr>
      <vt:lpstr>IEEE 802.3bu 60-day pre-ballot closes 18 August 2017</vt:lpstr>
      <vt:lpstr>IEEE 802.3bz FDIS ballot closes on 12 Oct 2017</vt:lpstr>
      <vt:lpstr>IEEE 802.3/Cor 1 has been liaised</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60-day pre-ballot closes on 20 July 2017</vt:lpstr>
      <vt:lpstr>IEEE 802.11ai is 60-day pre-ballot re-run closes 1 Sept 2017</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closes on 7 Sep 2017</vt:lpstr>
      <vt:lpstr>IEEE 802.15.4-2015 is waiting for FDIS start</vt:lpstr>
      <vt:lpstr>IEEE 802.15.6-2012 FDIS ballot closes on 7 Sep 2017</vt:lpstr>
      <vt:lpstr>IEEE 802.21 has two standards in the pipeline for ratification under the PSDO</vt:lpstr>
      <vt:lpstr>IEEE 802.21-2017 60-day ballot passed on 10 July 2017 but a response is required</vt:lpstr>
      <vt:lpstr>IEEE 802.21-2017 60-day ballot received the usual comments from China NB</vt:lpstr>
      <vt:lpstr>IEEE 802.21-2017 60-day ballot received the usual comments from China NB</vt:lpstr>
      <vt:lpstr>IEEE 802.21.1 60-day ballot passed on 10 July 2017 but a response is required</vt:lpstr>
      <vt:lpstr>IEEE 802.21.1 60-day ballot received the usual comments from China NB</vt:lpstr>
      <vt:lpstr>IEEE 802.21.1 60-day ballot received the usual comments from China NB</vt:lpstr>
      <vt:lpstr>IEEE 802.22 has two standards in the pipeline for ratification under the PSDO</vt:lpstr>
      <vt:lpstr>IEEE 802.22a FDIS ballot will close on 25 July 2017</vt:lpstr>
      <vt:lpstr>IEEE 802.22b FDIS ballot will close on 27 July 2017</vt:lpstr>
      <vt:lpstr>The next SC6 meeting will now be held in Oct 2017 in Seoul, Korea</vt:lpstr>
      <vt:lpstr>The WG1 Chair has resigned … and no replacement has yet been named</vt:lpstr>
      <vt:lpstr>Feedback from the SC6 meeting in Tunisia suggests SC6 believe they have good NB participation</vt:lpstr>
      <vt:lpstr>The LS sent by IEEE 802 to SC6 in relation to the proposed Security Ad Hoc was finally received</vt:lpstr>
      <vt:lpstr>The China NB protested against the LS from IEEE 802 in relation to the Security ad hoc</vt:lpstr>
      <vt:lpstr>The China NB protested against the LS from IEEE 802 in relation to the Security ad hoc</vt:lpstr>
      <vt:lpstr>The ballot on the proposed security ad hoc passed with comments, and so a CRM is required</vt:lpstr>
      <vt:lpstr>IEEE 802 should probably respond to the China NB protest</vt:lpstr>
      <vt:lpstr>IEEE 802 should probably respond to the China NB protest</vt:lpstr>
      <vt:lpstr>The SC6/WG1 draft agenda for October is available but does not include much of real interest</vt:lpstr>
      <vt:lpstr>The SC6/WG1 draft agenda for October is available but does not include much of real interest</vt:lpstr>
      <vt:lpstr>Is anyone interested in representing IEEE 802 at the next SC6 meeting</vt:lpstr>
      <vt:lpstr>It is proposed that the IEEE 802 report to SC6 be based on the status pages in the latest SC agenda</vt:lpstr>
      <vt:lpstr>It is proposed that the IEEE 802 report to SC6 be based on the status pages in the latest SC agenda</vt:lpstr>
      <vt:lpstr>Is WAPI back?</vt:lpstr>
      <vt:lpstr>WG7 has been discussing a possible WLAN cloud project</vt:lpstr>
      <vt:lpstr>WG7 has been discussing a possible WLAN cloud project</vt:lpstr>
      <vt:lpstr>There was no response from WG1 to a LS sent by IEEE 802 in July 2016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2017-07-11T11:10:26Z</dcterms:modified>
</cp:coreProperties>
</file>