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3"/>
  </p:notesMasterIdLst>
  <p:handoutMasterIdLst>
    <p:handoutMasterId r:id="rId134"/>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648" r:id="rId23"/>
    <p:sldId id="1918" r:id="rId24"/>
    <p:sldId id="1919" r:id="rId25"/>
    <p:sldId id="1735" r:id="rId26"/>
    <p:sldId id="1936" r:id="rId27"/>
    <p:sldId id="1684" r:id="rId28"/>
    <p:sldId id="1685" r:id="rId29"/>
    <p:sldId id="1686" r:id="rId30"/>
    <p:sldId id="1942" r:id="rId31"/>
    <p:sldId id="1943" r:id="rId32"/>
    <p:sldId id="1687" r:id="rId33"/>
    <p:sldId id="1745" r:id="rId34"/>
    <p:sldId id="1746" r:id="rId35"/>
    <p:sldId id="1747" r:id="rId36"/>
    <p:sldId id="1769" r:id="rId37"/>
    <p:sldId id="1786" r:id="rId38"/>
    <p:sldId id="1773" r:id="rId39"/>
    <p:sldId id="1894" r:id="rId40"/>
    <p:sldId id="1896" r:id="rId41"/>
    <p:sldId id="1689" r:id="rId42"/>
    <p:sldId id="1691" r:id="rId43"/>
    <p:sldId id="1692" r:id="rId44"/>
    <p:sldId id="1694" r:id="rId45"/>
    <p:sldId id="1931" r:id="rId46"/>
    <p:sldId id="1932" r:id="rId47"/>
    <p:sldId id="1933" r:id="rId48"/>
    <p:sldId id="1934" r:id="rId49"/>
    <p:sldId id="1944" r:id="rId50"/>
    <p:sldId id="1695" r:id="rId51"/>
    <p:sldId id="1696" r:id="rId52"/>
    <p:sldId id="1697" r:id="rId53"/>
    <p:sldId id="1716" r:id="rId54"/>
    <p:sldId id="1717" r:id="rId55"/>
    <p:sldId id="1718" r:id="rId56"/>
    <p:sldId id="1851" r:id="rId57"/>
    <p:sldId id="1864" r:id="rId58"/>
    <p:sldId id="1945" r:id="rId59"/>
    <p:sldId id="1946" r:id="rId60"/>
    <p:sldId id="1688" r:id="rId61"/>
    <p:sldId id="1702" r:id="rId62"/>
    <p:sldId id="1703" r:id="rId63"/>
    <p:sldId id="1704" r:id="rId64"/>
    <p:sldId id="1705" r:id="rId65"/>
    <p:sldId id="1706" r:id="rId66"/>
    <p:sldId id="1707" r:id="rId67"/>
    <p:sldId id="1708" r:id="rId68"/>
    <p:sldId id="1709" r:id="rId69"/>
    <p:sldId id="1710" r:id="rId70"/>
    <p:sldId id="1790" r:id="rId71"/>
    <p:sldId id="1698" r:id="rId72"/>
    <p:sldId id="1699" r:id="rId73"/>
    <p:sldId id="1700" r:id="rId74"/>
    <p:sldId id="1701" r:id="rId75"/>
    <p:sldId id="1711" r:id="rId76"/>
    <p:sldId id="1712" r:id="rId77"/>
    <p:sldId id="1962" r:id="rId78"/>
    <p:sldId id="1713" r:id="rId79"/>
    <p:sldId id="1963" r:id="rId80"/>
    <p:sldId id="1679" r:id="rId81"/>
    <p:sldId id="1583" r:id="rId82"/>
    <p:sldId id="1629" r:id="rId83"/>
    <p:sldId id="1641" r:id="rId84"/>
    <p:sldId id="1952" r:id="rId85"/>
    <p:sldId id="1948" r:id="rId86"/>
    <p:sldId id="1887" r:id="rId87"/>
    <p:sldId id="1949" r:id="rId88"/>
    <p:sldId id="1950" r:id="rId89"/>
    <p:sldId id="1956" r:id="rId90"/>
    <p:sldId id="1951" r:id="rId91"/>
    <p:sldId id="1953" r:id="rId92"/>
    <p:sldId id="1957" r:id="rId93"/>
    <p:sldId id="1958" r:id="rId94"/>
    <p:sldId id="1959" r:id="rId95"/>
    <p:sldId id="1960" r:id="rId96"/>
    <p:sldId id="1961" r:id="rId97"/>
    <p:sldId id="1941" r:id="rId98"/>
    <p:sldId id="1954" r:id="rId99"/>
    <p:sldId id="1955" r:id="rId100"/>
    <p:sldId id="1880" r:id="rId101"/>
    <p:sldId id="1375" r:id="rId102"/>
    <p:sldId id="1376" r:id="rId103"/>
    <p:sldId id="1400"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66" d="100"/>
          <a:sy n="66" d="100"/>
        </p:scale>
        <p:origin x="-102" y="-54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8.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122.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2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June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4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89"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3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39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1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4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9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128</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4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4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36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36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144658"/>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a:t>
                      </a:r>
                      <a:r>
                        <a:rPr lang="en-AU" sz="1600" b="0" kern="1200" baseline="0" dirty="0" smtClean="0">
                          <a:solidFill>
                            <a:schemeClr val="tx1"/>
                          </a:solidFill>
                          <a:latin typeface="+mn-lt"/>
                          <a:ea typeface="+mn-ea"/>
                          <a:cs typeface="+mn-cs"/>
                        </a:rPr>
                        <a:t>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solidFill>
                  <a:srgbClr val="FF0000"/>
                </a:solidFill>
              </a:rPr>
              <a:t>Responses being prepared by 802.1 WG</a:t>
            </a:r>
            <a:endParaRPr lang="en-AU" dirty="0">
              <a:solidFill>
                <a:srgbClr val="FF0000"/>
              </a:solidFill>
            </a:endParaRP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a:solidFill>
                  <a:srgbClr val="FF0000"/>
                </a:solidFill>
              </a:rPr>
              <a:t>Responses being prepared by 802.1 WG</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6806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solidFill>
                  <a:srgbClr val="FF0000"/>
                </a:solidFill>
              </a:rPr>
              <a:t>Responses being prepared by 802.1 WG</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8747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5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7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solidFill>
                  <a:srgbClr val="FF0000"/>
                </a:solidFill>
              </a:rPr>
              <a:t>Responses being prepared by 802.1 WG</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343463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762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FDIS 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a:t>
            </a:r>
            <a:r>
              <a:rPr lang="en-AU" dirty="0" smtClean="0"/>
              <a:t>7 Sept </a:t>
            </a:r>
            <a:r>
              <a:rPr lang="en-AU" dirty="0" smtClean="0"/>
              <a:t>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a:t>
            </a:r>
            <a:r>
              <a:rPr lang="en-AU" dirty="0" smtClean="0">
                <a:solidFill>
                  <a:schemeClr val="accent2"/>
                </a:solidFill>
              </a:rPr>
              <a:t>7 Sept </a:t>
            </a:r>
            <a:r>
              <a:rPr lang="en-AU" dirty="0" smtClean="0">
                <a:solidFill>
                  <a:schemeClr val="accent2"/>
                </a:solidFill>
              </a:rPr>
              <a:t>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smtClean="0">
                <a:solidFill>
                  <a:srgbClr val="FF0000"/>
                </a:solidFill>
              </a:rPr>
              <a:t>Karen expects response to be finalised in May 2017 – was 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53004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t>
                      </a:r>
                      <a:r>
                        <a:rPr lang="en-AU" sz="1600" b="0" baseline="0" dirty="0" smtClean="0">
                          <a:solidFill>
                            <a:schemeClr val="tx1"/>
                          </a:solidFill>
                          <a:latin typeface="+mj-lt"/>
                        </a:rPr>
                        <a:t>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t>
                      </a:r>
                      <a:r>
                        <a:rPr lang="en-AU" sz="1600" b="0" baseline="0" dirty="0" smtClean="0">
                          <a:solidFill>
                            <a:schemeClr val="tx1"/>
                          </a:solidFill>
                          <a:latin typeface="+mj-lt"/>
                        </a:rPr>
                        <a:t>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t>
                      </a:r>
                      <a:r>
                        <a:rPr lang="en-AU" sz="1600" b="0" baseline="0" dirty="0" smtClean="0">
                          <a:solidFill>
                            <a:schemeClr val="tx1"/>
                          </a:solidFill>
                          <a:latin typeface="+mj-lt"/>
                        </a:rPr>
                        <a:t>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a:t>
                      </a:r>
                      <a:r>
                        <a:rPr lang="en-AU" sz="1600" b="0" kern="1200" baseline="0" dirty="0" smtClean="0">
                          <a:solidFill>
                            <a:schemeClr val="tx1"/>
                          </a:solidFill>
                          <a:latin typeface="+mn-lt"/>
                          <a:ea typeface="+mn-ea"/>
                          <a:cs typeface="+mn-cs"/>
                        </a:rPr>
                        <a:t>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t>
                      </a:r>
                      <a:r>
                        <a:rPr lang="en-AU" sz="1600" b="0" baseline="0" dirty="0" smtClean="0">
                          <a:solidFill>
                            <a:schemeClr val="tx1"/>
                          </a:solidFill>
                          <a:latin typeface="+mj-lt"/>
                        </a:rPr>
                        <a:t>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3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27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27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802.1 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a:t>
            </a:r>
            <a:r>
              <a:rPr lang="en-AU" dirty="0" smtClean="0"/>
              <a:t>18 </a:t>
            </a:r>
            <a:r>
              <a:rPr lang="en-AU" dirty="0" smtClean="0"/>
              <a:t>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5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a:t>
            </a:r>
            <a:r>
              <a:rPr lang="en-AU" dirty="0" smtClean="0"/>
              <a:t>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a:t>
            </a:r>
            <a:r>
              <a:rPr lang="en-AU" dirty="0" smtClean="0">
                <a:solidFill>
                  <a:schemeClr val="accent2"/>
                </a:solidFill>
              </a:rPr>
              <a:t>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2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7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a:t>
            </a:r>
            <a:r>
              <a:rPr lang="en-AU" dirty="0" smtClean="0"/>
              <a:t>18 August </a:t>
            </a:r>
            <a:r>
              <a:rPr lang="en-AU" dirty="0" smtClean="0"/>
              <a:t>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0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93708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60-day </a:t>
            </a:r>
            <a:r>
              <a:rPr lang="en-AU" dirty="0"/>
              <a:t>pre-ballot </a:t>
            </a:r>
            <a:r>
              <a:rPr lang="en-AU" dirty="0" smtClean="0"/>
              <a:t>re-run closes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5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02130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a:t>
            </a:r>
            <a:r>
              <a:rPr lang="en-AU" dirty="0" smtClean="0"/>
              <a:t>passed on 10 </a:t>
            </a:r>
            <a:r>
              <a:rPr lang="en-AU" dirty="0"/>
              <a:t>July 2017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1"/>
                </a:solidFill>
              </a:rPr>
              <a:t>passed </a:t>
            </a:r>
            <a:r>
              <a:rPr lang="en-AU" dirty="0" smtClean="0">
                <a:solidFill>
                  <a:schemeClr val="accent2"/>
                </a:solidFill>
              </a:rPr>
              <a:t>but response required</a:t>
            </a:r>
          </a:p>
          <a:p>
            <a:pPr lvl="1"/>
            <a:r>
              <a:rPr lang="en-AU" dirty="0" smtClean="0"/>
              <a:t>IEEE 802.21-20157 </a:t>
            </a:r>
            <a:r>
              <a:rPr lang="en-AU" dirty="0"/>
              <a:t>60-day pre-ballot closed on </a:t>
            </a:r>
            <a:r>
              <a:rPr lang="en-AU" dirty="0" smtClean="0"/>
              <a:t>10 </a:t>
            </a:r>
            <a:r>
              <a:rPr lang="en-AU" dirty="0"/>
              <a:t>April 2017</a:t>
            </a:r>
          </a:p>
          <a:p>
            <a:pPr lvl="2"/>
            <a:r>
              <a:rPr lang="en-AU" dirty="0" smtClean="0"/>
              <a:t>The votes have not been officially published</a:t>
            </a:r>
          </a:p>
          <a:p>
            <a:pPr lvl="2"/>
            <a:r>
              <a:rPr lang="en-AU" dirty="0" smtClean="0"/>
              <a:t>It appears it passed 5/1/12</a:t>
            </a:r>
          </a:p>
          <a:p>
            <a:pPr lvl="2"/>
            <a:r>
              <a:rPr lang="en-AU" dirty="0" smtClean="0"/>
              <a:t>Only negative vote was from China NB (the usual comment)</a:t>
            </a:r>
            <a:endParaRPr lang="en-AU" dirty="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a:t>802.21-2017 </a:t>
            </a:r>
            <a:r>
              <a:rPr lang="en-AU" dirty="0" smtClean="0"/>
              <a:t>60-day </a:t>
            </a:r>
            <a:r>
              <a:rPr lang="en-AU" dirty="0" smtClean="0"/>
              <a:t>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1</a:t>
            </a:r>
          </a:p>
          <a:p>
            <a:pPr lvl="1"/>
            <a:r>
              <a:rPr lang="en-AU" dirty="0" smtClean="0">
                <a:solidFill>
                  <a:srgbClr val="FF0000"/>
                </a:solidFill>
              </a:rPr>
              <a:t>TBD</a:t>
            </a:r>
          </a:p>
          <a:p>
            <a:pPr lvl="2"/>
            <a:r>
              <a:rPr lang="en-AU" dirty="0" smtClean="0">
                <a:solidFill>
                  <a:srgbClr val="FF0000"/>
                </a:solidFill>
              </a:rPr>
              <a:t>The China NB comments on 802.21.1 were duplicated to 802.21</a:t>
            </a:r>
          </a:p>
          <a:p>
            <a:pPr lvl="2"/>
            <a:r>
              <a:rPr lang="en-AU" dirty="0" smtClean="0">
                <a:solidFill>
                  <a:srgbClr val="FF0000"/>
                </a:solidFill>
              </a:rPr>
              <a:t>Attempting to get the 802.21 comments</a:t>
            </a:r>
            <a:endParaRPr lang="en-AU" dirty="0" smtClean="0">
              <a:solidFill>
                <a:srgbClr val="FF0000"/>
              </a:solidFill>
            </a:endParaRPr>
          </a:p>
          <a:p>
            <a:r>
              <a:rPr lang="en-AU" dirty="0" smtClean="0"/>
              <a:t>China NB proposed change 1</a:t>
            </a:r>
          </a:p>
          <a:p>
            <a:pPr lvl="1"/>
            <a:r>
              <a:rPr lang="en-AU" dirty="0" smtClean="0">
                <a:solidFill>
                  <a:srgbClr val="FF0000"/>
                </a:solidFill>
              </a:rPr>
              <a:t>TBC</a:t>
            </a:r>
          </a:p>
          <a:p>
            <a:r>
              <a:rPr lang="en-AU" dirty="0"/>
              <a:t>IEEE 802.1 WG </a:t>
            </a:r>
            <a:r>
              <a:rPr lang="en-AU" dirty="0" smtClean="0"/>
              <a:t>proposed response</a:t>
            </a:r>
          </a:p>
          <a:p>
            <a:pPr lvl="1"/>
            <a:r>
              <a:rPr lang="en-AU" dirty="0" smtClean="0">
                <a:solidFill>
                  <a:srgbClr val="FF0000"/>
                </a:solidFill>
              </a:rPr>
              <a:t>Waiting for comments</a:t>
            </a:r>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6410354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a:t>
            </a:r>
            <a:r>
              <a:rPr lang="en-AU" dirty="0"/>
              <a:t>passed on 10 July </a:t>
            </a:r>
            <a:r>
              <a:rPr lang="en-AU" dirty="0" smtClean="0"/>
              <a:t>2017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1"/>
                </a:solidFill>
              </a:rPr>
              <a:t>passed </a:t>
            </a:r>
            <a:r>
              <a:rPr lang="en-AU" dirty="0">
                <a:solidFill>
                  <a:schemeClr val="accent2"/>
                </a:solidFill>
              </a:rPr>
              <a:t>but response required</a:t>
            </a:r>
            <a:endParaRPr lang="en-AU" dirty="0" smtClean="0">
              <a:solidFill>
                <a:schemeClr val="accent1"/>
              </a:solidFill>
            </a:endParaRPr>
          </a:p>
          <a:p>
            <a:pPr lvl="1"/>
            <a:r>
              <a:rPr lang="en-AU" dirty="0"/>
              <a:t>IEEE 802.21-20157 60-day pre-ballot closed on 10 April 2017</a:t>
            </a:r>
          </a:p>
          <a:p>
            <a:pPr lvl="2"/>
            <a:r>
              <a:rPr lang="en-AU" dirty="0"/>
              <a:t>The votes have not been officially published</a:t>
            </a:r>
          </a:p>
          <a:p>
            <a:pPr lvl="2"/>
            <a:r>
              <a:rPr lang="en-AU" dirty="0"/>
              <a:t>It appears it passed 5/1/12</a:t>
            </a:r>
          </a:p>
          <a:p>
            <a:pPr lvl="2"/>
            <a:r>
              <a:rPr lang="en-AU" dirty="0"/>
              <a:t>Only negative vote was from China NB (the usual comment</a:t>
            </a:r>
            <a:r>
              <a:rPr lang="en-AU" dirty="0" smtClean="0"/>
              <a:t>)</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a:t>
            </a:r>
            <a:r>
              <a:rPr lang="en-AU" dirty="0" smtClean="0"/>
              <a:t>60-day </a:t>
            </a:r>
            <a:r>
              <a:rPr lang="en-AU" dirty="0" smtClean="0"/>
              <a:t>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1</a:t>
            </a:r>
          </a:p>
          <a:p>
            <a:pPr lvl="1"/>
            <a:r>
              <a:rPr lang="en-AU" i="1" dirty="0"/>
              <a:t>IEEE 802.21-2017 is the base standards of IEEE 802.21.1-2017, since Chinese objection to the base standards, we cannot support other standards that rely on IEEE </a:t>
            </a:r>
            <a:r>
              <a:rPr lang="en-AU" i="1" dirty="0" smtClean="0"/>
              <a:t>802.21-2017</a:t>
            </a:r>
          </a:p>
          <a:p>
            <a:r>
              <a:rPr lang="en-AU" dirty="0" smtClean="0"/>
              <a:t>China NB proposed change 1</a:t>
            </a:r>
          </a:p>
          <a:p>
            <a:pPr lvl="1"/>
            <a:r>
              <a:rPr lang="en-AU" i="1" dirty="0"/>
              <a:t>Recommend not referencing the defective standards or enhancing its security mechanism</a:t>
            </a:r>
            <a:r>
              <a:rPr lang="en-AU" i="1" dirty="0" smtClean="0"/>
              <a:t>.</a:t>
            </a:r>
            <a:endParaRPr lang="en-AU" dirty="0"/>
          </a:p>
          <a:p>
            <a:r>
              <a:rPr lang="en-AU" dirty="0"/>
              <a:t>IEEE 802.1 WG proposed response</a:t>
            </a:r>
          </a:p>
          <a:p>
            <a:pPr lvl="1"/>
            <a:r>
              <a:rPr lang="en-AU" dirty="0">
                <a:solidFill>
                  <a:srgbClr val="FF0000"/>
                </a:solidFill>
              </a:rPr>
              <a:t>Waiting for </a:t>
            </a:r>
            <a:r>
              <a:rPr lang="en-AU" dirty="0" smtClean="0">
                <a:solidFill>
                  <a:srgbClr val="FF0000"/>
                </a:solidFill>
              </a:rPr>
              <a:t>comments to 802.21</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173656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2284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a:t>
                      </a:r>
                      <a:r>
                        <a:rPr lang="en-AU" sz="1600" baseline="0" dirty="0" smtClean="0">
                          <a:latin typeface="+mj-lt"/>
                        </a:rPr>
                        <a:t>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a:t>
                      </a:r>
                      <a:r>
                        <a:rPr lang="en-AU" sz="1600" baseline="0" dirty="0" smtClean="0">
                          <a:latin typeface="+mj-lt"/>
                        </a:rPr>
                        <a:t>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a:t>
            </a:r>
            <a:r>
              <a:rPr lang="en-AU" dirty="0" smtClean="0"/>
              <a:t>25 July </a:t>
            </a:r>
            <a:r>
              <a:rPr lang="en-AU" dirty="0" smtClean="0"/>
              <a:t>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a:t>
            </a:r>
            <a:r>
              <a:rPr lang="en-AU" dirty="0" smtClean="0">
                <a:solidFill>
                  <a:schemeClr val="accent6"/>
                </a:solidFill>
              </a:rPr>
              <a:t>25 July </a:t>
            </a:r>
            <a:r>
              <a:rPr lang="en-AU" dirty="0">
                <a:solidFill>
                  <a:schemeClr val="accent6"/>
                </a:solidFill>
              </a:rPr>
              <a:t>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a:t>
            </a:r>
            <a:r>
              <a:rPr lang="en-AU" dirty="0" smtClean="0">
                <a:solidFill>
                  <a:schemeClr val="accent6"/>
                </a:solidFill>
              </a:rPr>
              <a:t>27 </a:t>
            </a:r>
            <a:r>
              <a:rPr lang="en-AU" dirty="0" smtClean="0">
                <a:solidFill>
                  <a:schemeClr val="accent6"/>
                </a:solidFill>
              </a:rPr>
              <a:t>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replacement</a:t>
            </a:r>
          </a:p>
          <a:p>
            <a:pPr lvl="1"/>
            <a:r>
              <a:rPr lang="en-AU" dirty="0" smtClean="0"/>
              <a:t>It is possible that a replacement might come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2297059"/>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2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7916009"/>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a:t>
                      </a:r>
                      <a:r>
                        <a:rPr lang="en-AU" sz="1400" baseline="0" dirty="0" smtClean="0"/>
                        <a:t> 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 document </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0332246"/>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5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and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a:hlinkClick r:id="rId2"/>
              </a:rPr>
              <a:t>11-17-0899-00</a:t>
            </a:r>
            <a:r>
              <a:rPr lang="en-AU" i="1" dirty="0"/>
              <a:t>  </a:t>
            </a:r>
            <a:r>
              <a:rPr lang="en-AU" i="1" dirty="0" smtClean="0"/>
              <a:t>be sent at a LS to ISO/IEC JTC1/SC6 in relation to the allegation that IEEE 802 violated the JTC1 Directives during the recent ballot on forming a Security Ad Hoc in SC6</a:t>
            </a:r>
          </a:p>
          <a:p>
            <a:pPr lvl="1"/>
            <a:r>
              <a:rPr lang="en-AU" dirty="0" smtClean="0"/>
              <a:t>Moved</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solidFill>
                <a:srgbClr val="FF0000"/>
              </a:solidFill>
            </a:endParaRPr>
          </a:p>
          <a:p>
            <a:pPr lvl="2"/>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7146970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291834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716464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IEEE 802 WG put together a status report</a:t>
            </a:r>
          </a:p>
          <a:p>
            <a:pPr lvl="1"/>
            <a:r>
              <a:rPr lang="en-AU" dirty="0" smtClean="0"/>
              <a:t>However, it appears that an extract of this agenda showing the status of the various IEEE 802 projects in the PSDO process is what SC6 really wants</a:t>
            </a:r>
          </a:p>
          <a:p>
            <a:pPr lvl="1"/>
            <a:r>
              <a:rPr lang="en-AU" dirty="0" smtClean="0"/>
              <a:t>It is proposed that the SC request the EC that the SC Chair be empowered to construct and send such a report using the status pages in the latest SC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84131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the SC’s Chair or Vice Chair be authorised to send a liaison to ISO/IEC JTC1/SC6 before each SC6 meeting based on the pages in each SC6 agenda showing the status of various IEEE 802 projects through the PSDO process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048837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6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11950</Words>
  <Application>Microsoft Office PowerPoint</Application>
  <PresentationFormat>On-screen Show (4:3)</PresentationFormat>
  <Paragraphs>1855</Paragraphs>
  <Slides>131</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131</vt:i4>
      </vt:variant>
    </vt:vector>
  </HeadingPairs>
  <TitlesOfParts>
    <vt:vector size="134" baseType="lpstr">
      <vt:lpstr>802-11-Submission</vt:lpstr>
      <vt:lpstr>Acrobat Document</vt:lpstr>
      <vt:lpstr>Packager Shell Object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FDIS ballot closes 12 Oct 2017</vt:lpstr>
      <vt:lpstr>IEEE 802.1Qbz FDIS ballot closes 12 Oct 2017</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is 60-day pre-ballot re-run closes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but a response is required</vt:lpstr>
      <vt:lpstr>IEEE 802.21-2017 60-day ballot received the usual comments from China NB</vt:lpstr>
      <vt:lpstr>IEEE 802.21.1 60-day ballot passed on 10 July 2017 but a response is required</vt:lpstr>
      <vt:lpstr>IEEE 802.21.1 60-day ballot received the usual comments from China NB</vt:lpstr>
      <vt:lpstr>IEEE 802.22 has two standards in the pipeline for ratification under the PSDO</vt:lpstr>
      <vt:lpstr>IEEE 802.22a FDIS ballot will close on 25 July 2017</vt:lpstr>
      <vt:lpstr>IEEE 802.22b FDIS ballot will close on 27 July 2017</vt:lpstr>
      <vt:lpstr>The next SC6 meeting will now be held in Oct 2017 in Seoul,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IEEE 802 should probably respond to the China NB protest</vt:lpstr>
      <vt:lpstr>IEEE 802 should probably respond to the China NB protest</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2017-07-10T09:10:57Z</dcterms:modified>
</cp:coreProperties>
</file>