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1"/>
  </p:notesMasterIdLst>
  <p:handoutMasterIdLst>
    <p:handoutMasterId r:id="rId132"/>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648" r:id="rId23"/>
    <p:sldId id="1918" r:id="rId24"/>
    <p:sldId id="1919" r:id="rId25"/>
    <p:sldId id="1735" r:id="rId26"/>
    <p:sldId id="1936" r:id="rId27"/>
    <p:sldId id="1684" r:id="rId28"/>
    <p:sldId id="1685" r:id="rId29"/>
    <p:sldId id="1686" r:id="rId30"/>
    <p:sldId id="1942" r:id="rId31"/>
    <p:sldId id="1943" r:id="rId32"/>
    <p:sldId id="1687" r:id="rId33"/>
    <p:sldId id="1745" r:id="rId34"/>
    <p:sldId id="1746" r:id="rId35"/>
    <p:sldId id="1747" r:id="rId36"/>
    <p:sldId id="1769" r:id="rId37"/>
    <p:sldId id="1786" r:id="rId38"/>
    <p:sldId id="1773" r:id="rId39"/>
    <p:sldId id="1894" r:id="rId40"/>
    <p:sldId id="1896" r:id="rId41"/>
    <p:sldId id="1689" r:id="rId42"/>
    <p:sldId id="1691" r:id="rId43"/>
    <p:sldId id="1692" r:id="rId44"/>
    <p:sldId id="1694" r:id="rId45"/>
    <p:sldId id="1931" r:id="rId46"/>
    <p:sldId id="1932" r:id="rId47"/>
    <p:sldId id="1933" r:id="rId48"/>
    <p:sldId id="1934" r:id="rId49"/>
    <p:sldId id="1944" r:id="rId50"/>
    <p:sldId id="1695" r:id="rId51"/>
    <p:sldId id="1696" r:id="rId52"/>
    <p:sldId id="1697" r:id="rId53"/>
    <p:sldId id="1716" r:id="rId54"/>
    <p:sldId id="1717" r:id="rId55"/>
    <p:sldId id="1718" r:id="rId56"/>
    <p:sldId id="1851" r:id="rId57"/>
    <p:sldId id="1864" r:id="rId58"/>
    <p:sldId id="1945" r:id="rId59"/>
    <p:sldId id="1946" r:id="rId60"/>
    <p:sldId id="1688" r:id="rId61"/>
    <p:sldId id="1702" r:id="rId62"/>
    <p:sldId id="1703" r:id="rId63"/>
    <p:sldId id="1704" r:id="rId64"/>
    <p:sldId id="1705" r:id="rId65"/>
    <p:sldId id="1706" r:id="rId66"/>
    <p:sldId id="1707" r:id="rId67"/>
    <p:sldId id="1708" r:id="rId68"/>
    <p:sldId id="1709" r:id="rId69"/>
    <p:sldId id="1710" r:id="rId70"/>
    <p:sldId id="1790" r:id="rId71"/>
    <p:sldId id="1698" r:id="rId72"/>
    <p:sldId id="1699" r:id="rId73"/>
    <p:sldId id="1700" r:id="rId74"/>
    <p:sldId id="1701" r:id="rId75"/>
    <p:sldId id="1711" r:id="rId76"/>
    <p:sldId id="1712" r:id="rId77"/>
    <p:sldId id="1713" r:id="rId78"/>
    <p:sldId id="1679" r:id="rId79"/>
    <p:sldId id="1583" r:id="rId80"/>
    <p:sldId id="1629" r:id="rId81"/>
    <p:sldId id="1641" r:id="rId82"/>
    <p:sldId id="1952" r:id="rId83"/>
    <p:sldId id="1948" r:id="rId84"/>
    <p:sldId id="1887" r:id="rId85"/>
    <p:sldId id="1949" r:id="rId86"/>
    <p:sldId id="1950" r:id="rId87"/>
    <p:sldId id="1956" r:id="rId88"/>
    <p:sldId id="1951" r:id="rId89"/>
    <p:sldId id="1953" r:id="rId90"/>
    <p:sldId id="1957" r:id="rId91"/>
    <p:sldId id="1958" r:id="rId92"/>
    <p:sldId id="1959" r:id="rId93"/>
    <p:sldId id="1960" r:id="rId94"/>
    <p:sldId id="1961" r:id="rId95"/>
    <p:sldId id="1941" r:id="rId96"/>
    <p:sldId id="1954" r:id="rId97"/>
    <p:sldId id="1955" r:id="rId98"/>
    <p:sldId id="1880" r:id="rId99"/>
    <p:sldId id="1375" r:id="rId100"/>
    <p:sldId id="1376" r:id="rId101"/>
    <p:sldId id="1400"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66" d="100"/>
          <a:sy n="66" d="100"/>
        </p:scale>
        <p:origin x="-102" y="-54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8.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8.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21.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27.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29.wmf"/><Relationship Id="rId5" Type="http://schemas.openxmlformats.org/officeDocument/2006/relationships/oleObject" Target="../embeddings/oleObject29.bin"/><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7.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20 June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84"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0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3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38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1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3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8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126</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2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3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2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35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35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3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83515057"/>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na</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3</a:t>
                      </a:r>
                      <a:r>
                        <a:rPr lang="en-AU" sz="1600" b="0" kern="1200" baseline="0" dirty="0" smtClean="0">
                          <a:solidFill>
                            <a:schemeClr val="tx1"/>
                          </a:solidFill>
                          <a:latin typeface="+mn-lt"/>
                          <a:ea typeface="+mn-ea"/>
                          <a:cs typeface="+mn-cs"/>
                        </a:rPr>
                        <a:t> 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pPr lvl="2"/>
            <a:r>
              <a:rPr lang="en-AU" dirty="0" smtClean="0">
                <a:solidFill>
                  <a:srgbClr val="FF0000"/>
                </a:solidFill>
              </a:rPr>
              <a:t>Responses being prepared by 802.1 WG</a:t>
            </a:r>
            <a:endParaRPr lang="en-AU" dirty="0">
              <a:solidFill>
                <a:srgbClr val="FF0000"/>
              </a:solidFill>
            </a:endParaRPr>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2"/>
            <a:r>
              <a:rPr lang="en-AU" dirty="0">
                <a:solidFill>
                  <a:srgbClr val="FF0000"/>
                </a:solidFill>
              </a:rPr>
              <a:t>Responses being prepared by 802.1 WG</a:t>
            </a:r>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46806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19400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2"/>
            <a:r>
              <a:rPr lang="en-AU" dirty="0">
                <a:solidFill>
                  <a:srgbClr val="FF0000"/>
                </a:solidFill>
              </a:rPr>
              <a:t>Responses being prepared by 802.1 WG</a:t>
            </a: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87478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4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7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solidFill>
                  <a:srgbClr val="FF0000"/>
                </a:solidFill>
              </a:rPr>
              <a:t>Responses being prepared by 802.1 WG</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343463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762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FDIS 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Will open by 7 July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3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3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smtClean="0">
                <a:solidFill>
                  <a:srgbClr val="FF0000"/>
                </a:solidFill>
              </a:rPr>
              <a:t>Karen expects response to be finalised in May 2017 – was it?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03929923"/>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19</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19</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17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3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26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26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449270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83378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298999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59245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802.1 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58046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19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19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5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12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2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19 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19 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7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17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17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17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17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9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493708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60-day </a:t>
            </a:r>
            <a:r>
              <a:rPr lang="en-AU" dirty="0"/>
              <a:t>pre-ballot </a:t>
            </a:r>
            <a:r>
              <a:rPr lang="en-AU" dirty="0" smtClean="0"/>
              <a:t>re-run closes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Jodi is following up</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5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26988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closes 20 July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a:t>
            </a:r>
            <a:r>
              <a:rPr lang="en-AU" dirty="0" smtClean="0"/>
              <a:t>closes on 20 July 2017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a:solidFill>
                  <a:schemeClr val="accent2"/>
                </a:solidFill>
              </a:rPr>
              <a:t>closes 20 </a:t>
            </a:r>
            <a:r>
              <a:rPr lang="en-AU" dirty="0" smtClean="0">
                <a:solidFill>
                  <a:schemeClr val="accent2"/>
                </a:solidFill>
              </a:rPr>
              <a:t>July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 and no replacement has yet been named</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replacement</a:t>
            </a:r>
          </a:p>
          <a:p>
            <a:pPr lvl="1"/>
            <a:r>
              <a:rPr lang="en-AU" dirty="0" smtClean="0"/>
              <a:t>It is possible that a replacement might come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SC6 believe they have 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Tree>
    <p:extLst>
      <p:ext uri="{BB962C8B-B14F-4D97-AF65-F5344CB8AC3E}">
        <p14:creationId xmlns:p14="http://schemas.microsoft.com/office/powerpoint/2010/main" val="13429007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62297059"/>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2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7916009"/>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a:t>
                      </a:r>
                      <a:r>
                        <a:rPr lang="en-AU" sz="1400" baseline="0" dirty="0" smtClean="0"/>
                        <a:t> 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a document </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00332246"/>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4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and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a:t>
            </a:r>
            <a:r>
              <a:rPr lang="en-AU" dirty="0" smtClean="0"/>
              <a:t>can then become an opportunity </a:t>
            </a:r>
            <a:r>
              <a:rPr lang="en-AU" dirty="0" smtClean="0"/>
              <a:t>to:</a:t>
            </a:r>
          </a:p>
          <a:p>
            <a:pPr lvl="2"/>
            <a:r>
              <a:rPr lang="en-AU" dirty="0" smtClean="0"/>
              <a:t>Comment </a:t>
            </a:r>
            <a:r>
              <a:rPr lang="en-AU" dirty="0" smtClean="0"/>
              <a:t>on the ballot outcome and invite the China NB to an IEEE 802 meeting … again</a:t>
            </a:r>
            <a:r>
              <a:rPr lang="en-AU" dirty="0" smtClean="0"/>
              <a:t>!</a:t>
            </a:r>
          </a:p>
          <a:p>
            <a:pPr lvl="2"/>
            <a:r>
              <a:rPr lang="en-AU" dirty="0" smtClean="0"/>
              <a:t>Request that the CRM be held by teleconference</a:t>
            </a:r>
          </a:p>
          <a:p>
            <a:pPr lvl="1"/>
            <a:r>
              <a:rPr lang="en-AU" dirty="0" smtClean="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a:hlinkClick r:id="rId2"/>
              </a:rPr>
              <a:t>11-17-0899-00</a:t>
            </a:r>
            <a:r>
              <a:rPr lang="en-AU" i="1" dirty="0"/>
              <a:t>  </a:t>
            </a:r>
            <a:r>
              <a:rPr lang="en-AU" i="1" dirty="0" smtClean="0"/>
              <a:t>be sent at a LS to ISO/IEC JTC1/SC6 in relation to the allegation that IEEE 802 violated the JTC1 Directives during the recent ballot on forming a Security Ad Hoc in SC6</a:t>
            </a:r>
          </a:p>
          <a:p>
            <a:pPr lvl="1"/>
            <a:r>
              <a:rPr lang="en-AU" dirty="0" smtClean="0"/>
              <a:t>Moved</a:t>
            </a:r>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solidFill>
                <a:srgbClr val="FF0000"/>
              </a:solidFill>
            </a:endParaRPr>
          </a:p>
          <a:p>
            <a:pPr lvl="2"/>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7146970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918342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7164647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IEEE 802 WG put together a status report</a:t>
            </a:r>
          </a:p>
          <a:p>
            <a:pPr lvl="1"/>
            <a:r>
              <a:rPr lang="en-AU" dirty="0" smtClean="0"/>
              <a:t>However, it appears that an extract of this agenda showing the status of the various IEEE 802 projects in the PSDO process is what SC6 really wants</a:t>
            </a:r>
          </a:p>
          <a:p>
            <a:pPr lvl="1"/>
            <a:r>
              <a:rPr lang="en-AU" dirty="0" smtClean="0"/>
              <a:t>It is proposed that the SC request the EC that the SC Chair be empowered to construct and send such a report using the status pages in the latest SC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841311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 EC that the SC’s Chair or Vice Chair be authorised to send a liaison to ISO/IEC JTC1/SC6 before each SC6 meeting based on the pages in each SC6 agenda showing the status of various IEEE 802 projects through the PSDO process</a:t>
            </a:r>
          </a:p>
          <a:p>
            <a:pPr lvl="1"/>
            <a:r>
              <a:rPr lang="en-AU" dirty="0" smtClean="0"/>
              <a:t>Moved</a:t>
            </a:r>
          </a:p>
          <a:p>
            <a:pPr lvl="1"/>
            <a:r>
              <a:rPr lang="en-AU" dirty="0" smtClean="0"/>
              <a:t>Seconded</a:t>
            </a:r>
          </a:p>
          <a:p>
            <a:pPr lvl="1"/>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2048837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 reveal that WG7 is continuing to </a:t>
            </a:r>
            <a:r>
              <a:rPr lang="en-AU" dirty="0" smtClean="0"/>
              <a:t>discuss replacing </a:t>
            </a:r>
            <a:r>
              <a:rPr lang="en-AU" dirty="0" smtClean="0"/>
              <a:t>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35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35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 although the resignation of the Chair will complicate things</a:t>
            </a:r>
          </a:p>
          <a:p>
            <a:pPr lvl="1"/>
            <a:r>
              <a:rPr lang="en-AU" dirty="0" smtClean="0"/>
              <a:t>For the next SC6 meeting in October it is likely that we will send SC6 a status update based on the material in this slide deck</a:t>
            </a:r>
          </a:p>
          <a:p>
            <a:pPr lvl="2"/>
            <a:r>
              <a:rPr lang="en-AU" dirty="0" smtClean="0"/>
              <a:t>Will be developed in Sept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3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11746</Words>
  <Application>Microsoft Office PowerPoint</Application>
  <PresentationFormat>On-screen Show (4:3)</PresentationFormat>
  <Paragraphs>1827</Paragraphs>
  <Slides>129</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129</vt:i4>
      </vt:variant>
    </vt:vector>
  </HeadingPairs>
  <TitlesOfParts>
    <vt:vector size="133" baseType="lpstr">
      <vt:lpstr>802-11-Submission</vt:lpstr>
      <vt:lpstr>Acrobat Document</vt:lpstr>
      <vt:lpstr>Packager Shell Object</vt:lpstr>
      <vt:lpstr>Adobe Acrobat Document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FDIS ballot closes 12 Oct 2017</vt:lpstr>
      <vt:lpstr>IEEE 802.1Qbz FDIS ballot closes 12 Oct 2017</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is waiting for start of FDIS ballot</vt:lpstr>
      <vt:lpstr>IEEE 802.1AEcg 60-day ballot closes on 3 Sept 2017</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FDIS ballot closes on 19 Oct 2017</vt:lpstr>
      <vt:lpstr>IEEE 802.3br FDIS ballot closes on 12 Oct 2017</vt:lpstr>
      <vt:lpstr>IEEE 802.3by FDIS ballot closes on 19 Oct 2017</vt:lpstr>
      <vt:lpstr>IEEE 802.3bv 60-day pre-ballot closes 17 August 2017</vt:lpstr>
      <vt:lpstr>IEEE 802.3bu 60-day pre-ballot closes 17 August 2017</vt:lpstr>
      <vt:lpstr>IEEE 802.3bz FDIS ballot closes on 12 Oct 2017</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60-day pre-ballot closes on 20 July 2017</vt:lpstr>
      <vt:lpstr>IEEE 802.11ai is 60-day pre-ballot re-run closes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closes on 20 July 2017</vt:lpstr>
      <vt:lpstr>IEEE 802.21.1 60-day ballot closes on 20 July 2017 </vt:lpstr>
      <vt:lpstr>IEEE 802.22 has two standards in the pipeline for ratification under the PSDO</vt:lpstr>
      <vt:lpstr>IEEE 802.22a FDIS ballot will close on 28 July 2017</vt:lpstr>
      <vt:lpstr>IEEE 802.22b FDIS ballot will close on 28 July 2017</vt:lpstr>
      <vt:lpstr>The next SC6 meeting will now be held in Oct 2017 in Seoul, Korea</vt:lpstr>
      <vt:lpstr>The WG1 Chair has resigned … and no replacement has yet been named</vt:lpstr>
      <vt:lpstr>Feedback from the SC6 meeting in Tunisia suggests SC6 believe they have good NB participation</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The ballot on the proposed security ad hoc passed with comments, and so a CRM is required</vt:lpstr>
      <vt:lpstr>IEEE 802 should probably respond to the China NB protest</vt:lpstr>
      <vt:lpstr>IEEE 802 should probably respond to the China NB protest</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It is proposed that the IEEE 802 report to SC6 be based on the status pages in the latest SC agenda</vt:lpstr>
      <vt:lpstr>Is WAPI back?</vt:lpstr>
      <vt:lpstr>WG7 has been discussing a possible WLAN cloud project</vt:lpstr>
      <vt:lpstr>WG7 has been discussing a possible WLAN cloud project</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2017-07-09T08:02:24Z</dcterms:modified>
</cp:coreProperties>
</file>