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25"/>
  </p:notesMasterIdLst>
  <p:handoutMasterIdLst>
    <p:handoutMasterId r:id="rId126"/>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937" r:id="rId22"/>
    <p:sldId id="1648" r:id="rId23"/>
    <p:sldId id="1918" r:id="rId24"/>
    <p:sldId id="1919" r:id="rId25"/>
    <p:sldId id="1735" r:id="rId26"/>
    <p:sldId id="1936" r:id="rId27"/>
    <p:sldId id="1684" r:id="rId28"/>
    <p:sldId id="1685" r:id="rId29"/>
    <p:sldId id="1686" r:id="rId30"/>
    <p:sldId id="1942" r:id="rId31"/>
    <p:sldId id="1943" r:id="rId32"/>
    <p:sldId id="1687" r:id="rId33"/>
    <p:sldId id="1745" r:id="rId34"/>
    <p:sldId id="1746" r:id="rId35"/>
    <p:sldId id="1747" r:id="rId36"/>
    <p:sldId id="1769" r:id="rId37"/>
    <p:sldId id="1786" r:id="rId38"/>
    <p:sldId id="1773" r:id="rId39"/>
    <p:sldId id="1894" r:id="rId40"/>
    <p:sldId id="1896" r:id="rId41"/>
    <p:sldId id="1689" r:id="rId42"/>
    <p:sldId id="1691" r:id="rId43"/>
    <p:sldId id="1692" r:id="rId44"/>
    <p:sldId id="1694" r:id="rId45"/>
    <p:sldId id="1931" r:id="rId46"/>
    <p:sldId id="1932" r:id="rId47"/>
    <p:sldId id="1933" r:id="rId48"/>
    <p:sldId id="1934" r:id="rId49"/>
    <p:sldId id="1944" r:id="rId50"/>
    <p:sldId id="1695" r:id="rId51"/>
    <p:sldId id="1696" r:id="rId52"/>
    <p:sldId id="1697" r:id="rId53"/>
    <p:sldId id="1716" r:id="rId54"/>
    <p:sldId id="1717" r:id="rId55"/>
    <p:sldId id="1718" r:id="rId56"/>
    <p:sldId id="1851" r:id="rId57"/>
    <p:sldId id="1864" r:id="rId58"/>
    <p:sldId id="1945" r:id="rId59"/>
    <p:sldId id="1946" r:id="rId60"/>
    <p:sldId id="1688" r:id="rId61"/>
    <p:sldId id="1702" r:id="rId62"/>
    <p:sldId id="1703" r:id="rId63"/>
    <p:sldId id="1704" r:id="rId64"/>
    <p:sldId id="1705" r:id="rId65"/>
    <p:sldId id="1706" r:id="rId66"/>
    <p:sldId id="1707" r:id="rId67"/>
    <p:sldId id="1708" r:id="rId68"/>
    <p:sldId id="1709" r:id="rId69"/>
    <p:sldId id="1710" r:id="rId70"/>
    <p:sldId id="1790" r:id="rId71"/>
    <p:sldId id="1698" r:id="rId72"/>
    <p:sldId id="1699" r:id="rId73"/>
    <p:sldId id="1700" r:id="rId74"/>
    <p:sldId id="1701" r:id="rId75"/>
    <p:sldId id="1711" r:id="rId76"/>
    <p:sldId id="1712" r:id="rId77"/>
    <p:sldId id="1713" r:id="rId78"/>
    <p:sldId id="1679" r:id="rId79"/>
    <p:sldId id="1583" r:id="rId80"/>
    <p:sldId id="1629" r:id="rId81"/>
    <p:sldId id="1641" r:id="rId82"/>
    <p:sldId id="1952" r:id="rId83"/>
    <p:sldId id="1948" r:id="rId84"/>
    <p:sldId id="1887" r:id="rId85"/>
    <p:sldId id="1949" r:id="rId86"/>
    <p:sldId id="1950" r:id="rId87"/>
    <p:sldId id="1951" r:id="rId88"/>
    <p:sldId id="1953" r:id="rId89"/>
    <p:sldId id="1941" r:id="rId90"/>
    <p:sldId id="1954" r:id="rId91"/>
    <p:sldId id="1955" r:id="rId92"/>
    <p:sldId id="1880" r:id="rId93"/>
    <p:sldId id="1375" r:id="rId94"/>
    <p:sldId id="1376" r:id="rId95"/>
    <p:sldId id="1400" r:id="rId96"/>
    <p:sldId id="619" r:id="rId97"/>
    <p:sldId id="621" r:id="rId98"/>
    <p:sldId id="1561" r:id="rId99"/>
    <p:sldId id="1555" r:id="rId100"/>
    <p:sldId id="1601" r:id="rId101"/>
    <p:sldId id="1585" r:id="rId102"/>
    <p:sldId id="1586" r:id="rId103"/>
    <p:sldId id="1587" r:id="rId104"/>
    <p:sldId id="1588" r:id="rId105"/>
    <p:sldId id="1589" r:id="rId106"/>
    <p:sldId id="1590" r:id="rId107"/>
    <p:sldId id="1771" r:id="rId108"/>
    <p:sldId id="1772" r:id="rId109"/>
    <p:sldId id="1591" r:id="rId110"/>
    <p:sldId id="1592" r:id="rId111"/>
    <p:sldId id="1593" r:id="rId112"/>
    <p:sldId id="1594" r:id="rId113"/>
    <p:sldId id="1595" r:id="rId114"/>
    <p:sldId id="1596" r:id="rId115"/>
    <p:sldId id="1597" r:id="rId116"/>
    <p:sldId id="1598" r:id="rId117"/>
    <p:sldId id="1599" r:id="rId118"/>
    <p:sldId id="1600" r:id="rId119"/>
    <p:sldId id="1628" r:id="rId120"/>
    <p:sldId id="1638" r:id="rId121"/>
    <p:sldId id="1725" r:id="rId122"/>
    <p:sldId id="1726" r:id="rId123"/>
    <p:sldId id="1947" r:id="rId12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66" d="100"/>
          <a:sy n="66" d="100"/>
        </p:scale>
        <p:origin x="-102" y="-51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802.11-17/0252r6</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802.11-17/0252r6</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802.11-17/0896r1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7.w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7.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897-00-0jtc-jtc1-sc-minutes-in-daejon-may-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9.wmf"/><Relationship Id="rId5" Type="http://schemas.openxmlformats.org/officeDocument/2006/relationships/oleObject" Target="../embeddings/oleObject19.bin"/><Relationship Id="rId4" Type="http://schemas.openxmlformats.org/officeDocument/2006/relationships/image" Target="../media/image18.wmf"/></Relationships>
</file>

<file path=ppt/slides/_rels/slide114.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115.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2.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3.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6.wmf"/></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28.wmf"/><Relationship Id="rId5" Type="http://schemas.openxmlformats.org/officeDocument/2006/relationships/oleObject" Target="../embeddings/oleObject28.bin"/><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oleObject" Target="../embeddings/oleObject6.bin"/><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7.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0.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www.surveymonkey.net/results/SM-G62GGVCG/"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4.wmf"/><Relationship Id="rId5" Type="http://schemas.openxmlformats.org/officeDocument/2006/relationships/oleObject" Target="../embeddings/oleObject14.bin"/><Relationship Id="rId4" Type="http://schemas.openxmlformats.org/officeDocument/2006/relationships/image" Target="../media/image13.wmf"/></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6.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2017 </a:t>
            </a:r>
            <a:r>
              <a:rPr lang="en-US" dirty="0">
                <a:solidFill>
                  <a:schemeClr val="accent2">
                    <a:lumMod val="75000"/>
                  </a:schemeClr>
                </a:solidFill>
              </a:rPr>
              <a:t>agenda for </a:t>
            </a:r>
            <a:r>
              <a:rPr lang="en-US" dirty="0" smtClean="0">
                <a:solidFill>
                  <a:schemeClr val="accent2">
                    <a:lumMod val="75000"/>
                  </a:schemeClr>
                </a:solidFill>
              </a:rPr>
              <a:t>Berlin</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20 June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in July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971"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99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Daejeon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Daejeon, in May 2017, as documented in </a:t>
            </a:r>
            <a:r>
              <a:rPr lang="en-AU" i="1" dirty="0" smtClean="0">
                <a:solidFill>
                  <a:srgbClr val="FF0000"/>
                </a:solidFill>
                <a:hlinkClick r:id="rId3"/>
              </a:rPr>
              <a:t>11-17-0897-00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35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36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90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92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94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97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120</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6630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6630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0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7824918"/>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6733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2174106"/>
              </p:ext>
            </p:extLst>
          </p:nvPr>
        </p:nvGraphicFramePr>
        <p:xfrm>
          <a:off x="5029200" y="5486400"/>
          <a:ext cx="914400" cy="771525"/>
        </p:xfrm>
        <a:graphic>
          <a:graphicData uri="http://schemas.openxmlformats.org/presentationml/2006/ole">
            <mc:AlternateContent xmlns:mc="http://schemas.openxmlformats.org/markup-compatibility/2006">
              <mc:Choice xmlns:v="urn:schemas-microsoft-com:vml" Requires="v">
                <p:oleObj spid="_x0000_s267331"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029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32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 oops!</a:t>
            </a:r>
          </a:p>
          <a:p>
            <a:pPr lvl="1"/>
            <a:r>
              <a:rPr lang="en-AU" dirty="0" smtClean="0"/>
              <a:t>However, a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756"/>
              </p:ext>
            </p:extLst>
          </p:nvPr>
        </p:nvGraphicFramePr>
        <p:xfrm>
          <a:off x="761999" y="1712148"/>
          <a:ext cx="7696200" cy="4477926"/>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900413231"/>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chemeClr val="tx1"/>
                          </a:solidFill>
                          <a:latin typeface="+mj-lt"/>
                        </a:rPr>
                        <a:t>na</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36081259"/>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Berlin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with comments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Only one </a:t>
            </a:r>
            <a:r>
              <a:rPr lang="en-AU" dirty="0" smtClean="0"/>
              <a:t>comment (from China NB) that </a:t>
            </a:r>
            <a:r>
              <a:rPr lang="en-AU" dirty="0"/>
              <a:t>needs a </a:t>
            </a:r>
            <a:r>
              <a:rPr lang="en-AU" dirty="0" smtClean="0"/>
              <a:t>response</a:t>
            </a:r>
          </a:p>
          <a:p>
            <a:pPr lvl="2"/>
            <a:r>
              <a:rPr lang="en-AU" dirty="0" smtClean="0"/>
              <a:t>A response was approved in July 2016 </a:t>
            </a:r>
            <a:r>
              <a:rPr lang="en-AU" dirty="0"/>
              <a:t>and liaised in </a:t>
            </a:r>
            <a:r>
              <a:rPr lang="en-AU" dirty="0" smtClean="0"/>
              <a:t>Oct 2016 (see N16486)</a:t>
            </a:r>
          </a:p>
          <a:p>
            <a:r>
              <a:rPr lang="en-AU" dirty="0" smtClean="0"/>
              <a:t>FDIS ballot: </a:t>
            </a:r>
            <a:r>
              <a:rPr lang="en-AU" dirty="0">
                <a:solidFill>
                  <a:srgbClr val="00B050"/>
                </a:solidFill>
              </a:rPr>
              <a:t>passed</a:t>
            </a:r>
            <a:r>
              <a:rPr lang="en-AU" dirty="0">
                <a:solidFill>
                  <a:schemeClr val="accent6"/>
                </a:solidFill>
              </a:rPr>
              <a:t> </a:t>
            </a:r>
            <a:r>
              <a:rPr lang="en-AU" dirty="0" smtClean="0">
                <a:solidFill>
                  <a:schemeClr val="accent6"/>
                </a:solidFill>
              </a:rPr>
              <a:t>&amp; response </a:t>
            </a:r>
            <a:r>
              <a:rPr lang="en-AU" dirty="0">
                <a:solidFill>
                  <a:schemeClr val="accent6"/>
                </a:solidFill>
              </a:rPr>
              <a:t>required</a:t>
            </a:r>
          </a:p>
          <a:p>
            <a:pPr lvl="1"/>
            <a:r>
              <a:rPr lang="en-AU" dirty="0"/>
              <a:t>802.1Qbv </a:t>
            </a:r>
            <a:r>
              <a:rPr lang="en-AU" dirty="0" smtClean="0"/>
              <a:t>passed FDIS ballot on </a:t>
            </a:r>
            <a:r>
              <a:rPr lang="en-AU" dirty="0"/>
              <a:t>18 April 2017 </a:t>
            </a:r>
            <a:r>
              <a:rPr lang="en-AU" dirty="0" smtClean="0"/>
              <a:t>(N16613)</a:t>
            </a:r>
          </a:p>
          <a:p>
            <a:pPr lvl="2"/>
            <a:r>
              <a:rPr lang="en-AU" dirty="0" smtClean="0"/>
              <a:t>Passed 15/1/17</a:t>
            </a:r>
            <a:endParaRPr lang="en-AU" dirty="0"/>
          </a:p>
          <a:p>
            <a:pPr lvl="1"/>
            <a:r>
              <a:rPr lang="en-AU" dirty="0" smtClean="0"/>
              <a:t>China </a:t>
            </a:r>
            <a:r>
              <a:rPr lang="en-AU" dirty="0"/>
              <a:t>NB </a:t>
            </a:r>
            <a:r>
              <a:rPr lang="en-AU" dirty="0" smtClean="0"/>
              <a:t>voted “no” </a:t>
            </a:r>
            <a:r>
              <a:rPr lang="en-AU" dirty="0"/>
              <a:t>with one </a:t>
            </a:r>
            <a:r>
              <a:rPr lang="en-AU" dirty="0" smtClean="0"/>
              <a:t>comment</a:t>
            </a:r>
          </a:p>
          <a:p>
            <a:pPr lvl="2"/>
            <a:r>
              <a:rPr lang="en-AU" dirty="0" smtClean="0">
                <a:solidFill>
                  <a:srgbClr val="FF0000"/>
                </a:solidFill>
              </a:rPr>
              <a:t>Responses being prepared by 802.1 WG</a:t>
            </a:r>
            <a:endParaRPr lang="en-AU" dirty="0">
              <a:solidFill>
                <a:srgbClr val="FF0000"/>
              </a:solidFill>
            </a:endParaRPr>
          </a:p>
          <a:p>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a:t>
            </a:r>
            <a:r>
              <a:rPr lang="en-AU" dirty="0"/>
              <a:t>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395448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required</a:t>
            </a:r>
            <a:endParaRPr lang="en-AU" dirty="0">
              <a:solidFill>
                <a:schemeClr val="accent2"/>
              </a:solidFill>
            </a:endParaRPr>
          </a:p>
          <a:p>
            <a:pPr lvl="1"/>
            <a:r>
              <a:rPr lang="en-AU" dirty="0" smtClean="0"/>
              <a:t>802.1QAB-2016 passed </a:t>
            </a:r>
            <a:r>
              <a:rPr lang="en-AU" dirty="0"/>
              <a:t>FDIS ballot on 11 April </a:t>
            </a:r>
            <a:r>
              <a:rPr lang="en-AU" dirty="0" smtClean="0"/>
              <a:t>2017 </a:t>
            </a:r>
            <a:r>
              <a:rPr lang="en-AU" dirty="0"/>
              <a:t>(N16604)</a:t>
            </a:r>
            <a:endParaRPr lang="en-AU" dirty="0" smtClean="0"/>
          </a:p>
          <a:p>
            <a:pPr lvl="2"/>
            <a:r>
              <a:rPr lang="en-AU" dirty="0" smtClean="0"/>
              <a:t>Passed 14/1/20</a:t>
            </a:r>
          </a:p>
          <a:p>
            <a:pPr lvl="1"/>
            <a:r>
              <a:rPr lang="en-AU" dirty="0" smtClean="0"/>
              <a:t>China NB voted “no” vote with one comment </a:t>
            </a:r>
          </a:p>
          <a:p>
            <a:pPr lvl="2"/>
            <a:r>
              <a:rPr lang="en-AU" dirty="0">
                <a:solidFill>
                  <a:srgbClr val="FF0000"/>
                </a:solidFill>
              </a:rPr>
              <a:t>Responses being prepared by 802.1 WG</a:t>
            </a:r>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46806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not referencing the defective standards or enhancing its security </a:t>
            </a:r>
            <a:r>
              <a:rPr lang="en-AU" i="1" dirty="0" smtClean="0"/>
              <a:t>mechanism</a:t>
            </a:r>
          </a:p>
          <a:p>
            <a:r>
              <a:rPr lang="en-AU" dirty="0" smtClean="0"/>
              <a:t>Proposed IEEE 802.1 WG response 1</a:t>
            </a:r>
          </a:p>
          <a:p>
            <a:pPr lvl="1"/>
            <a:r>
              <a:rPr lang="en-AU" dirty="0">
                <a:solidFill>
                  <a:srgbClr val="FF0000"/>
                </a:solidFill>
              </a:rPr>
              <a:t>T</a:t>
            </a:r>
            <a:r>
              <a:rPr lang="en-AU" dirty="0" smtClean="0">
                <a:solidFill>
                  <a:srgbClr val="FF0000"/>
                </a:solidFill>
              </a:rPr>
              <a:t>o be developed by Karen but likely to use previous template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19400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a:t>
            </a:r>
            <a:r>
              <a:rPr lang="en-AU" dirty="0" smtClean="0"/>
              <a:t>passed with response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smtClean="0">
                <a:solidFill>
                  <a:srgbClr val="00B050"/>
                </a:solidFill>
              </a:rPr>
              <a:t>passed</a:t>
            </a:r>
            <a:r>
              <a:rPr lang="en-AU" dirty="0" smtClean="0">
                <a:solidFill>
                  <a:schemeClr val="accent6"/>
                </a:solidFill>
              </a:rPr>
              <a:t> with response required</a:t>
            </a:r>
          </a:p>
          <a:p>
            <a:pPr lvl="1"/>
            <a:r>
              <a:rPr lang="en-AU" dirty="0"/>
              <a:t>802.1Qca-2015 </a:t>
            </a:r>
            <a:r>
              <a:rPr lang="en-AU" dirty="0" smtClean="0"/>
              <a:t>passed FDIS ballot on 18 April 2017 (N16612)</a:t>
            </a:r>
          </a:p>
          <a:p>
            <a:pPr lvl="2"/>
            <a:r>
              <a:rPr lang="en-AU" dirty="0" smtClean="0"/>
              <a:t>Passed 15/1/17 </a:t>
            </a:r>
          </a:p>
          <a:p>
            <a:pPr lvl="1"/>
            <a:r>
              <a:rPr lang="en-AU" dirty="0" smtClean="0"/>
              <a:t>China NB voted “no” with one comment</a:t>
            </a:r>
          </a:p>
          <a:p>
            <a:pPr lvl="2"/>
            <a:r>
              <a:rPr lang="en-AU" dirty="0">
                <a:solidFill>
                  <a:srgbClr val="FF0000"/>
                </a:solidFill>
              </a:rPr>
              <a:t>Responses being prepared by 802.1 WG</a:t>
            </a:r>
          </a:p>
          <a:p>
            <a:pPr lvl="1"/>
            <a:endParaRPr lang="en-AU" dirty="0" smtClean="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802.1Qca-2015 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874783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Jodi has </a:t>
            </a:r>
            <a:r>
              <a:rPr lang="en-US" dirty="0">
                <a:solidFill>
                  <a:srgbClr val="FF0000"/>
                </a:solidFill>
              </a:rPr>
              <a:t>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05919584"/>
              </p:ext>
            </p:extLst>
          </p:nvPr>
        </p:nvGraphicFramePr>
        <p:xfrm>
          <a:off x="5486400" y="4419600"/>
          <a:ext cx="914400" cy="771525"/>
        </p:xfrm>
        <a:graphic>
          <a:graphicData uri="http://schemas.openxmlformats.org/presentationml/2006/ole">
            <mc:AlternateContent xmlns:mc="http://schemas.openxmlformats.org/markup-compatibility/2006">
              <mc:Choice xmlns:v="urn:schemas-microsoft-com:vml" Requires="v">
                <p:oleObj spid="_x0000_s26123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chemeClr val="accent2"/>
                </a:solidFill>
              </a:rPr>
              <a:t>waiting</a:t>
            </a:r>
          </a:p>
          <a:p>
            <a:pPr lvl="1"/>
            <a:r>
              <a:rPr lang="en-AU" dirty="0" smtClean="0">
                <a:solidFill>
                  <a:srgbClr val="FF0000"/>
                </a:solidFill>
              </a:rPr>
              <a:t>Asked Jodi on 13 June for update</a:t>
            </a:r>
            <a:endParaRPr lang="en-AU" dirty="0">
              <a:solidFill>
                <a:srgbClr val="FF0000"/>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9048940"/>
              </p:ext>
            </p:extLst>
          </p:nvPr>
        </p:nvGraphicFramePr>
        <p:xfrm>
          <a:off x="6781800" y="4419600"/>
          <a:ext cx="914400" cy="771525"/>
        </p:xfrm>
        <a:graphic>
          <a:graphicData uri="http://schemas.openxmlformats.org/presentationml/2006/ole">
            <mc:AlternateContent xmlns:mc="http://schemas.openxmlformats.org/markup-compatibility/2006">
              <mc:Choice xmlns:v="urn:schemas-microsoft-com:vml" Requires="v">
                <p:oleObj spid="_x0000_s262260"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781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60-day ballot passed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a:t>
            </a:r>
            <a:r>
              <a:rPr lang="en-AU" dirty="0">
                <a:solidFill>
                  <a:schemeClr val="accent2"/>
                </a:solidFill>
              </a:rPr>
              <a:t> &amp; response </a:t>
            </a:r>
            <a:r>
              <a:rPr lang="en-AU" dirty="0" smtClean="0">
                <a:solidFill>
                  <a:schemeClr val="accent2"/>
                </a:solidFill>
              </a:rPr>
              <a:t>required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pPr lvl="2"/>
            <a:r>
              <a:rPr lang="en-AU" dirty="0">
                <a:solidFill>
                  <a:srgbClr val="FF0000"/>
                </a:solidFill>
              </a:rPr>
              <a:t>Responses being prepared by 802.1 WG</a:t>
            </a: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i="1" dirty="0"/>
              <a:t>IEEE </a:t>
            </a:r>
            <a:r>
              <a:rPr lang="en-AU" i="1" dirty="0" smtClean="0"/>
              <a:t>802.1AC-2016 </a:t>
            </a:r>
            <a:r>
              <a:rPr lang="en-AU" i="1" dirty="0"/>
              <a:t>is the revision of </a:t>
            </a:r>
            <a:r>
              <a:rPr lang="en-AU" i="1" dirty="0" smtClean="0"/>
              <a:t>IEEE 802.1AC-2012</a:t>
            </a:r>
            <a:r>
              <a:rPr lang="en-AU" i="1" dirty="0"/>
              <a:t>. IEEE </a:t>
            </a:r>
            <a:r>
              <a:rPr lang="en-AU" i="1" dirty="0" smtClean="0"/>
              <a:t>802.1AC-2016 is implemented </a:t>
            </a:r>
            <a:r>
              <a:rPr lang="en-AU" i="1" dirty="0"/>
              <a:t>with IEEE 802.11 and </a:t>
            </a:r>
            <a:r>
              <a:rPr lang="en-AU" i="1" dirty="0" smtClean="0"/>
              <a:t>802.1AE which </a:t>
            </a:r>
            <a:r>
              <a:rPr lang="en-AU" i="1" dirty="0"/>
              <a:t>have also been proposed to ISO under </a:t>
            </a:r>
            <a:r>
              <a:rPr lang="en-AU" i="1" dirty="0" smtClean="0"/>
              <a:t>the PSDO </a:t>
            </a:r>
            <a:r>
              <a:rPr lang="en-AU" i="1" dirty="0"/>
              <a:t>agreement. China NB has </a:t>
            </a:r>
            <a:r>
              <a:rPr lang="en-AU" i="1" dirty="0" smtClean="0"/>
              <a:t>expressed objection </a:t>
            </a:r>
            <a:r>
              <a:rPr lang="en-AU" i="1" dirty="0"/>
              <a:t>to their submissions and </a:t>
            </a:r>
            <a:r>
              <a:rPr lang="en-AU" i="1" dirty="0" smtClean="0"/>
              <a:t>provided detailed </a:t>
            </a:r>
            <a:r>
              <a:rPr lang="en-AU" i="1" dirty="0"/>
              <a:t>comments. IEEE has acknowledged </a:t>
            </a:r>
            <a:r>
              <a:rPr lang="en-AU" i="1" dirty="0" smtClean="0"/>
              <a:t>the receiving </a:t>
            </a:r>
            <a:r>
              <a:rPr lang="en-AU" i="1" dirty="0"/>
              <a:t>of China NB’s comments but has </a:t>
            </a:r>
            <a:r>
              <a:rPr lang="en-AU" i="1" dirty="0" smtClean="0"/>
              <a:t>not made </a:t>
            </a:r>
            <a:r>
              <a:rPr lang="en-AU" i="1" dirty="0"/>
              <a:t>satisfactory attempts to change </a:t>
            </a:r>
            <a:r>
              <a:rPr lang="en-AU" i="1" dirty="0" smtClean="0"/>
              <a:t>Chinese negative </a:t>
            </a:r>
            <a:r>
              <a:rPr lang="en-AU" i="1" dirty="0"/>
              <a:t>vote. Since Chinese objection to </a:t>
            </a:r>
            <a:r>
              <a:rPr lang="en-AU" i="1" dirty="0" smtClean="0"/>
              <a:t>the base/associated </a:t>
            </a:r>
            <a:r>
              <a:rPr lang="en-AU" i="1" dirty="0"/>
              <a:t>standards still stands, we </a:t>
            </a:r>
            <a:r>
              <a:rPr lang="en-AU" i="1" dirty="0" smtClean="0"/>
              <a:t>cannot support </a:t>
            </a:r>
            <a:r>
              <a:rPr lang="en-AU" i="1" dirty="0"/>
              <a:t>the standards that rely on </a:t>
            </a:r>
            <a:r>
              <a:rPr lang="en-AU" i="1" dirty="0" smtClean="0"/>
              <a:t>previous standards </a:t>
            </a:r>
            <a:r>
              <a:rPr lang="en-AU" i="1" dirty="0"/>
              <a:t>on security.</a:t>
            </a:r>
          </a:p>
          <a:p>
            <a:pPr lvl="1"/>
            <a:r>
              <a:rPr lang="en-AU" i="1" dirty="0"/>
              <a:t>For previous China NB comment, please refer </a:t>
            </a:r>
            <a:r>
              <a:rPr lang="en-AU" i="1" dirty="0" smtClean="0"/>
              <a:t>to 6N15494 </a:t>
            </a:r>
            <a:r>
              <a:rPr lang="en-AU" i="1" dirty="0"/>
              <a:t>and 6N15556</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3434632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solidFill>
                  <a:srgbClr val="FF0000"/>
                </a:solidFill>
              </a:rPr>
              <a:t>To be developed by Karen but likely to use previous template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7629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is waiting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FDIS ballot: </a:t>
            </a:r>
            <a:r>
              <a:rPr lang="en-AU" dirty="0" smtClean="0">
                <a:solidFill>
                  <a:schemeClr val="accent2"/>
                </a:solidFill>
              </a:rPr>
              <a:t>waiting</a:t>
            </a:r>
            <a:endParaRPr lang="en-AU" dirty="0">
              <a:solidFill>
                <a:srgbClr val="FF0000"/>
              </a:solidFill>
            </a:endParaRPr>
          </a:p>
          <a:p>
            <a:pPr lvl="1"/>
            <a:r>
              <a:rPr lang="en-AU" dirty="0">
                <a:solidFill>
                  <a:srgbClr val="FF0000"/>
                </a:solidFill>
              </a:rPr>
              <a:t>Asked Jodi on 13 June for update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a:t>
            </a:r>
            <a:r>
              <a:rPr lang="en-AU" dirty="0" smtClean="0">
                <a:solidFill>
                  <a:srgbClr val="FF0000"/>
                </a:solidFill>
              </a:rPr>
              <a:t>N?????</a:t>
            </a:r>
            <a:r>
              <a:rPr lang="en-AU" dirty="0" smtClean="0"/>
              <a:t>)</a:t>
            </a:r>
            <a:endParaRPr lang="en-AU" dirty="0"/>
          </a:p>
          <a:p>
            <a:pPr lvl="2"/>
            <a:r>
              <a:rPr lang="en-AU" dirty="0"/>
              <a:t>Passed </a:t>
            </a:r>
            <a:r>
              <a:rPr lang="en-AU" dirty="0" smtClean="0">
                <a:solidFill>
                  <a:srgbClr val="FF0000"/>
                </a:solidFill>
              </a:rPr>
              <a:t>?/?/?</a:t>
            </a:r>
            <a:r>
              <a:rPr lang="en-AU" dirty="0" smtClean="0"/>
              <a:t> </a:t>
            </a:r>
            <a:r>
              <a:rPr lang="en-AU" dirty="0"/>
              <a:t>on need for ISO standard</a:t>
            </a:r>
          </a:p>
          <a:p>
            <a:pPr lvl="2"/>
            <a:r>
              <a:rPr lang="en-AU" dirty="0"/>
              <a:t>Passed </a:t>
            </a:r>
            <a:r>
              <a:rPr lang="en-AU" dirty="0">
                <a:solidFill>
                  <a:srgbClr val="FF0000"/>
                </a:solidFill>
              </a:rPr>
              <a:t>?/?/?</a:t>
            </a:r>
            <a:r>
              <a:rPr lang="en-AU" dirty="0" smtClean="0"/>
              <a:t> </a:t>
            </a:r>
            <a:r>
              <a:rPr lang="en-AU" dirty="0"/>
              <a:t>on support for submission to FDIS </a:t>
            </a:r>
            <a:endParaRPr lang="en-AU" dirty="0" smtClean="0"/>
          </a:p>
          <a:p>
            <a:r>
              <a:rPr lang="en-AU" dirty="0" smtClean="0"/>
              <a:t>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waiting</a:t>
            </a:r>
          </a:p>
          <a:p>
            <a:pPr lvl="1"/>
            <a:r>
              <a:rPr lang="en-US" dirty="0" smtClean="0"/>
              <a:t>Awaiting </a:t>
            </a:r>
            <a:r>
              <a:rPr lang="en-US" dirty="0"/>
              <a:t>publication of the standard to submit to JTC 1/SC 6 for the 60 day </a:t>
            </a:r>
            <a:r>
              <a:rPr lang="en-US" dirty="0" smtClean="0"/>
              <a:t>ballot – publication expected at end of May</a:t>
            </a:r>
          </a:p>
          <a:p>
            <a:pPr lvl="2"/>
            <a:r>
              <a:rPr lang="en-US" dirty="0" smtClean="0">
                <a:solidFill>
                  <a:srgbClr val="FF0000"/>
                </a:solidFill>
              </a:rPr>
              <a:t>Check with Karen</a:t>
            </a:r>
            <a:endParaRPr lang="en-AU" dirty="0" smtClean="0">
              <a:solidFill>
                <a:srgbClr val="FF0000"/>
              </a:solidFill>
            </a:endParaRP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smtClean="0">
                <a:solidFill>
                  <a:srgbClr val="FF0000"/>
                </a:solidFill>
              </a:rPr>
              <a:t>Karen expects response to be finalised in May 2017 – was it?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to the</a:t>
            </a:r>
            <a:r>
              <a:rPr lang="en-AU" dirty="0" smtClean="0"/>
              <a:t> special 90 day FDIS closing on 20 July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closes on 20 July 2017</a:t>
            </a:r>
          </a:p>
          <a:p>
            <a:pPr lvl="1"/>
            <a:r>
              <a:rPr lang="en-GB" dirty="0" smtClean="0"/>
              <a:t>802.1AX-2014/Cor1 </a:t>
            </a:r>
            <a:r>
              <a:rPr lang="en-AU" dirty="0" smtClean="0"/>
              <a:t>was submitted in April 2017 to PSDO using a special process for corrigenda, and the ballot will close of 20 July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837224"/>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a:t>
                      </a:r>
                      <a:r>
                        <a:rPr lang="en-AU" sz="1600" b="0" kern="1200" baseline="0" dirty="0" smtClean="0">
                          <a:solidFill>
                            <a:schemeClr val="tx1"/>
                          </a:solidFill>
                          <a:latin typeface="+mn-lt"/>
                          <a:ea typeface="+mn-ea"/>
                          <a:cs typeface="+mn-cs"/>
                        </a:rPr>
                        <a:t> 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401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23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3249925"/>
              </p:ext>
            </p:extLst>
          </p:nvPr>
        </p:nvGraphicFramePr>
        <p:xfrm>
          <a:off x="6400800" y="4648200"/>
          <a:ext cx="914400" cy="771525"/>
        </p:xfrm>
        <a:graphic>
          <a:graphicData uri="http://schemas.openxmlformats.org/presentationml/2006/ole">
            <mc:AlternateContent xmlns:mc="http://schemas.openxmlformats.org/markup-compatibility/2006">
              <mc:Choice xmlns:v="urn:schemas-microsoft-com:vml" Requires="v">
                <p:oleObj spid="_x0000_s254239"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4008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smtClean="0">
                <a:solidFill>
                  <a:srgbClr val="FF0000"/>
                </a:solidFill>
              </a:rPr>
              <a:t>Asked </a:t>
            </a:r>
            <a:r>
              <a:rPr lang="en-AU" dirty="0">
                <a:solidFill>
                  <a:srgbClr val="FF0000"/>
                </a:solidFill>
              </a:rPr>
              <a:t>Jodi on 13 June for update</a:t>
            </a:r>
          </a:p>
          <a:p>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1449270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IEEE 802.1 WG response 1 (sent on 7 June 2017)</a:t>
            </a:r>
          </a:p>
          <a:p>
            <a:pPr lvl="1"/>
            <a:r>
              <a:rPr lang="en-AU" i="1" dirty="0"/>
              <a:t>The IEEE 802.3 Ethernet Working Group responded to China NB’s comments (6N16445) against IEEE </a:t>
            </a:r>
            <a:r>
              <a:rPr lang="en-AU" i="1" dirty="0" err="1"/>
              <a:t>Std</a:t>
            </a:r>
            <a:r>
              <a:rPr lang="en-AU" i="1" dirty="0"/>
              <a:t> 802.3bw-2015 in 6N16509. It was explained in this response that IEEE </a:t>
            </a:r>
            <a:r>
              <a:rPr lang="en-AU" i="1" dirty="0" err="1"/>
              <a:t>Std</a:t>
            </a:r>
            <a:r>
              <a:rPr lang="en-AU" i="1" dirty="0"/>
              <a:t> 802.3-2015 and its amendments are security agnostic and allow the user to run any security protocol.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4833784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3298999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2</a:t>
            </a:r>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r>
              <a:rPr lang="en-AU" b="0"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659245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IEEE 802.1 WG response 2 (sent on 7 June 2017)</a:t>
            </a:r>
          </a:p>
          <a:p>
            <a:pPr lvl="1"/>
            <a:r>
              <a:rPr lang="en-AU" i="1" dirty="0"/>
              <a:t>The IEEE 802.3 Ethernet Working Group provided further explanation in document 6N16445 in response to comments submitted on IEEE </a:t>
            </a:r>
            <a:r>
              <a:rPr lang="en-AU" i="1" dirty="0" err="1"/>
              <a:t>Std</a:t>
            </a:r>
            <a:r>
              <a:rPr lang="en-AU" i="1" dirty="0"/>
              <a:t> 802.3bw-2015. It is stated in the document that the IEEE 802.3 Working Group better understands the value of the adoption of IEEE 802.3 Ethernet standards and amendments as ISO/IEC/IEEE international standards. It further stated that it is now the intention of the Working Group to submit amendments to, and future revisions of, the IEEE 802.3 Standard for Ethernet for adoption under the PSDO agreement. The details of this plan are communicated on an ongoing basis using the procedures established to support the PSDO. In addition, an overview of IEEE 802.3 activities in progress, including a plan for their submission under the PSDO, was provided in 6N16539 to the ISO/IEC JTC1 SC6 meeting in February 2017.</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580468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waiting</a:t>
            </a:r>
          </a:p>
          <a:p>
            <a:pPr lvl="1"/>
            <a:r>
              <a:rPr lang="en-AU" dirty="0">
                <a:solidFill>
                  <a:srgbClr val="FF0000"/>
                </a:solidFill>
              </a:rPr>
              <a:t>Asked Jodi on 13 June for update</a:t>
            </a: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13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waiting</a:t>
            </a:r>
          </a:p>
          <a:p>
            <a:pPr lvl="1"/>
            <a:r>
              <a:rPr lang="en-AU" dirty="0">
                <a:solidFill>
                  <a:srgbClr val="FF0000"/>
                </a:solidFill>
              </a:rPr>
              <a:t>Asked Jodi on 13 June for update</a:t>
            </a: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20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waiting</a:t>
            </a:r>
          </a:p>
          <a:p>
            <a:pPr lvl="1"/>
            <a:r>
              <a:rPr lang="en-AU" dirty="0">
                <a:solidFill>
                  <a:srgbClr val="FF0000"/>
                </a:solidFill>
              </a:rPr>
              <a:t>Asked Jodi on 13 June for update</a:t>
            </a: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16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60-day pre-ballot closes 18 August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t>
            </a:r>
            <a:r>
              <a:rPr lang="en-AU" dirty="0">
                <a:solidFill>
                  <a:schemeClr val="accent2"/>
                </a:solidFill>
              </a:rPr>
              <a:t>August 2017</a:t>
            </a:r>
            <a:endParaRPr lang="en-AU" dirty="0" smtClean="0">
              <a:solidFill>
                <a:schemeClr val="accent2"/>
              </a:solidFill>
            </a:endParaRP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60-day pre-ballot closes </a:t>
            </a:r>
            <a:r>
              <a:rPr lang="en-AU" dirty="0" smtClean="0"/>
              <a:t>18 </a:t>
            </a:r>
            <a:r>
              <a:rPr lang="en-AU" dirty="0"/>
              <a:t>August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t>
            </a:r>
            <a:r>
              <a:rPr lang="en-AU" dirty="0">
                <a:solidFill>
                  <a:schemeClr val="accent2"/>
                </a:solidFill>
              </a:rPr>
              <a:t>August 2017</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waiting</a:t>
            </a:r>
          </a:p>
          <a:p>
            <a:pPr lvl="1"/>
            <a:r>
              <a:rPr lang="en-AU" dirty="0">
                <a:solidFill>
                  <a:srgbClr val="FF0000"/>
                </a:solidFill>
              </a:rPr>
              <a:t>Asked Jodi on 13 June for update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18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smtClean="0">
                <a:solidFill>
                  <a:srgbClr val="FF0000"/>
                </a:solidFill>
              </a:rPr>
              <a:t>What is status?</a:t>
            </a:r>
            <a:endParaRPr lang="en-AU" dirty="0">
              <a:solidFill>
                <a:srgbClr val="FF0000"/>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a:t>
            </a:r>
            <a:r>
              <a:rPr lang="en-AU" dirty="0" smtClean="0">
                <a:solidFill>
                  <a:srgbClr val="FF0000"/>
                </a:solidFill>
              </a:rPr>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133479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60-day pre-ballot closes on 20 July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closes 20 July</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60-day </a:t>
            </a:r>
            <a:r>
              <a:rPr lang="en-AU" dirty="0"/>
              <a:t>pre-ballot </a:t>
            </a:r>
            <a:r>
              <a:rPr lang="en-AU" dirty="0" smtClean="0"/>
              <a:t>re-run</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chemeClr val="accent2"/>
                </a:solidFill>
              </a:rPr>
              <a:t>waiting - passed but needs to be rerun</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Unfortunately, errors in the publication process require a re-run</a:t>
            </a:r>
          </a:p>
          <a:p>
            <a:pPr lvl="2"/>
            <a:r>
              <a:rPr lang="en-AU" dirty="0">
                <a:solidFill>
                  <a:srgbClr val="FF0000"/>
                </a:solidFill>
              </a:rPr>
              <a:t>Asked Jodi on 13 June for update</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803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269880"/>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closes on 20 July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closes 20 July 2017</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a:t>
            </a:r>
            <a:r>
              <a:rPr lang="en-AU" dirty="0" smtClean="0"/>
              <a:t>closes on 20 July 2017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a:solidFill>
                  <a:schemeClr val="accent2"/>
                </a:solidFill>
              </a:rPr>
              <a:t>closes 20 </a:t>
            </a:r>
            <a:r>
              <a:rPr lang="en-AU" dirty="0" smtClean="0">
                <a:solidFill>
                  <a:schemeClr val="accent2"/>
                </a:solidFill>
              </a:rPr>
              <a:t>July 2017</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07592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28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28 July 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2017 plenary meeting in Berlin</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July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28 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28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Oct 2017 in </a:t>
            </a:r>
            <a:r>
              <a:rPr lang="en-AU" dirty="0" err="1" smtClean="0"/>
              <a:t>Seongnam-si</a:t>
            </a:r>
            <a:r>
              <a:rPr lang="en-AU" dirty="0" smtClean="0"/>
              <a:t>, 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Korea</a:t>
            </a:r>
          </a:p>
          <a:p>
            <a:r>
              <a:rPr lang="en-AU" dirty="0" smtClean="0"/>
              <a:t>Date</a:t>
            </a:r>
          </a:p>
          <a:p>
            <a:pPr lvl="1"/>
            <a:r>
              <a:rPr lang="en-AU" dirty="0" smtClean="0"/>
              <a:t>30 Oct 2017 – 3 Nov 2017</a:t>
            </a:r>
          </a:p>
          <a:p>
            <a:r>
              <a:rPr lang="en-AU" dirty="0" smtClean="0"/>
              <a:t>Location</a:t>
            </a:r>
          </a:p>
          <a:p>
            <a:pPr lvl="1"/>
            <a:r>
              <a:rPr lang="en-AU" dirty="0" err="1" smtClean="0"/>
              <a:t>Seongnam-si</a:t>
            </a:r>
            <a:endParaRPr lang="en-AU" dirty="0" smtClean="0"/>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63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4588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Chair has resigned … and no replacement has yet been named</a:t>
            </a:r>
            <a:endParaRPr lang="en-AU" dirty="0"/>
          </a:p>
        </p:txBody>
      </p:sp>
      <p:sp>
        <p:nvSpPr>
          <p:cNvPr id="3" name="Content Placeholder 2"/>
          <p:cNvSpPr>
            <a:spLocks noGrp="1"/>
          </p:cNvSpPr>
          <p:nvPr>
            <p:ph idx="1"/>
          </p:nvPr>
        </p:nvSpPr>
        <p:spPr/>
        <p:txBody>
          <a:bodyPr/>
          <a:lstStyle/>
          <a:p>
            <a:pPr lvl="1"/>
            <a:r>
              <a:rPr lang="en-AU" dirty="0" smtClean="0"/>
              <a:t>The Chair of WG has resigned due to a change in work circumstances</a:t>
            </a:r>
          </a:p>
          <a:p>
            <a:pPr lvl="1"/>
            <a:r>
              <a:rPr lang="en-AU" dirty="0" smtClean="0"/>
              <a:t>Korea NB has not proposed a replacement</a:t>
            </a:r>
          </a:p>
          <a:p>
            <a:pPr lvl="1"/>
            <a:r>
              <a:rPr lang="en-AU" dirty="0" smtClean="0"/>
              <a:t>It is possible that a replacement might come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Feedback from the SC6 meeting in Tunisia suggests SC6 believe they have good NB participation</a:t>
            </a:r>
            <a:endParaRPr lang="en-AU" dirty="0"/>
          </a:p>
        </p:txBody>
      </p:sp>
      <p:sp>
        <p:nvSpPr>
          <p:cNvPr id="8" name="Content Placeholder 7"/>
          <p:cNvSpPr>
            <a:spLocks noGrp="1"/>
          </p:cNvSpPr>
          <p:nvPr>
            <p:ph idx="1"/>
          </p:nvPr>
        </p:nvSpPr>
        <p:spPr/>
        <p:txBody>
          <a:bodyPr/>
          <a:lstStyle/>
          <a:p>
            <a:pPr lvl="1"/>
            <a:r>
              <a:rPr lang="en-AU" dirty="0" smtClean="0"/>
              <a:t>The last SC6 meeting was held in Tunisia</a:t>
            </a:r>
          </a:p>
          <a:p>
            <a:pPr lvl="1"/>
            <a:r>
              <a:rPr lang="en-AU" dirty="0" smtClean="0"/>
              <a:t>After the meeting there was a survey of participants</a:t>
            </a:r>
            <a:endParaRPr lang="en-AU" dirty="0"/>
          </a:p>
          <a:p>
            <a:pPr lvl="1"/>
            <a:r>
              <a:rPr lang="en-AU" dirty="0" smtClean="0"/>
              <a:t>The results are available </a:t>
            </a:r>
            <a:r>
              <a:rPr lang="en-AU" dirty="0" smtClean="0">
                <a:hlinkClick r:id="rId2"/>
              </a:rPr>
              <a:t>here</a:t>
            </a:r>
            <a:endParaRPr lang="en-AU" dirty="0" smtClean="0"/>
          </a:p>
          <a:p>
            <a:pPr lvl="1"/>
            <a:r>
              <a:rPr lang="en-AU" dirty="0" smtClean="0"/>
              <a:t>Most interesting unanimous result was that:</a:t>
            </a:r>
          </a:p>
          <a:p>
            <a:pPr lvl="2"/>
            <a:r>
              <a:rPr lang="en-AU" i="1" dirty="0"/>
              <a:t>In my view key countries in the sector are active in the </a:t>
            </a:r>
            <a:r>
              <a:rPr lang="en-AU" i="1" dirty="0" smtClean="0"/>
              <a:t>committee</a:t>
            </a:r>
          </a:p>
          <a:p>
            <a:pPr lvl="1"/>
            <a:r>
              <a:rPr lang="en-AU" dirty="0" smtClean="0"/>
              <a:t>This result is based on representation mainly from China and Korea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Tree>
    <p:extLst>
      <p:ext uri="{BB962C8B-B14F-4D97-AF65-F5344CB8AC3E}">
        <p14:creationId xmlns:p14="http://schemas.microsoft.com/office/powerpoint/2010/main" val="13429007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962297059"/>
              </p:ext>
            </p:extLst>
          </p:nvPr>
        </p:nvGraphicFramePr>
        <p:xfrm>
          <a:off x="5486400" y="3962400"/>
          <a:ext cx="914400" cy="771525"/>
        </p:xfrm>
        <a:graphic>
          <a:graphicData uri="http://schemas.openxmlformats.org/presentationml/2006/ole">
            <mc:AlternateContent xmlns:mc="http://schemas.openxmlformats.org/markup-compatibility/2006">
              <mc:Choice xmlns:v="urn:schemas-microsoft-com:vml" Requires="v">
                <p:oleObj spid="_x0000_s26831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protested against the LS from IEEE 802 in relation to the 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7916009"/>
              </p:ext>
            </p:extLst>
          </p:nvPr>
        </p:nvGraphicFramePr>
        <p:xfrm>
          <a:off x="533400" y="1993900"/>
          <a:ext cx="8000999" cy="4239260"/>
        </p:xfrm>
        <a:graphic>
          <a:graphicData uri="http://schemas.openxmlformats.org/drawingml/2006/table">
            <a:tbl>
              <a:tblPr firstRow="1" bandRow="1">
                <a:tableStyleId>{21E4AEA4-8DFA-4A89-87EB-49C32662AFE0}</a:tableStyleId>
              </a:tblPr>
              <a:tblGrid>
                <a:gridCol w="1447800"/>
                <a:gridCol w="3203027"/>
                <a:gridCol w="3350172"/>
              </a:tblGrid>
              <a:tr h="370840">
                <a:tc>
                  <a:txBody>
                    <a:bodyPr/>
                    <a:lstStyle/>
                    <a:p>
                      <a:r>
                        <a:rPr lang="en-AU" sz="1400" dirty="0" smtClean="0"/>
                        <a:t>Issue</a:t>
                      </a:r>
                      <a:endParaRPr lang="en-AU" sz="1400" dirty="0"/>
                    </a:p>
                  </a:txBody>
                  <a:tcPr/>
                </a:tc>
                <a:tc>
                  <a:txBody>
                    <a:bodyPr/>
                    <a:lstStyle/>
                    <a:p>
                      <a:r>
                        <a:rPr lang="en-AU" sz="1400" dirty="0" smtClean="0"/>
                        <a:t>China</a:t>
                      </a:r>
                      <a:r>
                        <a:rPr lang="en-AU" sz="1400" baseline="0" dirty="0" smtClean="0"/>
                        <a:t> NB objection</a:t>
                      </a:r>
                      <a:endParaRPr lang="en-AU" sz="1400" dirty="0"/>
                    </a:p>
                  </a:txBody>
                  <a:tcPr/>
                </a:tc>
                <a:tc>
                  <a:txBody>
                    <a:bodyPr/>
                    <a:lstStyle/>
                    <a:p>
                      <a:r>
                        <a:rPr lang="en-AU" sz="1400" dirty="0" smtClean="0"/>
                        <a:t>SC</a:t>
                      </a:r>
                      <a:r>
                        <a:rPr lang="en-AU" sz="1400" baseline="0" dirty="0" smtClean="0"/>
                        <a:t> Chair’s c</a:t>
                      </a:r>
                      <a:r>
                        <a:rPr lang="en-AU" sz="1400" dirty="0" smtClean="0"/>
                        <a:t>omment</a:t>
                      </a:r>
                      <a:endParaRPr lang="en-AU" sz="1400" dirty="0"/>
                    </a:p>
                  </a:txBody>
                  <a:tcPr/>
                </a:tc>
              </a:tr>
              <a:tr h="370840">
                <a:tc>
                  <a:txBody>
                    <a:bodyPr/>
                    <a:lstStyle/>
                    <a:p>
                      <a:r>
                        <a:rPr lang="en-AU" sz="1400" dirty="0" smtClean="0"/>
                        <a:t>Inconsistency</a:t>
                      </a:r>
                      <a:endParaRPr lang="en-AU"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AU" sz="1400" dirty="0" smtClean="0"/>
                        <a:t>The China NB believe it was inconsistent for IEEE 802 (and all other NBs) to support establishing the ballot  in Tunisia and yet not support it.</a:t>
                      </a:r>
                      <a:r>
                        <a:rPr lang="en-AU" sz="1400" baseline="0" dirty="0" smtClean="0"/>
                        <a:t> They believe this will “cause confusion” and “affect the reputation of SC 6 community directly”</a:t>
                      </a:r>
                      <a:endParaRPr lang="en-AU" sz="1400" dirty="0" smtClean="0"/>
                    </a:p>
                  </a:txBody>
                  <a:tcPr/>
                </a:tc>
                <a:tc>
                  <a:txBody>
                    <a:bodyPr/>
                    <a:lstStyle/>
                    <a:p>
                      <a:pPr marL="174625" indent="-174625">
                        <a:spcBef>
                          <a:spcPts val="700"/>
                        </a:spcBef>
                        <a:buFont typeface="Arial" panose="020B0604020202020204" pitchFamily="34" charset="0"/>
                        <a:buChar char="•"/>
                      </a:pPr>
                      <a:r>
                        <a:rPr lang="en-AU" sz="1400" dirty="0" smtClean="0"/>
                        <a:t>It is entirely reasonable to support the running of a ballot and not support the ballot</a:t>
                      </a:r>
                    </a:p>
                    <a:p>
                      <a:pPr marL="174625" indent="-174625">
                        <a:spcBef>
                          <a:spcPts val="700"/>
                        </a:spcBef>
                        <a:buFont typeface="Arial" panose="020B0604020202020204" pitchFamily="34" charset="0"/>
                        <a:buChar char="•"/>
                      </a:pPr>
                      <a:r>
                        <a:rPr lang="en-AU" sz="1400" dirty="0" smtClean="0"/>
                        <a:t>It was clearly stated in Tunisia that the IEEE 802 rep believed it would be better for the China NB to attend an IEEE 802 meeting</a:t>
                      </a:r>
                    </a:p>
                  </a:txBody>
                  <a:tcPr/>
                </a:tc>
              </a:tr>
              <a:tr h="370840">
                <a:tc>
                  <a:txBody>
                    <a:bodyPr/>
                    <a:lstStyle/>
                    <a:p>
                      <a:r>
                        <a:rPr lang="en-AU" sz="1400" dirty="0" smtClean="0"/>
                        <a:t>Break</a:t>
                      </a:r>
                      <a:r>
                        <a:rPr lang="en-AU" sz="1400" baseline="0" dirty="0" smtClean="0"/>
                        <a:t> r</a:t>
                      </a:r>
                      <a:r>
                        <a:rPr lang="en-AU" sz="1400" dirty="0" smtClean="0"/>
                        <a:t>ules</a:t>
                      </a:r>
                      <a:endParaRPr lang="en-AU" sz="1400" dirty="0"/>
                    </a:p>
                  </a:txBody>
                  <a:tcPr/>
                </a:tc>
                <a:tc>
                  <a:txBody>
                    <a:bodyPr/>
                    <a:lstStyle/>
                    <a:p>
                      <a:r>
                        <a:rPr lang="en-AU" sz="1400" dirty="0" smtClean="0"/>
                        <a:t>The China NB asserts that IEEE 802 broke</a:t>
                      </a:r>
                      <a:r>
                        <a:rPr lang="en-AU" sz="1400" baseline="0" dirty="0" smtClean="0"/>
                        <a:t> the rules by submitting comments during the balloting period</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The rules they</a:t>
                      </a:r>
                      <a:r>
                        <a:rPr lang="en-AU" sz="1400" baseline="0" dirty="0" smtClean="0"/>
                        <a:t> quoted only apply when a document is at Committee stage, which is not relevant to a document </a:t>
                      </a:r>
                      <a:endParaRPr lang="en-AU" sz="1400" dirty="0"/>
                    </a:p>
                  </a:txBody>
                  <a:tcPr/>
                </a:tc>
              </a:tr>
              <a:tr h="370840">
                <a:tc>
                  <a:txBody>
                    <a:bodyPr/>
                    <a:lstStyle/>
                    <a:p>
                      <a:r>
                        <a:rPr lang="en-AU" sz="1400" dirty="0" smtClean="0"/>
                        <a:t>Lack</a:t>
                      </a:r>
                      <a:r>
                        <a:rPr lang="en-AU" sz="1400" baseline="0" dirty="0" smtClean="0"/>
                        <a:t> of r</a:t>
                      </a:r>
                      <a:r>
                        <a:rPr lang="en-AU" sz="1400" dirty="0" smtClean="0"/>
                        <a:t>esolution</a:t>
                      </a:r>
                      <a:endParaRPr lang="en-AU" sz="1400" dirty="0"/>
                    </a:p>
                  </a:txBody>
                  <a:tcPr/>
                </a:tc>
                <a:tc>
                  <a:txBody>
                    <a:bodyPr/>
                    <a:lstStyle/>
                    <a:p>
                      <a:r>
                        <a:rPr lang="en-AU" sz="1400" dirty="0" smtClean="0"/>
                        <a:t>The China NB comments on IEEE 802 standards have not been resolved </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IEEE</a:t>
                      </a:r>
                      <a:r>
                        <a:rPr lang="en-AU" sz="1400" baseline="0" dirty="0" smtClean="0"/>
                        <a:t> 802 has resolved them as far as possible given the lack of information about the China NB’s concerns</a:t>
                      </a:r>
                      <a:endParaRPr lang="en-AU" sz="1400" dirty="0"/>
                    </a:p>
                  </a:txBody>
                  <a:tcPr/>
                </a:tc>
              </a:tr>
              <a:tr h="370840">
                <a:tc>
                  <a:txBody>
                    <a:bodyPr/>
                    <a:lstStyle/>
                    <a:p>
                      <a:r>
                        <a:rPr lang="en-AU" sz="1400" dirty="0" smtClean="0"/>
                        <a:t>Unavailability</a:t>
                      </a:r>
                      <a:endParaRPr lang="en-AU" sz="1400" dirty="0"/>
                    </a:p>
                  </a:txBody>
                  <a:tcPr/>
                </a:tc>
                <a:tc>
                  <a:txBody>
                    <a:bodyPr/>
                    <a:lstStyle/>
                    <a:p>
                      <a:r>
                        <a:rPr lang="en-AU" sz="1400" dirty="0" smtClean="0"/>
                        <a:t>IEEE 802 experts were not available in Tunisia </a:t>
                      </a:r>
                    </a:p>
                  </a:txBody>
                  <a:tcPr/>
                </a:tc>
                <a:tc>
                  <a:txBody>
                    <a:bodyPr/>
                    <a:lstStyle/>
                    <a:p>
                      <a:pPr marL="174625" indent="-174625">
                        <a:spcBef>
                          <a:spcPts val="700"/>
                        </a:spcBef>
                        <a:buFont typeface="Arial" panose="020B0604020202020204" pitchFamily="34" charset="0"/>
                        <a:buChar char="•"/>
                      </a:pPr>
                      <a:r>
                        <a:rPr lang="en-AU" sz="1400" dirty="0" smtClean="0"/>
                        <a:t>No documents</a:t>
                      </a:r>
                      <a:r>
                        <a:rPr lang="en-AU" sz="1400" baseline="0" dirty="0" smtClean="0"/>
                        <a:t> were put on the server to indicate a discussion would be held</a:t>
                      </a:r>
                      <a:endParaRPr lang="en-AU" sz="1400" dirty="0"/>
                    </a:p>
                  </a:txBody>
                  <a:tcPr/>
                </a:tc>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4874824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probably respond to the China NB protest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and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 comment on the ballot outcome and invite the China NB to an IEEE 802 meeting … again!</a:t>
            </a:r>
          </a:p>
          <a:p>
            <a:pPr lvl="2"/>
            <a:r>
              <a:rPr lang="en-AU" dirty="0"/>
              <a:t>See </a:t>
            </a:r>
            <a:r>
              <a:rPr lang="en-AU" dirty="0" smtClean="0">
                <a:hlinkClick r:id="rId2"/>
              </a:rPr>
              <a:t>11-17-0899-00</a:t>
            </a:r>
            <a:r>
              <a:rPr lang="en-AU" dirty="0" smtClean="0"/>
              <a:t> for proposal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probably respond 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a:hlinkClick r:id="rId2"/>
              </a:rPr>
              <a:t>11-17-0899-00</a:t>
            </a:r>
            <a:r>
              <a:rPr lang="en-AU" i="1" dirty="0"/>
              <a:t>  </a:t>
            </a:r>
            <a:r>
              <a:rPr lang="en-AU" i="1" dirty="0" smtClean="0"/>
              <a:t>be sent at a LS to ISO/IEC JTC1/SC6 in relation to the allegation that IEEE 802 violated the JTC1 Directives during the recent ballot on forming a Security Ad Hoc in SC6</a:t>
            </a:r>
          </a:p>
          <a:p>
            <a:pPr lvl="1"/>
            <a:r>
              <a:rPr lang="en-AU" dirty="0" smtClean="0"/>
              <a:t>Moved</a:t>
            </a:r>
          </a:p>
          <a:p>
            <a:pPr lvl="1"/>
            <a:r>
              <a:rPr lang="en-AU" dirty="0" smtClean="0"/>
              <a:t>Seconded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May 2017 in Daejeon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 reveal that WG7 is continuing to replace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32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326"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the SC6 meeting in Tunisia</a:t>
            </a:r>
          </a:p>
          <a:p>
            <a:pPr lvl="2"/>
            <a:r>
              <a:rPr lang="en-AU" dirty="0" smtClean="0"/>
              <a:t>A request for clarification has been sent to the WG1 Chair</a:t>
            </a:r>
          </a:p>
          <a:p>
            <a:pPr lvl="2"/>
            <a:r>
              <a:rPr lang="en-AU" dirty="0" smtClean="0">
                <a:solidFill>
                  <a:srgbClr val="FF0000"/>
                </a:solidFill>
              </a:rPr>
              <a:t>No response as of June 2017, although the resignation of the Chair will complicate things</a:t>
            </a:r>
          </a:p>
          <a:p>
            <a:pPr lvl="1"/>
            <a:r>
              <a:rPr lang="en-AU" dirty="0" smtClean="0"/>
              <a:t>For the next SC6 meeting in October it is likely that we will send SC6 a status update based on the material in this slide deck</a:t>
            </a:r>
          </a:p>
          <a:p>
            <a:pPr lvl="2"/>
            <a:r>
              <a:rPr lang="en-AU" dirty="0" smtClean="0"/>
              <a:t>Will be developed in Sept 2017</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22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Berlin </a:t>
            </a:r>
            <a:r>
              <a:rPr lang="en-AU" i="1" dirty="0" smtClean="0"/>
              <a:t>in July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11203</Words>
  <Application>Microsoft Office PowerPoint</Application>
  <PresentationFormat>On-screen Show (4:3)</PresentationFormat>
  <Paragraphs>1753</Paragraphs>
  <Slides>123</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123</vt:i4>
      </vt:variant>
    </vt:vector>
  </HeadingPairs>
  <TitlesOfParts>
    <vt:vector size="126" baseType="lpstr">
      <vt:lpstr>802-11-Submission</vt:lpstr>
      <vt:lpstr>Acrobat Document</vt:lpstr>
      <vt:lpstr>Packager Shell Object</vt:lpstr>
      <vt:lpstr>IEEE 802 JTC1 Standing Committee July 2017 agenda for Berlin</vt:lpstr>
      <vt:lpstr>This document will be used to run the IEEE 802 JTC1 SC meetings in Berlin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July 2017 plenary meeting in Berlin</vt:lpstr>
      <vt:lpstr>The IEEE 802 JTC1 SC regular meeting has a high level list of agenda items to be considered</vt:lpstr>
      <vt:lpstr>The IEEE 802 JTC1 SC will consider approving its agenda for its Berlin meeting</vt:lpstr>
      <vt:lpstr>The IEEE 802 JTC1 SC will consider approval of the minutes of its Daejeon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23 standards completely through the PSDO ratification process</vt:lpstr>
      <vt:lpstr>IEEE 802 has pushed 23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passed with comments required</vt:lpstr>
      <vt:lpstr>IEEE 802.1Qbv-2015 FDIS ballot received the usual comment from China</vt:lpstr>
      <vt:lpstr>IEEE 802.1AB-2016 FDIS ballot passed with a response required</vt:lpstr>
      <vt:lpstr>IEEE 802.1AB-2016 FDIS ballot received the usual comment from China</vt:lpstr>
      <vt:lpstr>IEEE 802.1AB-2016 FDIS ballot received the usual comment from China</vt:lpstr>
      <vt:lpstr>IEEE 802.1Qca-2015 FDIS ballot passed with response required </vt:lpstr>
      <vt:lpstr>802.1Qca-2015 FDIS ballot received the usual comment from China</vt:lpstr>
      <vt:lpstr>IEEE 802.1Qbu is waiting for start of FDIS</vt:lpstr>
      <vt:lpstr>IEEE 802.1Qbz is waiting for start of FDIS</vt:lpstr>
      <vt:lpstr>IEEE 802.1AC-Rev 60-day ballot passed on 24 May 2017</vt:lpstr>
      <vt:lpstr>IEEE 802.1AC-Rev 60-day pre-ballot received the usual comment from China NB</vt:lpstr>
      <vt:lpstr>IEEE 802.1AC-Rev 60-day pre-ballot received the usual comment from China NB</vt:lpstr>
      <vt:lpstr>IEEE 802.1Qcd-2015 FDIS ballot is waiting to start</vt:lpstr>
      <vt:lpstr>IEEE 802d 60-day ballot is waiting for start of FDIS ballot</vt:lpstr>
      <vt:lpstr>IEEE 802.1AEcg is waiting for start of 60-day ballot</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 closing on 20 July 2017</vt:lpstr>
      <vt:lpstr>IEEE 802.3 has thirteen standards in the pipeline for ratification under the PSDO</vt:lpstr>
      <vt:lpstr>IEEE 802.3bw FDIS ballot closes on 11 Sep 2017</vt:lpstr>
      <vt:lpstr>IEEE 802.3bp is waiting for start of FDIS</vt:lpstr>
      <vt:lpstr>IEEE 802.3bn is waiting for start of FDIS</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is waiting for start of FDIS ballot</vt:lpstr>
      <vt:lpstr>IEEE 802.3br is waiting for start of FDIS ballot</vt:lpstr>
      <vt:lpstr>IEEE 802.3by is waiting for start of FDIS ballot</vt:lpstr>
      <vt:lpstr>IEEE 802.3bv 60-day pre-ballot closes 18 August 2017</vt:lpstr>
      <vt:lpstr>IEEE 802.3bu 60-day pre-ballot closes 18 August 2017</vt:lpstr>
      <vt:lpstr>IEEE 802.3bz is waiting for start of FDIS ballot</vt:lpstr>
      <vt:lpstr>IEEE 802.3/Cor 1 has been liaised</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60-day pre-ballot closes on 20 July 2017</vt:lpstr>
      <vt:lpstr>IEEE 802.11ai is waiting for start of 60-day pre-ballot re-run</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closes on 20 July 2017</vt:lpstr>
      <vt:lpstr>IEEE 802.21.1 60-day ballot closes on 20 July 2017 </vt:lpstr>
      <vt:lpstr>IEEE 802.22 has two standards in the pipeline for ratification under the PSDO</vt:lpstr>
      <vt:lpstr>IEEE 802.22a FDIS ballot will close on 28 July 2017</vt:lpstr>
      <vt:lpstr>IEEE 802.22b FDIS ballot will close on 28 July 2017</vt:lpstr>
      <vt:lpstr>The next SC6 meeting will be held in Oct 2017 in Seongnam-si, Korea</vt:lpstr>
      <vt:lpstr>The WG1 Chair has resigned … and no replacement has yet been named</vt:lpstr>
      <vt:lpstr>Feedback from the SC6 meeting in Tunisia suggests SC6 believe they have good NB participation</vt:lpstr>
      <vt:lpstr>The LS sent by IEEE 802 to SC6 in relation to the proposed Security Ad Hoc was finally received</vt:lpstr>
      <vt:lpstr>The China NB protested against the LS from IEEE 802 in relation to the Security ad hoc</vt:lpstr>
      <vt:lpstr>The China NB protested against the LS from IEEE 802 in relation to the Security ad hoc</vt:lpstr>
      <vt:lpstr>IEEE 802 should probably respond to the China NB protest</vt:lpstr>
      <vt:lpstr>IEEE 802 should probably respond to the China NB protest</vt:lpstr>
      <vt:lpstr>Is WAPI back?</vt:lpstr>
      <vt:lpstr>WG7 has been discussing a possible WLAN cloud project</vt:lpstr>
      <vt:lpstr>WG7 has been discussing a possible WLAN cloud project</vt:lpstr>
      <vt:lpstr>There was no response from WG1 to a LS sent by IEEE 802 in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2017-06-25T22:14:34Z</dcterms:modified>
</cp:coreProperties>
</file>