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3"/>
  </p:notesMasterIdLst>
  <p:handoutMasterIdLst>
    <p:handoutMasterId r:id="rId124"/>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648" r:id="rId23"/>
    <p:sldId id="1918" r:id="rId24"/>
    <p:sldId id="1919" r:id="rId25"/>
    <p:sldId id="1735" r:id="rId26"/>
    <p:sldId id="1936" r:id="rId27"/>
    <p:sldId id="1684" r:id="rId28"/>
    <p:sldId id="1685" r:id="rId29"/>
    <p:sldId id="1686" r:id="rId30"/>
    <p:sldId id="1942" r:id="rId31"/>
    <p:sldId id="1943" r:id="rId32"/>
    <p:sldId id="1687" r:id="rId33"/>
    <p:sldId id="1745" r:id="rId34"/>
    <p:sldId id="1746" r:id="rId35"/>
    <p:sldId id="1747" r:id="rId36"/>
    <p:sldId id="1769" r:id="rId37"/>
    <p:sldId id="1786" r:id="rId38"/>
    <p:sldId id="1773" r:id="rId39"/>
    <p:sldId id="1894" r:id="rId40"/>
    <p:sldId id="1896" r:id="rId41"/>
    <p:sldId id="1689" r:id="rId42"/>
    <p:sldId id="1691" r:id="rId43"/>
    <p:sldId id="1692" r:id="rId44"/>
    <p:sldId id="1694" r:id="rId45"/>
    <p:sldId id="1931" r:id="rId46"/>
    <p:sldId id="1932" r:id="rId47"/>
    <p:sldId id="1933" r:id="rId48"/>
    <p:sldId id="1934" r:id="rId49"/>
    <p:sldId id="1944" r:id="rId50"/>
    <p:sldId id="1695" r:id="rId51"/>
    <p:sldId id="1696" r:id="rId52"/>
    <p:sldId id="1697" r:id="rId53"/>
    <p:sldId id="1716" r:id="rId54"/>
    <p:sldId id="1717" r:id="rId55"/>
    <p:sldId id="1718" r:id="rId56"/>
    <p:sldId id="1851" r:id="rId57"/>
    <p:sldId id="1864" r:id="rId58"/>
    <p:sldId id="1945" r:id="rId59"/>
    <p:sldId id="1946" r:id="rId60"/>
    <p:sldId id="1688" r:id="rId61"/>
    <p:sldId id="1702" r:id="rId62"/>
    <p:sldId id="1703" r:id="rId63"/>
    <p:sldId id="1704" r:id="rId64"/>
    <p:sldId id="1705" r:id="rId65"/>
    <p:sldId id="1706" r:id="rId66"/>
    <p:sldId id="1707" r:id="rId67"/>
    <p:sldId id="1708" r:id="rId68"/>
    <p:sldId id="1709" r:id="rId69"/>
    <p:sldId id="1710" r:id="rId70"/>
    <p:sldId id="1790" r:id="rId71"/>
    <p:sldId id="1698" r:id="rId72"/>
    <p:sldId id="1699" r:id="rId73"/>
    <p:sldId id="1700" r:id="rId74"/>
    <p:sldId id="1701" r:id="rId75"/>
    <p:sldId id="1711" r:id="rId76"/>
    <p:sldId id="1712" r:id="rId77"/>
    <p:sldId id="1713" r:id="rId78"/>
    <p:sldId id="1679" r:id="rId79"/>
    <p:sldId id="1583" r:id="rId80"/>
    <p:sldId id="1629" r:id="rId81"/>
    <p:sldId id="1641" r:id="rId82"/>
    <p:sldId id="1952" r:id="rId83"/>
    <p:sldId id="1948" r:id="rId84"/>
    <p:sldId id="1887" r:id="rId85"/>
    <p:sldId id="1949" r:id="rId86"/>
    <p:sldId id="1950" r:id="rId87"/>
    <p:sldId id="1951" r:id="rId88"/>
    <p:sldId id="1953" r:id="rId89"/>
    <p:sldId id="1941" r:id="rId90"/>
    <p:sldId id="1880" r:id="rId91"/>
    <p:sldId id="1375" r:id="rId92"/>
    <p:sldId id="1376" r:id="rId93"/>
    <p:sldId id="1400" r:id="rId94"/>
    <p:sldId id="619" r:id="rId95"/>
    <p:sldId id="621" r:id="rId96"/>
    <p:sldId id="1561" r:id="rId97"/>
    <p:sldId id="1555" r:id="rId98"/>
    <p:sldId id="1601" r:id="rId99"/>
    <p:sldId id="1585" r:id="rId100"/>
    <p:sldId id="1586" r:id="rId101"/>
    <p:sldId id="1587" r:id="rId102"/>
    <p:sldId id="1588" r:id="rId103"/>
    <p:sldId id="1589" r:id="rId104"/>
    <p:sldId id="1590" r:id="rId105"/>
    <p:sldId id="1771" r:id="rId106"/>
    <p:sldId id="1772" r:id="rId107"/>
    <p:sldId id="1591" r:id="rId108"/>
    <p:sldId id="1592" r:id="rId109"/>
    <p:sldId id="1593" r:id="rId110"/>
    <p:sldId id="1594" r:id="rId111"/>
    <p:sldId id="1595" r:id="rId112"/>
    <p:sldId id="1596" r:id="rId113"/>
    <p:sldId id="1597" r:id="rId114"/>
    <p:sldId id="1598" r:id="rId115"/>
    <p:sldId id="1599" r:id="rId116"/>
    <p:sldId id="1600" r:id="rId117"/>
    <p:sldId id="1628" r:id="rId118"/>
    <p:sldId id="1638" r:id="rId119"/>
    <p:sldId id="1725" r:id="rId120"/>
    <p:sldId id="1726" r:id="rId121"/>
    <p:sldId id="1947" r:id="rId12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4.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6.wmf"/><Relationship Id="rId5" Type="http://schemas.openxmlformats.org/officeDocument/2006/relationships/oleObject" Target="../embeddings/oleObject17.bin"/><Relationship Id="rId4" Type="http://schemas.openxmlformats.org/officeDocument/2006/relationships/image" Target="../media/image15.wmf"/></Relationships>
</file>

<file path=ppt/slides/_rels/slide112.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17.wmf"/><Relationship Id="rId4" Type="http://schemas.openxmlformats.org/officeDocument/2006/relationships/oleObject" Target="../embeddings/oleObject18.bin"/></Relationships>
</file>

<file path=ppt/slides/_rels/slide11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18.wmf"/><Relationship Id="rId4" Type="http://schemas.openxmlformats.org/officeDocument/2006/relationships/oleObject" Target="../embeddings/oleObject19.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2.wmf"/><Relationship Id="rId5" Type="http://schemas.openxmlformats.org/officeDocument/2006/relationships/oleObject" Target="../embeddings/oleObject23.bin"/><Relationship Id="rId4" Type="http://schemas.openxmlformats.org/officeDocument/2006/relationships/image" Target="../media/image21.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25.wmf"/><Relationship Id="rId5" Type="http://schemas.openxmlformats.org/officeDocument/2006/relationships/oleObject" Target="../embeddings/oleObject26.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June </a:t>
            </a:r>
            <a:r>
              <a:rPr lang="en-US" b="0" dirty="0" smtClean="0">
                <a:solidFill>
                  <a:schemeClr val="accent2">
                    <a:lumMod val="50000"/>
                  </a:schemeClr>
                </a:solidFill>
              </a:rPr>
              <a:t>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55"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9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3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32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88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0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3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5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118</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27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27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9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29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29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1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a:t>
            </a:r>
            <a:r>
              <a:rPr lang="en-AU" dirty="0" smtClean="0"/>
              <a:t>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a:t>
            </a:r>
            <a:r>
              <a:rPr lang="en-AU" dirty="0" smtClean="0"/>
              <a:t>liaison </a:t>
            </a:r>
            <a:r>
              <a:rPr lang="en-AU" dirty="0" smtClean="0"/>
              <a:t>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619507551"/>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endParaRPr lang="en-AU" dirty="0"/>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46806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1940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87478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Jodi has </a:t>
            </a:r>
            <a:r>
              <a:rPr lang="en-US" dirty="0">
                <a:solidFill>
                  <a:srgbClr val="FF0000"/>
                </a:solidFill>
              </a:rPr>
              <a:t>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2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chemeClr val="accent2"/>
                </a:solidFill>
              </a:rPr>
              <a:t>waiting</a:t>
            </a:r>
          </a:p>
          <a:p>
            <a:pPr lvl="1"/>
            <a:r>
              <a:rPr lang="en-US" dirty="0" smtClean="0">
                <a:solidFill>
                  <a:srgbClr val="FF0000"/>
                </a:solidFill>
              </a:rPr>
              <a:t>Jodi </a:t>
            </a:r>
            <a:r>
              <a:rPr lang="en-US" dirty="0">
                <a:solidFill>
                  <a:srgbClr val="FF0000"/>
                </a:solidFill>
              </a:rPr>
              <a:t>has contacted ISO for status</a:t>
            </a:r>
            <a:endParaRPr lang="en-AU" dirty="0">
              <a:solidFill>
                <a:srgbClr val="FF0000"/>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4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343463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762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FDIS 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Check with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closes on </a:t>
            </a:r>
            <a:r>
              <a:rPr lang="en-AU" dirty="0" smtClean="0"/>
              <a:t>15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chemeClr val="accent2"/>
                </a:solidFill>
              </a:rPr>
              <a:t>closes 15 June 2017</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waiting</a:t>
            </a:r>
          </a:p>
          <a:p>
            <a:pPr lvl="1"/>
            <a:r>
              <a:rPr lang="en-US" dirty="0" smtClean="0"/>
              <a:t>Awaiting </a:t>
            </a:r>
            <a:r>
              <a:rPr lang="en-US" dirty="0"/>
              <a:t>publication of the standard to submit to JTC 1/SC 6 for the 60 day </a:t>
            </a:r>
            <a:r>
              <a:rPr lang="en-US" dirty="0" smtClean="0"/>
              <a:t>ballot – publication expected at end of May</a:t>
            </a:r>
          </a:p>
          <a:p>
            <a:pPr lvl="2"/>
            <a:r>
              <a:rPr lang="en-US" dirty="0" smtClean="0">
                <a:solidFill>
                  <a:srgbClr val="FF0000"/>
                </a:solidFill>
              </a:rPr>
              <a:t>Check with Karen</a:t>
            </a:r>
            <a:endParaRPr lang="en-AU" dirty="0" smtClean="0">
              <a:solidFill>
                <a:srgbClr val="FF0000"/>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smtClean="0">
                <a:solidFill>
                  <a:srgbClr val="FF0000"/>
                </a:solidFill>
              </a:rPr>
              <a:t>Karen expects response to be finalised in May 2017</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547119"/>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0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a:t>
            </a:r>
            <a:r>
              <a:rPr lang="en-AU" dirty="0" smtClean="0"/>
              <a:t>N16590)</a:t>
            </a:r>
            <a:endParaRPr lang="en-AU" dirty="0" smtClean="0"/>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20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20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a:t>
            </a:r>
            <a:r>
              <a:rPr lang="en-AU" dirty="0" smtClean="0">
                <a:solidFill>
                  <a:srgbClr val="FF0000"/>
                </a:solidFill>
              </a:rPr>
              <a:t>?????</a:t>
            </a:r>
            <a:r>
              <a:rPr lang="en-AU" dirty="0" smtClean="0"/>
              <a:t>)</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449270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83378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298999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59245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802.1 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58046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waiting</a:t>
            </a:r>
          </a:p>
          <a:p>
            <a:pPr lvl="1"/>
            <a:r>
              <a:rPr lang="en-AU" dirty="0">
                <a:solidFill>
                  <a:srgbClr val="FF0000"/>
                </a:solidFill>
              </a:rPr>
              <a:t>Jodi has contacted ISO for </a:t>
            </a:r>
            <a:r>
              <a:rPr lang="en-AU" dirty="0" smtClean="0">
                <a:solidFill>
                  <a:srgbClr val="FF0000"/>
                </a:solidFill>
              </a:rPr>
              <a:t>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2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19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4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a:t>David Law </a:t>
            </a:r>
            <a:r>
              <a:rPr lang="en-AU" dirty="0" smtClean="0"/>
              <a:t>sent request </a:t>
            </a:r>
            <a:r>
              <a:rPr lang="en-AU" dirty="0"/>
              <a:t>in June 2017 </a:t>
            </a:r>
            <a:r>
              <a:rPr lang="en-AU" dirty="0" smtClean="0"/>
              <a:t>to Jodi for </a:t>
            </a:r>
            <a:r>
              <a:rPr lang="en-AU" dirty="0"/>
              <a:t>802.3bv</a:t>
            </a:r>
            <a:r>
              <a:rPr lang="en-AU" dirty="0" smtClean="0"/>
              <a:t> </a:t>
            </a:r>
            <a:r>
              <a:rPr lang="en-AU" dirty="0"/>
              <a:t>to be </a:t>
            </a:r>
            <a:r>
              <a:rPr lang="en-AU" dirty="0" smtClean="0"/>
              <a:t>submitted</a:t>
            </a:r>
          </a:p>
          <a:p>
            <a:pPr lvl="2"/>
            <a:r>
              <a:rPr lang="en-AU" dirty="0" smtClean="0">
                <a:solidFill>
                  <a:srgbClr val="FF0000"/>
                </a:solidFill>
              </a:rPr>
              <a:t>Checked with Jodi on 10 June</a:t>
            </a:r>
            <a:endParaRPr lang="en-AU" dirty="0" smtClean="0">
              <a:solidFill>
                <a:srgbClr val="FF0000"/>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a:t>David Law sent request in June 2017 to Jodi for </a:t>
            </a:r>
            <a:r>
              <a:rPr lang="en-AU" dirty="0" smtClean="0"/>
              <a:t>802.3bu </a:t>
            </a:r>
            <a:r>
              <a:rPr lang="en-AU" dirty="0"/>
              <a:t>to be </a:t>
            </a:r>
            <a:r>
              <a:rPr lang="en-AU" dirty="0" smtClean="0"/>
              <a:t>submitted</a:t>
            </a:r>
          </a:p>
          <a:p>
            <a:pPr lvl="2"/>
            <a:r>
              <a:rPr lang="en-AU" dirty="0">
                <a:solidFill>
                  <a:srgbClr val="FF0000"/>
                </a:solidFill>
              </a:rPr>
              <a:t>Checked with Jodi on 10 June</a:t>
            </a:r>
          </a:p>
          <a:p>
            <a:r>
              <a:rPr lang="en-AU" dirty="0" smtClean="0"/>
              <a:t>FDIS </a:t>
            </a:r>
            <a:r>
              <a:rPr lang="en-AU" dirty="0" smtClean="0"/>
              <a:t>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6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364671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a:t>passed 60-day pre-ballot but </a:t>
            </a:r>
            <a:r>
              <a:rPr lang="en-AU" dirty="0" smtClean="0"/>
              <a:t>a </a:t>
            </a:r>
            <a:r>
              <a:rPr lang="en-AU" dirty="0"/>
              <a:t>response </a:t>
            </a:r>
            <a:r>
              <a:rPr lang="en-AU" dirty="0" smtClean="0"/>
              <a:t>to the China NB comment </a:t>
            </a:r>
            <a:r>
              <a:rPr lang="en-AU" dirty="0"/>
              <a:t>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smtClean="0">
                <a:solidFill>
                  <a:schemeClr val="accent2"/>
                </a:solidFill>
              </a:rPr>
              <a:t>and comments prepared</a:t>
            </a:r>
            <a:endParaRPr lang="en-AU" dirty="0">
              <a:solidFill>
                <a:schemeClr val="accent2"/>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approved by EC on 6 </a:t>
            </a:r>
            <a:r>
              <a:rPr lang="en-AU" dirty="0" smtClean="0"/>
              <a:t>June</a:t>
            </a:r>
          </a:p>
          <a:p>
            <a:pPr lvl="2"/>
            <a:r>
              <a:rPr lang="en-AU" dirty="0" smtClean="0">
                <a:solidFill>
                  <a:srgbClr val="FF0000"/>
                </a:solidFill>
              </a:rPr>
              <a:t>Not sent yet – check with Adrian</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60-day </a:t>
            </a:r>
            <a:r>
              <a:rPr lang="en-AU" dirty="0"/>
              <a:t>pre-ballot </a:t>
            </a:r>
            <a:r>
              <a:rPr lang="en-AU" dirty="0" smtClean="0"/>
              <a:t>re-run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waiting - passed but needs to be rerun</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 – see </a:t>
            </a:r>
            <a:r>
              <a:rPr lang="en-AU" dirty="0">
                <a:hlinkClick r:id="rId2"/>
              </a:rPr>
              <a:t>11-17-612-02</a:t>
            </a:r>
            <a:endParaRPr lang="en-AU" dirty="0"/>
          </a:p>
          <a:p>
            <a:pPr lvl="1"/>
            <a:r>
              <a:rPr lang="en-AU" dirty="0" smtClean="0"/>
              <a:t>Unfortunately, errors in the publication process require a re-run</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a:t>
            </a:r>
            <a:r>
              <a:rPr lang="en-GB" altLang="en-US" sz="1400" dirty="0" smtClean="0"/>
              <a:t>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481195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in about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~Sep 207</a:t>
            </a:r>
          </a:p>
          <a:p>
            <a:pPr lvl="1"/>
            <a:r>
              <a:rPr lang="en-AU" dirty="0" smtClean="0">
                <a:solidFill>
                  <a:srgbClr val="FF0000"/>
                </a:solidFill>
              </a:rPr>
              <a:t>The exact closing date is not yet known</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Checked with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in about Sep 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in ~Sep 17</a:t>
            </a:r>
          </a:p>
          <a:p>
            <a:pPr lvl="1"/>
            <a:r>
              <a:rPr lang="en-AU" dirty="0">
                <a:solidFill>
                  <a:srgbClr val="FF0000"/>
                </a:solidFill>
              </a:rPr>
              <a:t>The exact closing date is not yet known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2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26988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closes 20 </a:t>
            </a:r>
            <a:r>
              <a:rPr lang="en-AU" dirty="0" smtClean="0">
                <a:solidFill>
                  <a:schemeClr val="accent2"/>
                </a:solidFill>
              </a:rPr>
              <a:t>July 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a:t>
            </a:r>
            <a:r>
              <a:rPr lang="en-AU" dirty="0" smtClean="0"/>
              <a:t>closes on 20 July 2017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a:solidFill>
                  <a:schemeClr val="accent2"/>
                </a:solidFill>
              </a:rPr>
              <a:t>closes 20 </a:t>
            </a:r>
            <a:r>
              <a:rPr lang="en-AU" dirty="0" smtClean="0">
                <a:solidFill>
                  <a:schemeClr val="accent2"/>
                </a:solidFill>
              </a:rPr>
              <a:t>July 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replacement</a:t>
            </a:r>
          </a:p>
          <a:p>
            <a:pPr lvl="1"/>
            <a:r>
              <a:rPr lang="en-AU" dirty="0" smtClean="0"/>
              <a:t>It is possible that a replacement might come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63392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a:t>
            </a:r>
            <a:r>
              <a:rPr lang="en-AU" dirty="0" smtClean="0"/>
              <a:t>SC6 believe they have </a:t>
            </a:r>
            <a:r>
              <a:rPr lang="en-AU" dirty="0" smtClean="0"/>
              <a:t>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a:t>
            </a:r>
            <a:r>
              <a:rPr lang="en-AU" dirty="0" smtClean="0"/>
              <a:t>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Tree>
    <p:extLst>
      <p:ext uri="{BB962C8B-B14F-4D97-AF65-F5344CB8AC3E}">
        <p14:creationId xmlns:p14="http://schemas.microsoft.com/office/powerpoint/2010/main" val="13429007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a:t>
            </a:r>
            <a:r>
              <a:rPr lang="en-AU" dirty="0" smtClean="0"/>
              <a:t>sent </a:t>
            </a:r>
            <a:r>
              <a:rPr lang="en-AU" dirty="0" smtClean="0"/>
              <a:t>by IEEE 802 to SC6 in relation to the proposed Security Ad </a:t>
            </a:r>
            <a:r>
              <a:rPr lang="en-AU" dirty="0" smtClean="0"/>
              <a:t>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a:t>
            </a:r>
            <a:r>
              <a:rPr lang="en-AU" dirty="0" smtClean="0"/>
              <a:t>was not published </a:t>
            </a:r>
            <a:r>
              <a:rPr lang="en-AU" dirty="0" smtClean="0"/>
              <a:t>in the SC6 </a:t>
            </a:r>
            <a:r>
              <a:rPr lang="en-AU" dirty="0" smtClean="0"/>
              <a:t>reflector despite multiple requests </a:t>
            </a:r>
            <a:endParaRPr lang="en-AU" dirty="0" smtClean="0"/>
          </a:p>
          <a:p>
            <a:pPr lvl="2"/>
            <a:r>
              <a:rPr lang="en-AU" dirty="0" smtClean="0"/>
              <a:t>There </a:t>
            </a:r>
            <a:r>
              <a:rPr lang="en-AU" dirty="0" smtClean="0"/>
              <a:t>were 3 </a:t>
            </a:r>
            <a:r>
              <a:rPr lang="en-AU" dirty="0" smtClean="0"/>
              <a:t>requests of the SC Secretary – with no reply</a:t>
            </a:r>
          </a:p>
          <a:p>
            <a:pPr lvl="2"/>
            <a:r>
              <a:rPr lang="en-AU" dirty="0" smtClean="0"/>
              <a:t>There </a:t>
            </a:r>
            <a:r>
              <a:rPr lang="en-AU" dirty="0" smtClean="0"/>
              <a:t>were 2 </a:t>
            </a:r>
            <a:r>
              <a:rPr lang="en-AU" dirty="0" smtClean="0"/>
              <a:t>requests of the SC Chair – with  no </a:t>
            </a:r>
            <a:r>
              <a:rPr lang="en-AU" dirty="0" smtClean="0"/>
              <a:t>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6030212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The objection by the China NB (N16630) was based on alleged</a:t>
            </a:r>
          </a:p>
          <a:p>
            <a:pPr lvl="2"/>
            <a:r>
              <a:rPr lang="en-AU" dirty="0" smtClean="0"/>
              <a:t>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62297059"/>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29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4004982"/>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Rules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a document </a:t>
                      </a:r>
                      <a:endParaRPr lang="en-AU" sz="1400" dirty="0"/>
                    </a:p>
                  </a:txBody>
                  <a:tcPr/>
                </a:tc>
              </a:tr>
              <a:tr h="370840">
                <a:tc>
                  <a:txBody>
                    <a:bodyPr/>
                    <a:lstStyle/>
                    <a:p>
                      <a:r>
                        <a:rPr lang="en-AU" sz="1400" dirty="0" smtClean="0"/>
                        <a:t>Resolution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87482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and IEEE 802 meeting</a:t>
            </a:r>
          </a:p>
          <a:p>
            <a:pPr lvl="1"/>
            <a:r>
              <a:rPr lang="en-AU" dirty="0" smtClean="0"/>
              <a:t>However, there is at least one issue to which we should probably respond</a:t>
            </a:r>
          </a:p>
          <a:p>
            <a:pPr lvl="2"/>
            <a:r>
              <a:rPr lang="en-AU" dirty="0" err="1" smtClean="0"/>
              <a:t>ie</a:t>
            </a:r>
            <a:r>
              <a:rPr lang="en-AU" dirty="0" smtClean="0"/>
              <a:t> the assertion that IEEE 802 broke the rules</a:t>
            </a:r>
          </a:p>
          <a:p>
            <a:pPr lvl="1"/>
            <a:r>
              <a:rPr lang="en-AU" dirty="0" smtClean="0"/>
              <a:t>This can then become an opportunity to comment on the ballot outcome and invite the China NB to an IEEE 802 meeting … again</a:t>
            </a:r>
          </a:p>
          <a:p>
            <a:pPr lvl="2"/>
            <a:r>
              <a:rPr lang="en-AU" dirty="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1897549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a:hlinkClick r:id="rId2"/>
              </a:rPr>
              <a:t>11-17-0899-00</a:t>
            </a:r>
            <a:r>
              <a:rPr lang="en-AU" i="1" dirty="0"/>
              <a:t>  </a:t>
            </a:r>
            <a:r>
              <a:rPr lang="en-AU" i="1" dirty="0" smtClean="0"/>
              <a:t>be sent at a LS to ISO/IEC JTC1/SC6 in relation to the allegation that IEEE 802 violated the JTC1 Directives during the recent ballot on forming a Security Ad Hoc in SC6</a:t>
            </a:r>
          </a:p>
          <a:p>
            <a:pPr lvl="1"/>
            <a:r>
              <a:rPr lang="en-AU" dirty="0" smtClean="0"/>
              <a:t>Moved</a:t>
            </a:r>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25200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01700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a:t>
            </a:r>
          </a:p>
          <a:p>
            <a:pPr lvl="1"/>
            <a:r>
              <a:rPr lang="en-AU" dirty="0" smtClean="0"/>
              <a:t>For the next SC6 meeting in October it is likely that we will send SC6 a status update based on the material in this slide deck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1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2850212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9312439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5941415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a:t>
            </a:r>
            <a:r>
              <a:rPr lang="en-AU" i="1" dirty="0" smtClean="0"/>
              <a:t>,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233178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2852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10982</Words>
  <Application>Microsoft Office PowerPoint</Application>
  <PresentationFormat>On-screen Show (4:3)</PresentationFormat>
  <Paragraphs>1730</Paragraphs>
  <Slides>121</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121</vt:i4>
      </vt:variant>
    </vt:vector>
  </HeadingPairs>
  <TitlesOfParts>
    <vt:vector size="125" baseType="lpstr">
      <vt:lpstr>802-11-Submission</vt:lpstr>
      <vt:lpstr>Acrobat Document</vt:lpstr>
      <vt:lpstr>Adobe Acrobat Document</vt:lpstr>
      <vt:lpstr>Packager Shell Object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is waiting for start of FDIS</vt:lpstr>
      <vt:lpstr>IEEE 802.1Qbz is waiting for start of FDIS</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closes on 15 June 2017</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is waiting for start of FDIS ballot</vt:lpstr>
      <vt:lpstr>IEEE 802.3br is waiting for start of FDIS ballot</vt:lpstr>
      <vt:lpstr>IEEE 802.3by is waiting for start of FDIS ballot</vt:lpstr>
      <vt:lpstr>IEEE 802.3bv has been liaised</vt:lpstr>
      <vt:lpstr>IEEE 802.3bu has been liaised</vt:lpstr>
      <vt:lpstr>IEEE 802.3bz is waiting for start of FDIS ballot</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passed 60-day pre-ballot but a response to the China NB comment is required</vt:lpstr>
      <vt:lpstr>IEEE 802.11ah 60-day pre-ballot closes on 20 July 2017</vt:lpstr>
      <vt:lpstr>IEEE 802.11ai is waiting for start of 60-day pre-ballot re-run</vt:lpstr>
      <vt:lpstr>IEEE 802.11aj will be liaised when appropriate</vt:lpstr>
      <vt:lpstr>IEEE 802.11ak will be liaised when appropriate</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in about Sep 2017</vt:lpstr>
      <vt:lpstr>IEEE 802.15.4-2015 is waiting for FDIS start</vt:lpstr>
      <vt:lpstr>IEEE 802.15.6-2012 FDIS ballot closes in about Sep 2017</vt:lpstr>
      <vt:lpstr>IEEE 802.21 has two standards in the pipeline for ratification under the PSDO</vt:lpstr>
      <vt:lpstr>IEEE 802.21-2017 60-day ballot closes on 20 July 2017</vt:lpstr>
      <vt:lpstr>IEEE 802.21.1 60-day ballot closes on 20 July 2017 </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WG1 Chair has resigned …</vt:lpstr>
      <vt:lpstr>Feedback from the SC6 meeting in Tunisia suggests SC6 believe they have good NB participation</vt:lpstr>
      <vt:lpstr>A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IEEE 802 should probably respond to the China NB protest</vt:lpstr>
      <vt:lpstr>IEEE 802 should probably respond to the China NB protest</vt:lpstr>
      <vt:lpstr>Is WAPI back?</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2017-06-10T03:40:04Z</dcterms:modified>
</cp:coreProperties>
</file>