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602" r:id="rId4"/>
    <p:sldId id="604" r:id="rId5"/>
    <p:sldId id="589" r:id="rId6"/>
    <p:sldId id="612" r:id="rId7"/>
    <p:sldId id="590" r:id="rId8"/>
    <p:sldId id="458" r:id="rId9"/>
    <p:sldId id="613" r:id="rId10"/>
    <p:sldId id="614" r:id="rId11"/>
    <p:sldId id="611"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82" d="100"/>
          <a:sy n="82" d="100"/>
        </p:scale>
        <p:origin x="-850" y="-9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650" y="-33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June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802.11-17/0894r1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613-05-00aj-comments-from-tgaj-initial-sponsor-ballot.xlsx"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2017-06-08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err="1" smtClean="0">
                <a:solidFill>
                  <a:schemeClr val="tx2"/>
                </a:solidFill>
              </a:rPr>
              <a:t>TGaj</a:t>
            </a:r>
            <a:r>
              <a:rPr lang="en-US" altLang="zh-CN" sz="3200" b="1" dirty="0" smtClean="0">
                <a:solidFill>
                  <a:schemeClr val="tx2"/>
                </a:solidFill>
              </a:rPr>
              <a:t> June 8, 2017 </a:t>
            </a:r>
          </a:p>
          <a:p>
            <a:pPr algn="ctr"/>
            <a:r>
              <a:rPr lang="en-US" altLang="zh-CN" sz="3200" b="1" dirty="0" smtClean="0">
                <a:solidFill>
                  <a:schemeClr val="tx2"/>
                </a:solidFill>
              </a:rPr>
              <a:t>Teleconference Call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3276"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ja-JP" dirty="0" smtClean="0"/>
              <a:t>Motion 2  </a:t>
            </a:r>
            <a:endParaRPr lang="en-US" altLang="zh-CN" sz="2800" dirty="0" smtClean="0"/>
          </a:p>
        </p:txBody>
      </p:sp>
      <p:sp>
        <p:nvSpPr>
          <p:cNvPr id="39939" name="Content Placeholder 6"/>
          <p:cNvSpPr>
            <a:spLocks noGrp="1"/>
          </p:cNvSpPr>
          <p:nvPr>
            <p:ph sz="half" idx="2"/>
          </p:nvPr>
        </p:nvSpPr>
        <p:spPr>
          <a:xfrm>
            <a:off x="611560" y="1844824"/>
            <a:ext cx="8352928" cy="4536504"/>
          </a:xfrm>
        </p:spPr>
        <p:txBody>
          <a:bodyPr/>
          <a:lstStyle/>
          <a:p>
            <a:pPr lvl="0"/>
            <a:r>
              <a:rPr lang="en-US" altLang="zh-CN" sz="2000" dirty="0" smtClean="0"/>
              <a:t>Having approved the comment resolutions for all of the comments received from the initial Sponsor Ballot on P802.11aj D5.0 as contained in document </a:t>
            </a:r>
            <a:r>
              <a:rPr lang="en-US" altLang="zh-CN" sz="2000" dirty="0" smtClean="0">
                <a:hlinkClick r:id="rId3"/>
              </a:rPr>
              <a:t>https://mentor.ieee.org/802.11/dcn/17/11-17-0613-05-00aj-comments-from-tgaj-initial-sponsor-ballot.xlsx</a:t>
            </a:r>
            <a:r>
              <a:rPr lang="en-US" altLang="zh-CN" sz="2000" dirty="0" smtClean="0"/>
              <a:t>, granting the editor editorial license and</a:t>
            </a:r>
          </a:p>
          <a:p>
            <a:pPr lvl="0"/>
            <a:r>
              <a:rPr lang="en-US" altLang="zh-CN" sz="2000" dirty="0" smtClean="0"/>
              <a:t>Instruct the editor to prepare Draft 6.0 incorporating these resolutions and</a:t>
            </a:r>
            <a:endParaRPr lang="zh-CN" altLang="zh-CN" sz="2000" dirty="0" smtClean="0"/>
          </a:p>
          <a:p>
            <a:pPr lvl="0"/>
            <a:r>
              <a:rPr lang="en-US" altLang="zh-CN" sz="2000" dirty="0" smtClean="0"/>
              <a:t>Approve a 10-day Sponsor Recirculation Ballot asking the question “Should P802.11aj D6.0 be forwarded to </a:t>
            </a:r>
            <a:r>
              <a:rPr lang="en-US" altLang="zh-CN" sz="2000" dirty="0" err="1" smtClean="0"/>
              <a:t>RevCom</a:t>
            </a:r>
            <a:r>
              <a:rPr lang="en-US" altLang="zh-CN" sz="2000" dirty="0" smtClean="0"/>
              <a:t>?”</a:t>
            </a:r>
            <a:endParaRPr lang="zh-CN" altLang="zh-CN" sz="2000" dirty="0" smtClean="0"/>
          </a:p>
          <a:p>
            <a:pPr>
              <a:buNone/>
            </a:pPr>
            <a:endParaRPr lang="ja-JP" altLang="en-US" sz="1200" dirty="0" smtClean="0"/>
          </a:p>
          <a:p>
            <a:pPr lvl="1"/>
            <a:r>
              <a:rPr lang="en-GB" altLang="zh-CN" sz="2000" dirty="0" smtClean="0"/>
              <a:t>Moved: </a:t>
            </a:r>
          </a:p>
          <a:p>
            <a:pPr lvl="1"/>
            <a:r>
              <a:rPr lang="en-GB" altLang="zh-CN" sz="2000" dirty="0" smtClean="0"/>
              <a:t>Seconded: </a:t>
            </a:r>
          </a:p>
          <a:p>
            <a:pPr lvl="1"/>
            <a:r>
              <a:rPr lang="en-GB" altLang="zh-CN" sz="2000" dirty="0" smtClean="0"/>
              <a:t>Result: </a:t>
            </a:r>
            <a:r>
              <a:rPr lang="en-US" altLang="zh-CN" sz="2000" dirty="0" smtClean="0"/>
              <a:t>Y- , N-, A- </a:t>
            </a:r>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93862" cy="276999"/>
          </a:xfrm>
        </p:spPr>
        <p:txBody>
          <a:bodyPr/>
          <a:lstStyle/>
          <a:p>
            <a:pPr>
              <a:defRPr/>
            </a:pPr>
            <a:r>
              <a:rPr lang="en-US" altLang="zh-CN" dirty="0" smtClean="0"/>
              <a:t>June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249019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t>
            </a:r>
            <a:r>
              <a:rPr lang="en-GB" sz="2800" dirty="0" smtClean="0">
                <a:latin typeface="Times New Roman" charset="0"/>
              </a:rPr>
              <a:t>This presentation contains the agenda </a:t>
            </a:r>
            <a:r>
              <a:rPr lang="en-GB" sz="2800" dirty="0">
                <a:latin typeface="Times New Roman" charset="0"/>
              </a:rPr>
              <a:t>for </a:t>
            </a:r>
            <a:r>
              <a:rPr lang="en-US" sz="2800" dirty="0" err="1" smtClean="0">
                <a:latin typeface="Times New Roman" charset="0"/>
              </a:rPr>
              <a:t>TGaj</a:t>
            </a:r>
            <a:r>
              <a:rPr lang="en-US" sz="2800" dirty="0" smtClean="0">
                <a:latin typeface="Times New Roman" charset="0"/>
              </a:rPr>
              <a:t> June 8, 2017 teleconference call</a:t>
            </a:r>
          </a:p>
          <a:p>
            <a:pPr marL="742950" lvl="1" indent="-285750" algn="just" eaLnBrk="0" hangingPunct="0">
              <a:spcBef>
                <a:spcPct val="20000"/>
              </a:spcBef>
              <a:buChar char="–"/>
              <a:defRPr/>
            </a:pPr>
            <a:r>
              <a:rPr lang="en-US" altLang="en-US" sz="2400" dirty="0" smtClean="0">
                <a:latin typeface="+mn-lt"/>
                <a:cs typeface="MS PGothic" charset="0"/>
              </a:rPr>
              <a:t>East time: June 8, 5:00 am – 7:00 am</a:t>
            </a:r>
          </a:p>
          <a:p>
            <a:pPr marL="742950" lvl="1" indent="-285750" algn="just" eaLnBrk="0" hangingPunct="0">
              <a:spcBef>
                <a:spcPct val="20000"/>
              </a:spcBef>
              <a:defRPr/>
            </a:pPr>
            <a:r>
              <a:rPr lang="en-US" altLang="en-US" sz="2400" dirty="0" smtClean="0">
                <a:latin typeface="+mn-lt"/>
                <a:cs typeface="MS PGothic" charset="0"/>
              </a:rPr>
              <a:t>    Beijing time: </a:t>
            </a:r>
            <a:r>
              <a:rPr lang="en-US" altLang="en-US" sz="2400" dirty="0" smtClean="0">
                <a:cs typeface="MS PGothic" charset="0"/>
              </a:rPr>
              <a:t>June 8, 17:00 pm – 19:00 pm</a:t>
            </a:r>
            <a:endParaRPr lang="en-US" altLang="en-US" sz="2400" dirty="0" smtClean="0">
              <a:latin typeface="+mn-lt"/>
              <a:cs typeface="MS PGothic" charset="0"/>
            </a:endParaRPr>
          </a:p>
          <a:p>
            <a:pPr marL="342900" indent="-342900" eaLnBrk="0" hangingPunct="0">
              <a:spcBef>
                <a:spcPct val="20000"/>
              </a:spcBef>
              <a:defRPr/>
            </a:pP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June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June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a:t>
            </a:r>
          </a:p>
        </p:txBody>
      </p:sp>
      <p:sp>
        <p:nvSpPr>
          <p:cNvPr id="38914" name="Content Placeholder 2"/>
          <p:cNvSpPr>
            <a:spLocks noGrp="1"/>
          </p:cNvSpPr>
          <p:nvPr>
            <p:ph idx="1"/>
          </p:nvPr>
        </p:nvSpPr>
        <p:spPr>
          <a:xfrm>
            <a:off x="533400" y="1340768"/>
            <a:ext cx="8305800" cy="5136232"/>
          </a:xfrm>
        </p:spPr>
        <p:txBody>
          <a:bodyPr/>
          <a:lstStyle/>
          <a:p>
            <a:pPr algn="just"/>
            <a:r>
              <a:rPr lang="en-US" altLang="en-US" sz="2000" dirty="0" smtClean="0"/>
              <a:t>Call the meeting to order</a:t>
            </a:r>
          </a:p>
          <a:p>
            <a:pPr algn="just"/>
            <a:r>
              <a:rPr lang="en-US" altLang="en-US" sz="2000" dirty="0" smtClean="0"/>
              <a:t>Patent policy and logistics</a:t>
            </a:r>
          </a:p>
          <a:p>
            <a:pPr algn="just"/>
            <a:r>
              <a:rPr lang="en-US" altLang="en-US" sz="2000" dirty="0" smtClean="0"/>
              <a:t>Presentation</a:t>
            </a:r>
          </a:p>
          <a:p>
            <a:pPr lvl="1" algn="just"/>
            <a:r>
              <a:rPr lang="en-US" altLang="en-US" sz="1400" b="1" dirty="0" smtClean="0"/>
              <a:t>11-17/0622r4: </a:t>
            </a:r>
            <a:r>
              <a:rPr lang="en-US" altLang="zh-CN" sz="1400" dirty="0" smtClean="0"/>
              <a:t>Proposed Resolution to CID </a:t>
            </a:r>
            <a:r>
              <a:rPr lang="en-GB" altLang="zh-CN" sz="1400" dirty="0" smtClean="0"/>
              <a:t>801, 802, 804, 805, 808, 812, 815-817, 820-825, 827, 829-832, 837, and 851 </a:t>
            </a:r>
            <a:r>
              <a:rPr lang="en-US" altLang="zh-CN" sz="1400" dirty="0" smtClean="0"/>
              <a:t>on </a:t>
            </a:r>
            <a:r>
              <a:rPr lang="en-US" altLang="zh-CN" sz="1400" dirty="0" err="1" smtClean="0"/>
              <a:t>TGaj</a:t>
            </a:r>
            <a:r>
              <a:rPr lang="en-US" altLang="zh-CN" sz="1400" dirty="0" smtClean="0"/>
              <a:t> D5.0 from the initial sponsor ballot</a:t>
            </a:r>
          </a:p>
          <a:p>
            <a:pPr lvl="1" algn="just"/>
            <a:r>
              <a:rPr lang="en-US" altLang="en-US" sz="1400" b="1" dirty="0" smtClean="0"/>
              <a:t>11-17/0635r3: </a:t>
            </a:r>
            <a:r>
              <a:rPr lang="en-US" altLang="zh-CN" sz="1400" dirty="0" smtClean="0"/>
              <a:t>Proposed Resolution to CID </a:t>
            </a:r>
            <a:r>
              <a:rPr lang="en-GB" altLang="zh-CN" sz="1400" dirty="0" smtClean="0"/>
              <a:t>856-858 and 860 </a:t>
            </a:r>
            <a:r>
              <a:rPr lang="en-US" altLang="zh-CN" sz="1400" dirty="0" smtClean="0"/>
              <a:t>on </a:t>
            </a:r>
            <a:r>
              <a:rPr lang="en-US" altLang="zh-CN" sz="1400" dirty="0" err="1" smtClean="0"/>
              <a:t>TGaj</a:t>
            </a:r>
            <a:r>
              <a:rPr lang="en-US" altLang="zh-CN" sz="1400" dirty="0" smtClean="0"/>
              <a:t> D5.0 from the initial sponsor ballot</a:t>
            </a:r>
          </a:p>
          <a:p>
            <a:pPr lvl="1" algn="just"/>
            <a:r>
              <a:rPr lang="en-US" altLang="en-US" sz="1400" b="1" dirty="0" smtClean="0"/>
              <a:t>11-17/0639r3: </a:t>
            </a:r>
            <a:r>
              <a:rPr lang="en-US" altLang="zh-CN" sz="1400" dirty="0" smtClean="0"/>
              <a:t>Proposed Resolution to CID </a:t>
            </a:r>
            <a:r>
              <a:rPr lang="en-GB" altLang="zh-CN" sz="1400" dirty="0" smtClean="0"/>
              <a:t>852-855, 865, and 869 </a:t>
            </a:r>
            <a:r>
              <a:rPr lang="en-US" altLang="zh-CN" sz="1400" dirty="0" smtClean="0"/>
              <a:t>on </a:t>
            </a:r>
            <a:r>
              <a:rPr lang="en-US" altLang="zh-CN" sz="1400" dirty="0" err="1" smtClean="0"/>
              <a:t>TGaj</a:t>
            </a:r>
            <a:r>
              <a:rPr lang="en-US" altLang="zh-CN" sz="1400" dirty="0" smtClean="0"/>
              <a:t> D5.0 from the initial sponsor ballot</a:t>
            </a:r>
          </a:p>
          <a:p>
            <a:pPr lvl="1" algn="just"/>
            <a:r>
              <a:rPr lang="en-US" altLang="en-US" sz="1400" b="1" dirty="0" smtClean="0"/>
              <a:t>11-17/0791r2: </a:t>
            </a:r>
            <a:r>
              <a:rPr lang="en-US" altLang="zh-CN" sz="1400" dirty="0" smtClean="0"/>
              <a:t>Proposed resolutions to CID 848-850, 859</a:t>
            </a:r>
          </a:p>
          <a:p>
            <a:pPr lvl="1" algn="just"/>
            <a:r>
              <a:rPr lang="en-US" altLang="en-US" sz="1400" b="1" dirty="0" smtClean="0"/>
              <a:t>11-17/0792r2: </a:t>
            </a:r>
            <a:r>
              <a:rPr lang="en-US" altLang="zh-CN" sz="1400" dirty="0" smtClean="0"/>
              <a:t>Proposed resolutions to CID 838-845</a:t>
            </a:r>
          </a:p>
          <a:p>
            <a:pPr lvl="1" algn="just"/>
            <a:r>
              <a:rPr lang="en-US" altLang="en-US" sz="1400" b="1" dirty="0" smtClean="0"/>
              <a:t>11-17/0789r3: </a:t>
            </a:r>
            <a:r>
              <a:rPr lang="en-US" altLang="zh-CN" sz="1400" dirty="0" smtClean="0"/>
              <a:t>Proposed resolution to CID 803, 806-807, 809-810, 811, 813-814, 818-819, 826, 828, 833-836, 846-847, 861-864, 866-868 and 870-875 from Initial Sponsor Ballot</a:t>
            </a:r>
          </a:p>
          <a:p>
            <a:pPr lvl="1" algn="just"/>
            <a:r>
              <a:rPr lang="en-US" altLang="en-US" sz="1400" b="1" dirty="0" smtClean="0"/>
              <a:t>11-17/0613r5: </a:t>
            </a:r>
            <a:r>
              <a:rPr lang="en-US" altLang="en-US" sz="1400" dirty="0" smtClean="0"/>
              <a:t>Comments from </a:t>
            </a:r>
            <a:r>
              <a:rPr lang="en-US" altLang="en-US" sz="1400" dirty="0" err="1" smtClean="0"/>
              <a:t>TGaj</a:t>
            </a:r>
            <a:r>
              <a:rPr lang="en-US" altLang="en-US" sz="1400" dirty="0" smtClean="0"/>
              <a:t> Initial Sponsor Ballot</a:t>
            </a:r>
          </a:p>
          <a:p>
            <a:pPr algn="just"/>
            <a:r>
              <a:rPr lang="en-US" altLang="en-US" sz="2000" dirty="0" smtClean="0"/>
              <a:t>Motions</a:t>
            </a:r>
            <a:endParaRPr lang="en-US" altLang="en-US" sz="1400" dirty="0" smtClean="0"/>
          </a:p>
          <a:p>
            <a:pPr lvl="1" algn="just"/>
            <a:r>
              <a:rPr lang="en-US" altLang="en-US" sz="1400" dirty="0" smtClean="0"/>
              <a:t>To approve the improved comment resolution for CIDs from Initial Sponsor Ballot  </a:t>
            </a:r>
          </a:p>
          <a:p>
            <a:pPr lvl="1" algn="just"/>
            <a:r>
              <a:rPr lang="en-US" altLang="en-US" sz="1400" dirty="0" smtClean="0"/>
              <a:t>To approve to create </a:t>
            </a:r>
            <a:r>
              <a:rPr lang="en-US" altLang="en-US" sz="1400" dirty="0" err="1" smtClean="0"/>
              <a:t>TGaj</a:t>
            </a:r>
            <a:r>
              <a:rPr lang="en-US" altLang="en-US" sz="1400" dirty="0" smtClean="0"/>
              <a:t> D6.0 for Recirculation Sponsor Ballot</a:t>
            </a:r>
          </a:p>
          <a:p>
            <a:pPr lvl="1" algn="just"/>
            <a:endParaRPr lang="en-US" altLang="zh-CN" sz="24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resolution for Initial Sponsor Ballot on P802.11 D5.0.</a:t>
            </a:r>
          </a:p>
          <a:p>
            <a:pPr lvl="1"/>
            <a:r>
              <a:rPr lang="en-US" altLang="zh-CN" sz="1600" dirty="0" smtClean="0"/>
              <a:t>CID 801, 802, 804, 805, 808, 812, 815-817, 820-825, 827, 829-832, 837, and 851 (from 11-17/0622r4) </a:t>
            </a:r>
          </a:p>
          <a:p>
            <a:pPr lvl="1"/>
            <a:r>
              <a:rPr lang="en-US" altLang="zh-CN" sz="1600" dirty="0" smtClean="0"/>
              <a:t>CID </a:t>
            </a:r>
            <a:r>
              <a:rPr lang="en-US" altLang="zh-CN" sz="1600" dirty="0" smtClean="0">
                <a:solidFill>
                  <a:srgbClr val="000000"/>
                </a:solidFill>
              </a:rPr>
              <a:t>856-858 and 860 </a:t>
            </a:r>
            <a:r>
              <a:rPr lang="en-US" altLang="zh-CN" sz="1600" dirty="0" smtClean="0"/>
              <a:t>(from 11-17/0635r3) </a:t>
            </a:r>
          </a:p>
          <a:p>
            <a:pPr lvl="1"/>
            <a:r>
              <a:rPr lang="en-US" altLang="zh-CN" sz="1600" dirty="0" smtClean="0">
                <a:solidFill>
                  <a:srgbClr val="000000"/>
                </a:solidFill>
              </a:rPr>
              <a:t>CID 854-855, 865 and 869</a:t>
            </a:r>
            <a:r>
              <a:rPr lang="en-US" altLang="zh-CN" sz="1600" dirty="0" smtClean="0"/>
              <a:t> (from 11-17/0639r3) </a:t>
            </a:r>
          </a:p>
          <a:p>
            <a:pPr lvl="1"/>
            <a:r>
              <a:rPr lang="en-US" altLang="zh-CN" sz="1600" dirty="0" smtClean="0"/>
              <a:t>CID </a:t>
            </a:r>
            <a:r>
              <a:rPr lang="en-US" altLang="zh-CN" sz="1600" dirty="0" smtClean="0">
                <a:solidFill>
                  <a:srgbClr val="000000"/>
                </a:solidFill>
              </a:rPr>
              <a:t>848-850, 859 </a:t>
            </a:r>
            <a:r>
              <a:rPr lang="en-US" altLang="zh-CN" sz="1600" dirty="0" smtClean="0"/>
              <a:t>(from 11-17/0791r2) </a:t>
            </a:r>
          </a:p>
          <a:p>
            <a:pPr lvl="1"/>
            <a:r>
              <a:rPr lang="en-US" altLang="zh-CN" sz="1600" dirty="0" smtClean="0"/>
              <a:t>CID </a:t>
            </a:r>
            <a:r>
              <a:rPr lang="en-US" altLang="zh-CN" sz="1600" dirty="0" smtClean="0">
                <a:solidFill>
                  <a:srgbClr val="000000"/>
                </a:solidFill>
              </a:rPr>
              <a:t>838-845 </a:t>
            </a:r>
            <a:r>
              <a:rPr lang="en-US" altLang="zh-CN" sz="1600" dirty="0" smtClean="0"/>
              <a:t>(from 11-17/0792r2) </a:t>
            </a:r>
          </a:p>
          <a:p>
            <a:pPr lvl="1"/>
            <a:r>
              <a:rPr lang="en-US" sz="1600" dirty="0" smtClean="0"/>
              <a:t>CID 803, 806-807, 809-810, 811, 813-814, 818-819, 826, 828, 833-836, 846-847, 861-864, 866-868 and 870-875 </a:t>
            </a:r>
            <a:r>
              <a:rPr lang="en-US" altLang="zh-CN" sz="1600" dirty="0" smtClean="0"/>
              <a:t>(from 11-17/0789r3)</a:t>
            </a:r>
          </a:p>
          <a:p>
            <a:pPr lvl="1"/>
            <a:endParaRPr lang="en-US" sz="1600" dirty="0" smtClean="0">
              <a:solidFill>
                <a:srgbClr val="000000"/>
              </a:solidFill>
            </a:endParaRPr>
          </a:p>
          <a:p>
            <a:pPr lvl="1">
              <a:lnSpc>
                <a:spcPct val="90000"/>
              </a:lnSpc>
            </a:pPr>
            <a:r>
              <a:rPr lang="en-US" altLang="zh-CN" sz="2000" dirty="0" smtClean="0"/>
              <a:t>Move:</a:t>
            </a:r>
          </a:p>
          <a:p>
            <a:pPr lvl="1">
              <a:lnSpc>
                <a:spcPct val="90000"/>
              </a:lnSpc>
            </a:pPr>
            <a:r>
              <a:rPr lang="en-US" altLang="zh-CN" sz="2000" dirty="0" smtClean="0"/>
              <a:t>Second: </a:t>
            </a:r>
          </a:p>
          <a:p>
            <a:pPr lvl="1">
              <a:lnSpc>
                <a:spcPct val="90000"/>
              </a:lnSpc>
            </a:pPr>
            <a:r>
              <a:rPr lang="en-GB" altLang="en-US" sz="2000" dirty="0" smtClean="0"/>
              <a:t>Result: Y- , N-,  A- </a:t>
            </a:r>
          </a:p>
          <a:p>
            <a:pPr lvl="1">
              <a:lnSpc>
                <a:spcPct val="90000"/>
              </a:lnSpc>
            </a:pPr>
            <a:endParaRPr lang="en-GB" altLang="en-US" sz="2000" dirty="0" smtClean="0"/>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124400</TotalTime>
  <Words>1108</Words>
  <Application>Microsoft Office PowerPoint</Application>
  <PresentationFormat>全屏显示(4:3)</PresentationFormat>
  <Paragraphs>170</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vt:lpstr>
      <vt:lpstr>Motion 1</vt:lpstr>
      <vt:lpstr>Motion 2  </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3743</cp:revision>
  <cp:lastPrinted>1998-02-10T13:28:06Z</cp:lastPrinted>
  <dcterms:created xsi:type="dcterms:W3CDTF">2007-04-17T18:10:23Z</dcterms:created>
  <dcterms:modified xsi:type="dcterms:W3CDTF">2017-06-08T07:36:49Z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