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448" r:id="rId2"/>
    <p:sldId id="449" r:id="rId3"/>
    <p:sldId id="602" r:id="rId4"/>
    <p:sldId id="604" r:id="rId5"/>
    <p:sldId id="589" r:id="rId6"/>
    <p:sldId id="612" r:id="rId7"/>
    <p:sldId id="590" r:id="rId8"/>
    <p:sldId id="458" r:id="rId9"/>
    <p:sldId id="611" r:id="rId10"/>
  </p:sldIdLst>
  <p:sldSz cx="9144000" cy="6858000" type="screen4x3"/>
  <p:notesSz cx="6934200" cy="9280525"/>
  <p:custDataLst>
    <p:tags r:id="rId1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84" d="100"/>
          <a:sy n="84" d="100"/>
        </p:scale>
        <p:origin x="-845"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650" y="-33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June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047072" y="332601"/>
            <a:ext cx="339843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802.11-17/0894r0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2017-06-08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err="1" smtClean="0">
                <a:solidFill>
                  <a:schemeClr val="tx2"/>
                </a:solidFill>
              </a:rPr>
              <a:t>TGaj</a:t>
            </a:r>
            <a:r>
              <a:rPr lang="en-US" altLang="zh-CN" sz="3200" b="1" dirty="0" smtClean="0">
                <a:solidFill>
                  <a:schemeClr val="tx2"/>
                </a:solidFill>
              </a:rPr>
              <a:t> June 8, 2017 </a:t>
            </a:r>
          </a:p>
          <a:p>
            <a:pPr algn="ctr"/>
            <a:r>
              <a:rPr lang="en-US" altLang="zh-CN" sz="3200" b="1" dirty="0" smtClean="0">
                <a:solidFill>
                  <a:schemeClr val="tx2"/>
                </a:solidFill>
              </a:rPr>
              <a:t>Teleconference Call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3276"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249019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t>
            </a:r>
            <a:r>
              <a:rPr lang="en-GB" sz="2800" dirty="0" smtClean="0">
                <a:latin typeface="Times New Roman" charset="0"/>
              </a:rPr>
              <a:t>This presentation contains the agenda </a:t>
            </a:r>
            <a:r>
              <a:rPr lang="en-GB" sz="2800" dirty="0">
                <a:latin typeface="Times New Roman" charset="0"/>
              </a:rPr>
              <a:t>for </a:t>
            </a:r>
            <a:r>
              <a:rPr lang="en-US" sz="2800" dirty="0" err="1" smtClean="0">
                <a:latin typeface="Times New Roman" charset="0"/>
              </a:rPr>
              <a:t>TGaj</a:t>
            </a:r>
            <a:r>
              <a:rPr lang="en-US" sz="2800" dirty="0" smtClean="0">
                <a:latin typeface="Times New Roman" charset="0"/>
              </a:rPr>
              <a:t> June </a:t>
            </a:r>
            <a:r>
              <a:rPr lang="en-US" sz="2800" dirty="0" smtClean="0">
                <a:latin typeface="Times New Roman" charset="0"/>
              </a:rPr>
              <a:t>8, </a:t>
            </a:r>
            <a:r>
              <a:rPr lang="en-US" sz="2800" dirty="0" smtClean="0">
                <a:latin typeface="Times New Roman" charset="0"/>
              </a:rPr>
              <a:t>2017 teleconference call</a:t>
            </a:r>
          </a:p>
          <a:p>
            <a:pPr marL="742950" lvl="1" indent="-285750" algn="just" eaLnBrk="0" hangingPunct="0">
              <a:spcBef>
                <a:spcPct val="20000"/>
              </a:spcBef>
              <a:buChar char="–"/>
              <a:defRPr/>
            </a:pPr>
            <a:r>
              <a:rPr lang="en-US" altLang="en-US" sz="2400" dirty="0" smtClean="0">
                <a:latin typeface="+mn-lt"/>
                <a:cs typeface="MS PGothic" charset="0"/>
              </a:rPr>
              <a:t>East time: June </a:t>
            </a:r>
            <a:r>
              <a:rPr lang="en-US" altLang="en-US" sz="2400" dirty="0" smtClean="0">
                <a:latin typeface="+mn-lt"/>
                <a:cs typeface="MS PGothic" charset="0"/>
              </a:rPr>
              <a:t>8, 5:00 am </a:t>
            </a:r>
            <a:r>
              <a:rPr lang="en-US" altLang="en-US" sz="2400" dirty="0" smtClean="0">
                <a:latin typeface="+mn-lt"/>
                <a:cs typeface="MS PGothic" charset="0"/>
              </a:rPr>
              <a:t>– </a:t>
            </a:r>
            <a:r>
              <a:rPr lang="en-US" altLang="en-US" sz="2400" dirty="0" smtClean="0">
                <a:latin typeface="+mn-lt"/>
                <a:cs typeface="MS PGothic" charset="0"/>
              </a:rPr>
              <a:t>7:00 am</a:t>
            </a:r>
            <a:endParaRPr lang="en-US" altLang="en-US" sz="2400" dirty="0" smtClean="0">
              <a:latin typeface="+mn-lt"/>
              <a:cs typeface="MS PGothic" charset="0"/>
            </a:endParaRPr>
          </a:p>
          <a:p>
            <a:pPr marL="742950" lvl="1" indent="-285750" algn="just" eaLnBrk="0" hangingPunct="0">
              <a:spcBef>
                <a:spcPct val="20000"/>
              </a:spcBef>
              <a:defRPr/>
            </a:pPr>
            <a:r>
              <a:rPr lang="en-US" altLang="en-US" sz="2400" dirty="0" smtClean="0">
                <a:latin typeface="+mn-lt"/>
                <a:cs typeface="MS PGothic" charset="0"/>
              </a:rPr>
              <a:t>    Beijing </a:t>
            </a:r>
            <a:r>
              <a:rPr lang="en-US" altLang="en-US" sz="2400" dirty="0" smtClean="0">
                <a:latin typeface="+mn-lt"/>
                <a:cs typeface="MS PGothic" charset="0"/>
              </a:rPr>
              <a:t>time: </a:t>
            </a:r>
            <a:r>
              <a:rPr lang="en-US" altLang="en-US" sz="2400" dirty="0" smtClean="0">
                <a:cs typeface="MS PGothic" charset="0"/>
              </a:rPr>
              <a:t>June </a:t>
            </a:r>
            <a:r>
              <a:rPr lang="en-US" altLang="en-US" sz="2400" dirty="0" smtClean="0">
                <a:cs typeface="MS PGothic" charset="0"/>
              </a:rPr>
              <a:t>8, 17:00 pm </a:t>
            </a:r>
            <a:r>
              <a:rPr lang="en-US" altLang="en-US" sz="2400" dirty="0" smtClean="0">
                <a:cs typeface="MS PGothic" charset="0"/>
              </a:rPr>
              <a:t>– </a:t>
            </a:r>
            <a:r>
              <a:rPr lang="en-US" altLang="en-US" sz="2400" dirty="0" smtClean="0">
                <a:cs typeface="MS PGothic" charset="0"/>
              </a:rPr>
              <a:t>19:00 pm</a:t>
            </a:r>
            <a:endParaRPr lang="en-US" altLang="en-US" sz="2400" dirty="0" smtClean="0">
              <a:latin typeface="+mn-lt"/>
              <a:cs typeface="MS PGothic" charset="0"/>
            </a:endParaRPr>
          </a:p>
          <a:p>
            <a:pPr marL="342900" indent="-342900" eaLnBrk="0" hangingPunct="0">
              <a:spcBef>
                <a:spcPct val="20000"/>
              </a:spcBef>
              <a:defRPr/>
            </a:pP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June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June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a:t>
            </a:r>
          </a:p>
        </p:txBody>
      </p:sp>
      <p:sp>
        <p:nvSpPr>
          <p:cNvPr id="38914" name="Content Placeholder 2"/>
          <p:cNvSpPr>
            <a:spLocks noGrp="1"/>
          </p:cNvSpPr>
          <p:nvPr>
            <p:ph idx="1"/>
          </p:nvPr>
        </p:nvSpPr>
        <p:spPr>
          <a:xfrm>
            <a:off x="533400" y="1340768"/>
            <a:ext cx="8305800" cy="5136232"/>
          </a:xfrm>
        </p:spPr>
        <p:txBody>
          <a:bodyPr/>
          <a:lstStyle/>
          <a:p>
            <a:pPr algn="just"/>
            <a:r>
              <a:rPr lang="en-US" altLang="en-US" sz="2000" dirty="0" smtClean="0"/>
              <a:t>Call the meeting to order</a:t>
            </a:r>
          </a:p>
          <a:p>
            <a:pPr algn="just"/>
            <a:r>
              <a:rPr lang="en-US" altLang="en-US" sz="2000" dirty="0" smtClean="0"/>
              <a:t>Patent policy and logistics</a:t>
            </a:r>
          </a:p>
          <a:p>
            <a:pPr algn="just"/>
            <a:r>
              <a:rPr lang="en-US" altLang="en-US" sz="2000" dirty="0" smtClean="0"/>
              <a:t>Presentation</a:t>
            </a:r>
          </a:p>
          <a:p>
            <a:pPr lvl="1" algn="just"/>
            <a:r>
              <a:rPr lang="en-US" altLang="en-US" sz="1400" b="1" dirty="0" smtClean="0"/>
              <a:t>11-17/0622r4: </a:t>
            </a:r>
            <a:r>
              <a:rPr lang="en-US" altLang="zh-CN" sz="1400" dirty="0" smtClean="0"/>
              <a:t>Proposed Resolution to CID </a:t>
            </a:r>
            <a:r>
              <a:rPr lang="en-GB" altLang="zh-CN" sz="1400" dirty="0" smtClean="0"/>
              <a:t>801, 802, 804, 805, 808, 812, 815-817, 820-825, 827, 829-832, 837, and 851 </a:t>
            </a:r>
            <a:r>
              <a:rPr lang="en-US" altLang="zh-CN" sz="1400" dirty="0" smtClean="0"/>
              <a:t>on </a:t>
            </a:r>
            <a:r>
              <a:rPr lang="en-US" altLang="zh-CN" sz="1400" dirty="0" err="1" smtClean="0"/>
              <a:t>TGaj</a:t>
            </a:r>
            <a:r>
              <a:rPr lang="en-US" altLang="zh-CN" sz="1400" dirty="0" smtClean="0"/>
              <a:t> D5.0 from the initial sponsor ballot</a:t>
            </a:r>
            <a:endParaRPr lang="en-US" altLang="zh-CN" sz="1400" dirty="0" smtClean="0"/>
          </a:p>
          <a:p>
            <a:pPr lvl="1" algn="just"/>
            <a:r>
              <a:rPr lang="en-US" altLang="en-US" sz="1400" b="1" dirty="0" smtClean="0"/>
              <a:t>11-17/0635r3: </a:t>
            </a:r>
            <a:r>
              <a:rPr lang="en-US" altLang="zh-CN" sz="1400" dirty="0" smtClean="0"/>
              <a:t>Proposed Resolution to CID </a:t>
            </a:r>
            <a:r>
              <a:rPr lang="en-GB" altLang="zh-CN" sz="1400" dirty="0" smtClean="0"/>
              <a:t>856-858 and 860 </a:t>
            </a:r>
            <a:r>
              <a:rPr lang="en-US" altLang="zh-CN" sz="1400" dirty="0" smtClean="0"/>
              <a:t>on </a:t>
            </a:r>
            <a:r>
              <a:rPr lang="en-US" altLang="zh-CN" sz="1400" dirty="0" err="1" smtClean="0"/>
              <a:t>TGaj</a:t>
            </a:r>
            <a:r>
              <a:rPr lang="en-US" altLang="zh-CN" sz="1400" dirty="0" smtClean="0"/>
              <a:t> D5.0 from the initial sponsor ballot</a:t>
            </a:r>
          </a:p>
          <a:p>
            <a:pPr lvl="1" algn="just"/>
            <a:r>
              <a:rPr lang="en-US" altLang="en-US" sz="1400" b="1" dirty="0" smtClean="0"/>
              <a:t>11-17/0639r3: </a:t>
            </a:r>
            <a:r>
              <a:rPr lang="en-US" altLang="zh-CN" sz="1400" dirty="0" smtClean="0"/>
              <a:t>Proposed Resolution to CID </a:t>
            </a:r>
            <a:r>
              <a:rPr lang="en-GB" altLang="zh-CN" sz="1400" dirty="0" smtClean="0"/>
              <a:t>852-855, 865, and 869 </a:t>
            </a:r>
            <a:r>
              <a:rPr lang="en-US" altLang="zh-CN" sz="1400" dirty="0" smtClean="0"/>
              <a:t>on </a:t>
            </a:r>
            <a:r>
              <a:rPr lang="en-US" altLang="zh-CN" sz="1400" dirty="0" err="1" smtClean="0"/>
              <a:t>TGaj</a:t>
            </a:r>
            <a:r>
              <a:rPr lang="en-US" altLang="zh-CN" sz="1400" dirty="0" smtClean="0"/>
              <a:t> D5.0 from the initial sponsor ballot</a:t>
            </a:r>
          </a:p>
          <a:p>
            <a:pPr lvl="1" algn="just"/>
            <a:r>
              <a:rPr lang="en-US" altLang="en-US" sz="1400" b="1" dirty="0" smtClean="0"/>
              <a:t>11-17/0791r2: </a:t>
            </a:r>
            <a:r>
              <a:rPr lang="en-US" altLang="zh-CN" sz="1400" dirty="0" smtClean="0"/>
              <a:t>Proposed resolutions to CID 848-850, 859</a:t>
            </a:r>
          </a:p>
          <a:p>
            <a:pPr lvl="1" algn="just"/>
            <a:r>
              <a:rPr lang="en-US" altLang="en-US" sz="1400" b="1" dirty="0" smtClean="0"/>
              <a:t>11-17/0792r2: </a:t>
            </a:r>
            <a:r>
              <a:rPr lang="en-US" altLang="zh-CN" sz="1400" dirty="0" smtClean="0"/>
              <a:t>Proposed </a:t>
            </a:r>
            <a:r>
              <a:rPr lang="en-US" altLang="zh-CN" sz="1400" dirty="0" smtClean="0"/>
              <a:t>resolutions to CID 838-845</a:t>
            </a:r>
          </a:p>
          <a:p>
            <a:pPr lvl="1" algn="just"/>
            <a:r>
              <a:rPr lang="en-US" altLang="en-US" sz="1400" b="1" dirty="0" smtClean="0"/>
              <a:t>11-17/0789r3: </a:t>
            </a:r>
            <a:r>
              <a:rPr lang="en-US" altLang="zh-CN" sz="1400" dirty="0" smtClean="0"/>
              <a:t>Proposed resolution to CID 803, 806-807, 809-810, 811, 813-814, 818-819, 826, 828, 833-836, 846-847, 861-864, 866-868 and 870-875 from Initial Sponsor </a:t>
            </a:r>
            <a:r>
              <a:rPr lang="en-US" altLang="zh-CN" sz="1400" dirty="0" smtClean="0"/>
              <a:t>Ballot</a:t>
            </a:r>
          </a:p>
          <a:p>
            <a:pPr lvl="1" algn="just"/>
            <a:r>
              <a:rPr lang="en-US" altLang="en-US" sz="1400" b="1" dirty="0" smtClean="0"/>
              <a:t>11-17/0613r5</a:t>
            </a:r>
            <a:r>
              <a:rPr lang="en-US" altLang="en-US" sz="1400" b="1" dirty="0" smtClean="0"/>
              <a:t>: </a:t>
            </a:r>
            <a:r>
              <a:rPr lang="en-US" altLang="en-US" sz="1400" dirty="0" smtClean="0"/>
              <a:t>Comments from </a:t>
            </a:r>
            <a:r>
              <a:rPr lang="en-US" altLang="en-US" sz="1400" dirty="0" err="1" smtClean="0"/>
              <a:t>TGaj</a:t>
            </a:r>
            <a:r>
              <a:rPr lang="en-US" altLang="en-US" sz="1400" dirty="0" smtClean="0"/>
              <a:t> </a:t>
            </a:r>
            <a:r>
              <a:rPr lang="en-US" altLang="en-US" sz="1400" dirty="0" smtClean="0"/>
              <a:t>Initial Sponsor Ballot</a:t>
            </a:r>
            <a:endParaRPr lang="en-US" altLang="en-US" sz="1400" dirty="0" smtClean="0"/>
          </a:p>
          <a:p>
            <a:pPr algn="just"/>
            <a:r>
              <a:rPr lang="en-US" altLang="en-US" sz="2000" dirty="0" smtClean="0"/>
              <a:t>Motions</a:t>
            </a:r>
            <a:endParaRPr lang="en-US" altLang="en-US" sz="1400" dirty="0" smtClean="0"/>
          </a:p>
          <a:p>
            <a:pPr lvl="1" algn="just"/>
            <a:r>
              <a:rPr lang="en-US" altLang="en-US" sz="1400" dirty="0" smtClean="0"/>
              <a:t>To approve the improved comment resolution for CIDs from Initial Sponsor Ballot  </a:t>
            </a:r>
          </a:p>
          <a:p>
            <a:pPr lvl="1" algn="just"/>
            <a:r>
              <a:rPr lang="en-US" altLang="en-US" sz="1400" dirty="0" smtClean="0"/>
              <a:t>To approve to create </a:t>
            </a:r>
            <a:r>
              <a:rPr lang="en-US" altLang="en-US" sz="1400" dirty="0" err="1" smtClean="0"/>
              <a:t>TGaj</a:t>
            </a:r>
            <a:r>
              <a:rPr lang="en-US" altLang="en-US" sz="1400" dirty="0" smtClean="0"/>
              <a:t> D6.0 for Recirculation Sponsor Ballot</a:t>
            </a:r>
            <a:endParaRPr lang="en-US" altLang="en-US" sz="1400" dirty="0" smtClean="0"/>
          </a:p>
          <a:p>
            <a:pPr lvl="1" algn="just"/>
            <a:endParaRPr lang="en-US" altLang="zh-CN" sz="24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99386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93862" cy="276999"/>
          </a:xfrm>
        </p:spPr>
        <p:txBody>
          <a:bodyPr/>
          <a:lstStyle/>
          <a:p>
            <a:pPr>
              <a:defRPr/>
            </a:pPr>
            <a:r>
              <a:rPr lang="en-US" altLang="zh-CN" dirty="0" smtClean="0"/>
              <a:t>June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123161</TotalTime>
  <Words>926</Words>
  <Application>Microsoft Office PowerPoint</Application>
  <PresentationFormat>全屏显示(4:3)</PresentationFormat>
  <Paragraphs>135</Paragraphs>
  <Slides>9</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1"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3734</cp:revision>
  <cp:lastPrinted>1998-02-10T13:28:06Z</cp:lastPrinted>
  <dcterms:created xsi:type="dcterms:W3CDTF">2007-04-17T18:10:23Z</dcterms:created>
  <dcterms:modified xsi:type="dcterms:W3CDTF">2017-06-07T06:40:34Z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