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267" r:id="rId6"/>
    <p:sldId id="268" r:id="rId7"/>
    <p:sldId id="280" r:id="rId8"/>
    <p:sldId id="270" r:id="rId9"/>
    <p:sldId id="271" r:id="rId10"/>
    <p:sldId id="272" r:id="rId11"/>
    <p:sldId id="275" r:id="rId12"/>
    <p:sldId id="281" r:id="rId13"/>
    <p:sldId id="276" r:id="rId14"/>
    <p:sldId id="278" r:id="rId15"/>
    <p:sldId id="282" r:id="rId16"/>
    <p:sldId id="283" r:id="rId17"/>
    <p:sldId id="284" r:id="rId18"/>
    <p:sldId id="273" r:id="rId19"/>
    <p:sldId id="274"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78"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529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84175" y="701675"/>
            <a:ext cx="6165850"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3958129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802.11-17/0889r3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3gpp.org/ftp/tsg_sa/TSG_SA/TSGS_76/Docs/SP-170411.zip" TargetMode="External"/><Relationship Id="rId3" Type="http://schemas.openxmlformats.org/officeDocument/2006/relationships/hyperlink" Target="http://www.3gpp.org/ftp/Specs/archive/23_series/23.799/23799-e00.zip" TargetMode="External"/><Relationship Id="rId7" Type="http://schemas.openxmlformats.org/officeDocument/2006/relationships/hyperlink" Target="http://www.3gpp.org/ftp/Specs/archive/33_series/33.501/33501-020.zip"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www.3gpp.org/ftp/Specs/archive/23_series/23.502/23502-040.zip" TargetMode="External"/><Relationship Id="rId5" Type="http://schemas.openxmlformats.org/officeDocument/2006/relationships/hyperlink" Target="http://www.3gpp.org/ftp/Specs/archive/23_series/23.501/23501-100.zip" TargetMode="External"/><Relationship Id="rId4" Type="http://schemas.openxmlformats.org/officeDocument/2006/relationships/hyperlink" Target="http://www.3gpp.org/ftp/Specs/archive/33_series/33.899/33899-120.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0796-01-AANI-minutes-aani-sc-may-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2017-07-05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13"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72412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dirty="0"/>
              <a:t>Sent by 3GPP SA in reply to our LS </a:t>
            </a:r>
            <a:r>
              <a:rPr lang="en-US" altLang="en-US" dirty="0"/>
              <a:t>(</a:t>
            </a:r>
            <a:r>
              <a:rPr lang="en-US" altLang="en-US" dirty="0">
                <a:hlinkClick r:id="rId3"/>
              </a:rPr>
              <a:t>11-16/1574r3</a:t>
            </a:r>
            <a:r>
              <a:rPr lang="en-US" altLang="en-US" dirty="0"/>
              <a:t>) to 3GPP SA (5/17):</a:t>
            </a:r>
          </a:p>
          <a:p>
            <a:r>
              <a:rPr lang="en-US" altLang="en-US" dirty="0"/>
              <a:t>“</a:t>
            </a:r>
            <a:r>
              <a:rPr lang="en-US" dirty="0"/>
              <a:t>IEEE 802.11 Working Group Liaison Statement Requesting </a:t>
            </a:r>
            <a:r>
              <a:rPr lang="en-GB" dirty="0"/>
              <a:t>status and technical information on WLAN integration in 3GPP NextGen System.”</a:t>
            </a:r>
            <a:endParaRPr lang="en-US" altLang="en-US" dirty="0"/>
          </a:p>
          <a:p>
            <a:r>
              <a:rPr lang="en-US" dirty="0"/>
              <a:t> </a:t>
            </a:r>
          </a:p>
          <a:p>
            <a:r>
              <a:rPr lang="en-US" dirty="0"/>
              <a:t>Contributions:</a:t>
            </a:r>
          </a:p>
          <a:p>
            <a:pPr>
              <a:buFont typeface="Arial" panose="020B0604020202020204" pitchFamily="34" charset="0"/>
              <a:buChar char="•"/>
            </a:pPr>
            <a:r>
              <a:rPr lang="en-US" dirty="0"/>
              <a:t>11-17/1064r0 – “Overview of 3GPP SA Next Generation System Documents Related to Non-3GPP Access to the 5G Core Network”</a:t>
            </a:r>
          </a:p>
          <a:p>
            <a:pPr>
              <a:buFont typeface="Arial" panose="020B0604020202020204" pitchFamily="34" charset="0"/>
              <a:buChar char="•"/>
            </a:pPr>
            <a:r>
              <a:rPr lang="en-US" dirty="0"/>
              <a: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81001"/>
          </a:xfrm>
        </p:spPr>
        <p:txBody>
          <a:bodyPr/>
          <a:lstStyle/>
          <a:p>
            <a:r>
              <a:rPr lang="en-US" dirty="0"/>
              <a:t>Incoming LS </a:t>
            </a:r>
            <a:r>
              <a:rPr lang="en-US" altLang="en-US" dirty="0"/>
              <a:t>(</a:t>
            </a:r>
            <a:r>
              <a:rPr lang="en-US" altLang="en-US" dirty="0">
                <a:hlinkClick r:id="rId2"/>
              </a:rPr>
              <a:t>11-17/0903r0</a:t>
            </a:r>
            <a:r>
              <a:rPr lang="en-US" altLang="en-US" dirty="0"/>
              <a:t>) Summary</a:t>
            </a:r>
            <a:endParaRPr lang="en-US" dirty="0"/>
          </a:p>
        </p:txBody>
      </p:sp>
      <p:sp>
        <p:nvSpPr>
          <p:cNvPr id="3" name="Content Placeholder 2"/>
          <p:cNvSpPr>
            <a:spLocks noGrp="1"/>
          </p:cNvSpPr>
          <p:nvPr>
            <p:ph idx="1"/>
          </p:nvPr>
        </p:nvSpPr>
        <p:spPr>
          <a:xfrm>
            <a:off x="773642" y="1146180"/>
            <a:ext cx="10744199" cy="4868856"/>
          </a:xfrm>
        </p:spPr>
        <p:txBody>
          <a:bodyPr/>
          <a:lstStyle/>
          <a:p>
            <a:r>
              <a:rPr lang="en-US" sz="2000" dirty="0"/>
              <a:t>In response to our request to provide information on 3GPP SA plans:</a:t>
            </a:r>
            <a:endParaRPr lang="en-US" dirty="0"/>
          </a:p>
          <a:p>
            <a:pPr>
              <a:buFont typeface="Arial" panose="020B0604020202020204" pitchFamily="34" charset="0"/>
              <a:buChar char="•"/>
            </a:pPr>
            <a:r>
              <a:rPr lang="en-GB" sz="1800" dirty="0"/>
              <a:t>SA2 has completed a “Study on Architecture for Next Generation System” </a:t>
            </a:r>
            <a:r>
              <a:rPr lang="en-GB" sz="1800" dirty="0">
                <a:hlinkClick r:id="rId3"/>
              </a:rPr>
              <a:t>TR 23.799</a:t>
            </a:r>
            <a:endParaRPr lang="en-GB" sz="1800" dirty="0"/>
          </a:p>
          <a:p>
            <a:pPr>
              <a:buFont typeface="Arial" panose="020B0604020202020204" pitchFamily="34" charset="0"/>
              <a:buChar char="•"/>
            </a:pPr>
            <a:r>
              <a:rPr lang="en-GB" sz="1800" dirty="0"/>
              <a:t>SA3 has completed a “Study on the Security Aspects of the Next Generation System” </a:t>
            </a:r>
            <a:r>
              <a:rPr lang="en-GB" sz="1800" dirty="0">
                <a:hlinkClick r:id="rId4"/>
              </a:rPr>
              <a:t>TR 33.899</a:t>
            </a:r>
            <a:endParaRPr lang="en-GB" sz="1800" dirty="0"/>
          </a:p>
          <a:p>
            <a:pPr>
              <a:buFont typeface="Arial" panose="020B0604020202020204" pitchFamily="34" charset="0"/>
              <a:buChar char="•"/>
            </a:pPr>
            <a:r>
              <a:rPr lang="en-GB" sz="1800" dirty="0"/>
              <a:t>The following normative specifications are being developed for Release 15: </a:t>
            </a:r>
          </a:p>
          <a:p>
            <a:pPr lvl="1">
              <a:buFont typeface="Arial" panose="020B0604020202020204" pitchFamily="34" charset="0"/>
              <a:buChar char="•"/>
            </a:pPr>
            <a:r>
              <a:rPr lang="en-GB" sz="1800" dirty="0"/>
              <a:t>SA2: </a:t>
            </a:r>
            <a:r>
              <a:rPr lang="en-GB" sz="1800" dirty="0">
                <a:hlinkClick r:id="rId5"/>
              </a:rPr>
              <a:t>TS 23.501 </a:t>
            </a:r>
            <a:r>
              <a:rPr lang="en-GB" sz="1800" dirty="0"/>
              <a:t>System Architecture for the 5G System (Stage 2), planned 9/17 (companion to TS 23.502)</a:t>
            </a:r>
            <a:endParaRPr lang="en-US" sz="1800" dirty="0"/>
          </a:p>
          <a:p>
            <a:pPr lvl="1">
              <a:buFont typeface="Arial" panose="020B0604020202020204" pitchFamily="34" charset="0"/>
              <a:buChar char="•"/>
            </a:pPr>
            <a:r>
              <a:rPr lang="en-GB" sz="1800" dirty="0"/>
              <a:t>SA2: </a:t>
            </a:r>
            <a:r>
              <a:rPr lang="en-GB" sz="1800" dirty="0">
                <a:hlinkClick r:id="rId6"/>
              </a:rPr>
              <a:t>TS 23.502 </a:t>
            </a:r>
            <a:r>
              <a:rPr lang="en-GB" sz="1800" dirty="0"/>
              <a:t>Procedures for the 5G System (Stage 2), planned 12/17 (companion to TS 23.501) </a:t>
            </a:r>
          </a:p>
          <a:p>
            <a:pPr lvl="1">
              <a:buFont typeface="Arial" panose="020B0604020202020204" pitchFamily="34" charset="0"/>
              <a:buChar char="•"/>
            </a:pPr>
            <a:r>
              <a:rPr lang="en-GB" sz="1800" dirty="0"/>
              <a:t>SA3: </a:t>
            </a:r>
            <a:r>
              <a:rPr lang="en-GB" sz="1800" dirty="0">
                <a:hlinkClick r:id="rId7"/>
              </a:rPr>
              <a:t>TS 33.501 </a:t>
            </a:r>
            <a:r>
              <a:rPr lang="en-GB" sz="1800" dirty="0"/>
              <a:t>Security Architecture and Procedure for the 5G System, planned 3/18</a:t>
            </a:r>
            <a:endParaRPr lang="en-US" sz="1800" dirty="0"/>
          </a:p>
          <a:p>
            <a:pPr>
              <a:buFont typeface="Arial" panose="020B0604020202020204" pitchFamily="34" charset="0"/>
              <a:buChar char="•"/>
            </a:pPr>
            <a:r>
              <a:rPr lang="en-GB" sz="2000" dirty="0"/>
              <a:t>The 5G System Architecture (Stage 2) articulates a common interface between the access network and the core network that integrates both 3GPP and non-3GPP access types.  </a:t>
            </a:r>
          </a:p>
          <a:p>
            <a:pPr lvl="1">
              <a:buFont typeface="Arial" panose="020B0604020202020204" pitchFamily="34" charset="0"/>
              <a:buChar char="•"/>
            </a:pPr>
            <a:r>
              <a:rPr lang="en-GB" sz="1800" dirty="0"/>
              <a:t>As part of this work, the 5G core network may connect to the non-3GPP RAT (e.g. WLAN access) via N3IWF function as defined in 3GPP TS 23.501 clause 6.2.9. Release 15 covers only untrusted non-3GPP access. Trusted non-3GPP access is expected to be covered in Release 16.</a:t>
            </a:r>
          </a:p>
          <a:p>
            <a:pPr>
              <a:buFont typeface="Arial" panose="020B0604020202020204" pitchFamily="34" charset="0"/>
              <a:buChar char="•"/>
            </a:pPr>
            <a:r>
              <a:rPr lang="en-GB" sz="2000" dirty="0"/>
              <a:t>In addition a new Release 16 SI on Access Traffic Steering, </a:t>
            </a:r>
            <a:r>
              <a:rPr lang="en-US" sz="2000" dirty="0"/>
              <a:t>Switch and Splitting support in the 5G system architecture (</a:t>
            </a:r>
            <a:r>
              <a:rPr lang="en-US" sz="2000" dirty="0">
                <a:hlinkClick r:id="rId8"/>
              </a:rPr>
              <a:t>SP-170411</a:t>
            </a:r>
            <a:r>
              <a:rPr lang="en-US" sz="2000" dirty="0"/>
              <a:t>) is in progress. This study is to investigate:</a:t>
            </a:r>
          </a:p>
          <a:p>
            <a:pPr lvl="1">
              <a:buFont typeface="Arial" panose="020B0604020202020204" pitchFamily="34" charset="0"/>
              <a:buChar char="•"/>
            </a:pPr>
            <a:r>
              <a:rPr lang="en-US" sz="1800" dirty="0"/>
              <a:t>Requirements, architecture impacts and procedures when a 5G UE is simultaneously connected to the core network over multiple accesses including non-3GPP access (eg. WLAN). Planned Completion 9/18.</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3470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 IEEE 802 network enhancements for the next decade Industry Connections Activity</a:t>
            </a:r>
          </a:p>
        </p:txBody>
      </p:sp>
      <p:sp>
        <p:nvSpPr>
          <p:cNvPr id="3" name="Content Placeholder 2"/>
          <p:cNvSpPr>
            <a:spLocks noGrp="1"/>
          </p:cNvSpPr>
          <p:nvPr>
            <p:ph idx="1"/>
          </p:nvPr>
        </p:nvSpPr>
        <p:spPr/>
        <p:txBody>
          <a:bodyPr/>
          <a:lstStyle/>
          <a:p>
            <a:r>
              <a:rPr lang="en-US" dirty="0"/>
              <a:t>No update available at this time</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89887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11-17/1064r0 – “Overview of 3GPP SA Next Generation System Documents Related to Non-3GPP Access to the 5G Core Network”</a:t>
            </a:r>
          </a:p>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Contributions </a:t>
            </a:r>
          </a:p>
          <a:p>
            <a:pPr marL="457200" indent="-457200">
              <a:buFont typeface="Times New Roman" panose="02020603050405020304" pitchFamily="18" charset="0"/>
              <a:buAutoNum type="arabicPeriod"/>
              <a:defRPr/>
            </a:pPr>
            <a:r>
              <a:rPr lang="en-US" altLang="en-US" sz="1600" dirty="0"/>
              <a:t>Call for Contributions</a:t>
            </a:r>
            <a:endParaRPr lang="en-US" sz="1600" dirty="0"/>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6573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How many attended?</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616917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Future: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F2F at 802 Plenary meetings.  Therefore the next F2F meeting will be Tuesday November 7 19:00 to 21:00 at Caribe Hotel and Convention Center, Orlando, FL, USA.</a:t>
            </a:r>
          </a:p>
          <a:p>
            <a:pPr>
              <a:buFont typeface="Arial" panose="020B0604020202020204" pitchFamily="34" charset="0"/>
              <a:buChar char="•"/>
            </a:pPr>
            <a:r>
              <a:rPr lang="en-US" b="0" dirty="0"/>
              <a:t>There will be NEND ICA teleconferences, it is likely these will be monthly, the dates and times of these meetings are currently TBD. </a:t>
            </a:r>
          </a:p>
          <a:p>
            <a:pPr>
              <a:buFont typeface="Arial" panose="020B0604020202020204" pitchFamily="34" charset="0"/>
              <a:buChar char="•"/>
            </a:pPr>
            <a:r>
              <a:rPr lang="en-US" b="0" dirty="0"/>
              <a:t>Glenn Parsons will continue to Chair this activity until a Chair can be found.</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a:buFont typeface="Arial" panose="020B0604020202020204" pitchFamily="34" charset="0"/>
              <a:buChar char="•"/>
            </a:pPr>
            <a:r>
              <a:rPr lang="en-US" dirty="0"/>
              <a:t>Does 802.11 want to participate in this activity, do we have particular Industry interest?</a:t>
            </a:r>
          </a:p>
          <a:p>
            <a:pPr>
              <a:buFont typeface="Arial" panose="020B0604020202020204" pitchFamily="34" charset="0"/>
              <a:buChar char="•"/>
            </a:pPr>
            <a:r>
              <a:rPr lang="en-US" dirty="0"/>
              <a:t>Is anyone interested in participating/contributing to this active?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14401" y="685801"/>
            <a:ext cx="10361084" cy="685799"/>
          </a:xfrm>
        </p:spPr>
        <p:txBody>
          <a:bodyPr/>
          <a:lstStyle/>
          <a:p>
            <a:r>
              <a:rPr lang="en-US" altLang="en-US" dirty="0"/>
              <a:t>New Business</a:t>
            </a:r>
          </a:p>
        </p:txBody>
      </p:sp>
      <p:sp>
        <p:nvSpPr>
          <p:cNvPr id="35843" name="Content Placeholder 2"/>
          <p:cNvSpPr>
            <a:spLocks noGrp="1"/>
          </p:cNvSpPr>
          <p:nvPr>
            <p:ph idx="1"/>
          </p:nvPr>
        </p:nvSpPr>
        <p:spPr>
          <a:xfrm>
            <a:off x="914401" y="1450977"/>
            <a:ext cx="10361084" cy="4643438"/>
          </a:xfrm>
        </p:spPr>
        <p:txBody>
          <a:bodyPr/>
          <a:lstStyle/>
          <a:p>
            <a:r>
              <a:rPr lang="en-US" altLang="en-US" dirty="0"/>
              <a:t>Any other business?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58039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685802"/>
            <a:ext cx="10361084" cy="5638798"/>
          </a:xfrm>
        </p:spPr>
        <p:txBody>
          <a:bodyPr/>
          <a:lstStyle/>
          <a:p>
            <a:r>
              <a:rPr lang="en-US" altLang="en-US" dirty="0"/>
              <a:t>Teleconference: </a:t>
            </a:r>
          </a:p>
          <a:p>
            <a:pPr lvl="1"/>
            <a:r>
              <a:rPr lang="en-US" altLang="en-US" dirty="0"/>
              <a:t>How many teleconferences should we plan between now and the September HI? </a:t>
            </a:r>
          </a:p>
          <a:p>
            <a:pPr lvl="1"/>
            <a:r>
              <a:rPr lang="en-US" altLang="en-US" dirty="0"/>
              <a:t>July 27, August 3, 10, 17, 24, 31, September 7, 9am </a:t>
            </a:r>
          </a:p>
          <a:p>
            <a:pPr lvl="1"/>
            <a:r>
              <a:rPr lang="en-US" altLang="en-US" dirty="0"/>
              <a:t>There are ~ 8 weeks before the next interim, 20 weeks before the next plenary</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dirty="0"/>
              <a:t>10-15 September 2017 F2F, Waikoloa Village, Kona, HI, USA:</a:t>
            </a:r>
          </a:p>
          <a:p>
            <a:pPr lvl="1"/>
            <a:r>
              <a:rPr lang="en-US" altLang="en-US" dirty="0"/>
              <a:t>Goals: </a:t>
            </a:r>
          </a:p>
          <a:p>
            <a:pPr lvl="2"/>
            <a:r>
              <a:rPr lang="en-US" altLang="en-US" dirty="0"/>
              <a:t>Contributions on current SA/802.11 interworking: 2G/3G/4G</a:t>
            </a:r>
          </a:p>
          <a:p>
            <a:pPr lvl="2"/>
            <a:r>
              <a:rPr lang="en-US" altLang="en-US" dirty="0"/>
              <a:t>Contributions on SA/802.11 or RAN/802.11 interworking or related 5G/nextGen topics</a:t>
            </a:r>
          </a:p>
          <a:p>
            <a:pPr lvl="2"/>
            <a:r>
              <a:rPr lang="en-US" altLang="en-US" dirty="0"/>
              <a:t>Discuss and address any LSs received</a:t>
            </a:r>
          </a:p>
          <a:p>
            <a:pPr lvl="2"/>
            <a:r>
              <a:rPr lang="en-US" altLang="en-US" dirty="0"/>
              <a:t>Continue discussions on NEND IC and report of NEND IC activity. </a:t>
            </a:r>
            <a:endParaRPr lang="en-US" dirty="0"/>
          </a:p>
          <a:p>
            <a:pPr lvl="2"/>
            <a:r>
              <a:rPr lang="en-US" altLang="en-US" dirty="0"/>
              <a:t>Generate a 802.11 contribution(s) for NEND IC activity: A 802.11 perspective on ?????</a:t>
            </a:r>
          </a:p>
          <a:p>
            <a:pPr lvl="1"/>
            <a:r>
              <a:rPr lang="en-US" altLang="en-US" dirty="0"/>
              <a:t>2 sessions on Monday PM1 and Thursday AM2 (to be confirmed)</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July 2017</a:t>
            </a:r>
          </a:p>
          <a:p>
            <a:pPr algn="ctr"/>
            <a:r>
              <a:rPr lang="en-US" altLang="en-US" dirty="0"/>
              <a:t>Berlin, Germany</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sz="1600" dirty="0"/>
              <a:t>Status of: IEEE 802 network enhancements for the next decade Industry Connections Activity (New 802.1 group to support the “IEEE “5G” Specification” activity) </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a:t>
            </a:r>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p:txBody>
          <a:bodyPr/>
          <a:lstStyle/>
          <a:p>
            <a:r>
              <a:rPr lang="en-US" altLang="en-US" sz="2000" dirty="0"/>
              <a:t>Minutes from the May F2F Meeting in Daejeon, South Korea:</a:t>
            </a:r>
            <a:br>
              <a:rPr lang="en-US" altLang="en-US" sz="2000" dirty="0"/>
            </a:br>
            <a:r>
              <a:rPr lang="en-US" altLang="en-US" sz="2000" dirty="0">
                <a:hlinkClick r:id="rId2"/>
              </a:rPr>
              <a:t>11-17/0796r1</a:t>
            </a:r>
            <a:endParaRPr lang="en-US" altLang="en-US" sz="2000" dirty="0"/>
          </a:p>
          <a:p>
            <a:r>
              <a:rPr lang="en-US" altLang="en-US" sz="2000" dirty="0"/>
              <a:t>	</a:t>
            </a:r>
            <a:r>
              <a:rPr lang="en-US" altLang="en-US" sz="1800" dirty="0"/>
              <a:t>Objections to approving the minutes?</a:t>
            </a:r>
          </a:p>
          <a:p>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lgn="ctr">
              <a:defRPr/>
            </a:pPr>
            <a:r>
              <a:rPr lang="en-US" altLang="en-US" sz="2800" dirty="0"/>
              <a:t>802.1 “</a:t>
            </a:r>
            <a:r>
              <a:rPr lang="en-US" sz="2800" dirty="0"/>
              <a:t>IEEE 802 network enhancements for the next decade” Industry Connections Activity</a:t>
            </a:r>
            <a:br>
              <a:rPr lang="en-US" sz="2800" dirty="0"/>
            </a:br>
            <a:r>
              <a:rPr lang="en-US" altLang="en-US" sz="2800" dirty="0"/>
              <a:t>will meet on Tuesday, July 11, @ 19:00-21:00</a:t>
            </a:r>
          </a:p>
          <a:p>
            <a:pPr marL="0" indent="0" algn="ctr">
              <a:defRPr/>
            </a:pPr>
            <a:endParaRPr lang="en-US" altLang="en-US" sz="2800" dirty="0"/>
          </a:p>
          <a:p>
            <a:pPr marL="0" indent="0" algn="ctr">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329994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5381</TotalTime>
  <Words>1978</Words>
  <Application>Microsoft Office PowerPoint</Application>
  <PresentationFormat>Widescreen</PresentationFormat>
  <Paragraphs>254</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Announcements</vt:lpstr>
      <vt:lpstr>AANI SC Background</vt:lpstr>
      <vt:lpstr>AANI Status</vt:lpstr>
      <vt:lpstr>Incoming LS (11-17/0903r0) Summary</vt:lpstr>
      <vt:lpstr>Status: IEEE 802 network enhancements for the next decade Industry Connections Activity</vt:lpstr>
      <vt:lpstr>Contributions</vt:lpstr>
      <vt:lpstr>Agenda</vt:lpstr>
      <vt:lpstr>Status: IEEE 802 network enhancements for the next decade Industry Connections Activity</vt:lpstr>
      <vt:lpstr>Future: IEEE 802 network enhancements for the next decade Industry Connections Activity</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47</cp:revision>
  <cp:lastPrinted>1601-01-01T00:00:00Z</cp:lastPrinted>
  <dcterms:created xsi:type="dcterms:W3CDTF">2017-06-02T20:57:23Z</dcterms:created>
  <dcterms:modified xsi:type="dcterms:W3CDTF">2017-07-13T10:14:15Z</dcterms:modified>
</cp:coreProperties>
</file>