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5" r:id="rId4"/>
    <p:sldId id="266" r:id="rId5"/>
    <p:sldId id="267" r:id="rId6"/>
    <p:sldId id="268" r:id="rId7"/>
    <p:sldId id="280" r:id="rId8"/>
    <p:sldId id="270" r:id="rId9"/>
    <p:sldId id="271" r:id="rId10"/>
    <p:sldId id="272" r:id="rId11"/>
    <p:sldId id="275" r:id="rId12"/>
    <p:sldId id="281" r:id="rId13"/>
    <p:sldId id="276" r:id="rId14"/>
    <p:sldId id="278" r:id="rId15"/>
    <p:sldId id="282" r:id="rId16"/>
    <p:sldId id="283" r:id="rId17"/>
    <p:sldId id="284" r:id="rId18"/>
    <p:sldId id="273" r:id="rId19"/>
    <p:sldId id="274" r:id="rId20"/>
    <p:sldId id="2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4" d="100"/>
          <a:sy n="64" d="100"/>
        </p:scale>
        <p:origin x="78" y="22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7/13/2017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20</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10</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15</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0552967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384175" y="701675"/>
            <a:ext cx="6165850"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97C1C4D-82E4-42F7-92B4-CE4E9CCC0BC5}" type="slidenum">
              <a:rPr lang="en-US" altLang="en-US" smtClean="0"/>
              <a:pPr>
                <a:spcBef>
                  <a:spcPct val="0"/>
                </a:spcBef>
              </a:pPr>
              <a:t>18</a:t>
            </a:fld>
            <a:endParaRPr lang="en-US" altLang="en-US" dirty="0"/>
          </a:p>
        </p:txBody>
      </p:sp>
    </p:spTree>
    <p:extLst>
      <p:ext uri="{BB962C8B-B14F-4D97-AF65-F5344CB8AC3E}">
        <p14:creationId xmlns:p14="http://schemas.microsoft.com/office/powerpoint/2010/main" val="39581295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19</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July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2017</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2017</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2017</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2017</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2017</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802.11-17/0889r2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1/dcn/16/11-16-1574-03-AANI-draft-ls-from-802-11-to-3gpp-sa-requesting-status-and-information-on-wlan-integration-in-3gpp-nextgen-system.docx"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78-02-AANI-reply-ls-to-reply-ls-from-3gpp-ran2-on-estimated-throughput-11-17-315r0.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11" Type="http://schemas.openxmlformats.org/officeDocument/2006/relationships/hyperlink" Target="https://mentor.ieee.org/802.11/dcn/17/11-17-0903-00-0000-liaison-statement-from-3gpp-tsg-sa-on-wlan-integration.doc" TargetMode="External"/><Relationship Id="rId5" Type="http://schemas.openxmlformats.org/officeDocument/2006/relationships/hyperlink" Target="https://mentor.ieee.org/802.11/dcn/16/11-16-1510-02-AANI-reply-to-liaison-from-3gpp-ran2-on-estimated-throughput-11-16-1384.docx" TargetMode="External"/><Relationship Id="rId10" Type="http://schemas.openxmlformats.org/officeDocument/2006/relationships/hyperlink" Target="https://mentor.ieee.org/802.11/dcn/17/11-17-0444-00-0000-liaison-from-3gpp-ran-on-radio-level-integration.doc"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mentor.ieee.org/802.11/dcn/17/11-17-0315-00-0000-liaison-statement-from-3gpp-ran2-on-estimated-wlan-throughput.doc"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www.3gpp.org/ftp/tsg_sa/TSG_SA/TSGS_76/Docs/SP-170411.zip" TargetMode="External"/><Relationship Id="rId3" Type="http://schemas.openxmlformats.org/officeDocument/2006/relationships/hyperlink" Target="http://www.3gpp.org/ftp/Specs/archive/23_series/23.799/23799-e00.zip" TargetMode="External"/><Relationship Id="rId7" Type="http://schemas.openxmlformats.org/officeDocument/2006/relationships/hyperlink" Target="http://www.3gpp.org/ftp/Specs/archive/33_series/33.501/33501-020.zip"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 Id="rId6" Type="http://schemas.openxmlformats.org/officeDocument/2006/relationships/hyperlink" Target="http://www.3gpp.org/ftp/Specs/archive/23_series/23.502/23502-040.zip" TargetMode="External"/><Relationship Id="rId5" Type="http://schemas.openxmlformats.org/officeDocument/2006/relationships/hyperlink" Target="http://www.3gpp.org/ftp/Specs/archive/23_series/23.501/23501-100.zip" TargetMode="External"/><Relationship Id="rId4" Type="http://schemas.openxmlformats.org/officeDocument/2006/relationships/hyperlink" Target="http://www.3gpp.org/ftp/Specs/archive/33_series/33.899/33899-120.zip"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documents" TargetMode="External"/><Relationship Id="rId2" Type="http://schemas.openxmlformats.org/officeDocument/2006/relationships/hyperlink" Target="https://mentor.ieee.org/802.1/dcn/17/1-17-0001-01-ICne-july-2017-agenda.pdf" TargetMode="External"/><Relationship Id="rId1" Type="http://schemas.openxmlformats.org/officeDocument/2006/relationships/slideLayout" Target="../slideLayouts/slideLayout2.xml"/><Relationship Id="rId5" Type="http://schemas.openxmlformats.org/officeDocument/2006/relationships/hyperlink" Target="https://mentor.ieee.org/omniran/dcn/17/omniran-17-0054-01-00ic-wireless-communications-in-the-manufacturing-fields.pdf" TargetMode="External"/><Relationship Id="rId4" Type="http://schemas.openxmlformats.org/officeDocument/2006/relationships/hyperlink" Target="https://mentor.ieee.org/802.1/dcn/17/1-17-0002-00-ICne-layer-2-network-virtualization.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7/11-17-0796-01-AANI-minutes-aani-sc-may-2017.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2017-07-05</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July 2017</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70284137"/>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110" name="Document" r:id="rId4" imgW="8267030" imgH="2840781" progId="Word.Document.8">
                  <p:embed/>
                </p:oleObj>
              </mc:Choice>
              <mc:Fallback>
                <p:oleObj name="Document" r:id="rId4" imgW="8267030" imgH="2840781"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1"/>
            <a:ext cx="10361084" cy="609599"/>
          </a:xfrm>
        </p:spPr>
        <p:txBody>
          <a:bodyPr/>
          <a:lstStyle/>
          <a:p>
            <a:r>
              <a:rPr lang="en-US" altLang="en-US" dirty="0"/>
              <a:t>AANI SC Background</a:t>
            </a:r>
          </a:p>
        </p:txBody>
      </p:sp>
      <p:sp>
        <p:nvSpPr>
          <p:cNvPr id="20483" name="Content Placeholder 2"/>
          <p:cNvSpPr>
            <a:spLocks noGrp="1"/>
          </p:cNvSpPr>
          <p:nvPr>
            <p:ph idx="1"/>
          </p:nvPr>
        </p:nvSpPr>
        <p:spPr>
          <a:xfrm>
            <a:off x="914401" y="1524000"/>
            <a:ext cx="10361084" cy="4724399"/>
          </a:xfrm>
        </p:spPr>
        <p:txBody>
          <a:bodyPr/>
          <a:lstStyle/>
          <a:p>
            <a:r>
              <a:rPr lang="en-US" altLang="en-US" sz="2000" dirty="0"/>
              <a:t>At the July 802 Plenary meeting in San Diego 802.11 passed a motion to form this standing committee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7"/>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8"/>
              </a:rPr>
              <a:t>11-16/1574r3</a:t>
            </a:r>
            <a:r>
              <a:rPr lang="en-US" altLang="en-US" sz="2000" dirty="0"/>
              <a:t>) to 3GPP SA (5/17)</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9"/>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0"/>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1"/>
              </a:rPr>
              <a:t>11-17/0903r0</a:t>
            </a:r>
            <a:r>
              <a:rPr lang="en-US" altLang="en-US" sz="2000" dirty="0"/>
              <a:t>) (6/17)</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006817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AANI Status</a:t>
            </a:r>
          </a:p>
        </p:txBody>
      </p:sp>
      <p:sp>
        <p:nvSpPr>
          <p:cNvPr id="3" name="Content Placeholder 2"/>
          <p:cNvSpPr>
            <a:spLocks noGrp="1"/>
          </p:cNvSpPr>
          <p:nvPr>
            <p:ph idx="1"/>
          </p:nvPr>
        </p:nvSpPr>
        <p:spPr>
          <a:xfrm>
            <a:off x="914401" y="1724120"/>
            <a:ext cx="10361084" cy="4751294"/>
          </a:xfrm>
        </p:spPr>
        <p:txBody>
          <a:bodyPr/>
          <a:lstStyle/>
          <a:p>
            <a:r>
              <a:rPr lang="en-US" dirty="0"/>
              <a:t>Incoming LS from </a:t>
            </a:r>
            <a:r>
              <a:rPr lang="en-US" altLang="en-US" dirty="0"/>
              <a:t>3GPP SA TSG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dirty="0"/>
              <a:t>Sent by 3GPP SA in reply to our LS </a:t>
            </a:r>
            <a:r>
              <a:rPr lang="en-US" altLang="en-US" dirty="0"/>
              <a:t>(</a:t>
            </a:r>
            <a:r>
              <a:rPr lang="en-US" altLang="en-US" dirty="0">
                <a:hlinkClick r:id="rId3"/>
              </a:rPr>
              <a:t>11-16/1574r3</a:t>
            </a:r>
            <a:r>
              <a:rPr lang="en-US" altLang="en-US" dirty="0"/>
              <a:t>) to 3GPP SA (5/17):</a:t>
            </a:r>
          </a:p>
          <a:p>
            <a:r>
              <a:rPr lang="en-US" altLang="en-US" dirty="0"/>
              <a:t>“</a:t>
            </a:r>
            <a:r>
              <a:rPr lang="en-US" dirty="0"/>
              <a:t>IEEE 802.11 Working Group Liaison Statement Requesting </a:t>
            </a:r>
            <a:r>
              <a:rPr lang="en-GB" dirty="0"/>
              <a:t>status and technical information on WLAN integration in 3GPP NextGen System.”</a:t>
            </a:r>
            <a:endParaRPr lang="en-US" altLang="en-US" dirty="0"/>
          </a:p>
          <a:p>
            <a:r>
              <a:rPr lang="en-US" dirty="0"/>
              <a:t> </a:t>
            </a:r>
          </a:p>
          <a:p>
            <a:r>
              <a:rPr lang="en-US" dirty="0"/>
              <a:t>Contributions:</a:t>
            </a:r>
          </a:p>
          <a:p>
            <a:pPr>
              <a:buFont typeface="Arial" panose="020B0604020202020204" pitchFamily="34" charset="0"/>
              <a:buChar char="•"/>
            </a:pPr>
            <a:r>
              <a:rPr lang="en-US" dirty="0"/>
              <a:t>11-17/1064r0 – “Overview of 3GPP SA Next Generation System Documents Related to Non-3GPP Access to the 5G Core Network”</a:t>
            </a:r>
          </a:p>
          <a:p>
            <a:pPr>
              <a:buFont typeface="Arial" panose="020B0604020202020204" pitchFamily="34" charset="0"/>
              <a:buChar char="•"/>
            </a:pPr>
            <a:r>
              <a:rPr lang="en-US" dirty="0"/>
              <a:t>???</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381001"/>
          </a:xfrm>
        </p:spPr>
        <p:txBody>
          <a:bodyPr/>
          <a:lstStyle/>
          <a:p>
            <a:r>
              <a:rPr lang="en-US" dirty="0"/>
              <a:t>Incoming LS </a:t>
            </a:r>
            <a:r>
              <a:rPr lang="en-US" altLang="en-US" dirty="0"/>
              <a:t>(</a:t>
            </a:r>
            <a:r>
              <a:rPr lang="en-US" altLang="en-US" dirty="0">
                <a:hlinkClick r:id="rId2"/>
              </a:rPr>
              <a:t>11-17/0903r0</a:t>
            </a:r>
            <a:r>
              <a:rPr lang="en-US" altLang="en-US" dirty="0"/>
              <a:t>) Summary</a:t>
            </a:r>
            <a:endParaRPr lang="en-US" dirty="0"/>
          </a:p>
        </p:txBody>
      </p:sp>
      <p:sp>
        <p:nvSpPr>
          <p:cNvPr id="3" name="Content Placeholder 2"/>
          <p:cNvSpPr>
            <a:spLocks noGrp="1"/>
          </p:cNvSpPr>
          <p:nvPr>
            <p:ph idx="1"/>
          </p:nvPr>
        </p:nvSpPr>
        <p:spPr>
          <a:xfrm>
            <a:off x="773642" y="1146180"/>
            <a:ext cx="10744199" cy="4868856"/>
          </a:xfrm>
        </p:spPr>
        <p:txBody>
          <a:bodyPr/>
          <a:lstStyle/>
          <a:p>
            <a:r>
              <a:rPr lang="en-US" sz="2000" dirty="0"/>
              <a:t>In response to our request to provide information on 3GPP SA plans:</a:t>
            </a:r>
            <a:endParaRPr lang="en-US" dirty="0"/>
          </a:p>
          <a:p>
            <a:pPr>
              <a:buFont typeface="Arial" panose="020B0604020202020204" pitchFamily="34" charset="0"/>
              <a:buChar char="•"/>
            </a:pPr>
            <a:r>
              <a:rPr lang="en-GB" sz="1800" dirty="0"/>
              <a:t>SA2 has completed a “Study on Architecture for Next Generation System” </a:t>
            </a:r>
            <a:r>
              <a:rPr lang="en-GB" sz="1800" dirty="0">
                <a:hlinkClick r:id="rId3"/>
              </a:rPr>
              <a:t>TR 23.799</a:t>
            </a:r>
            <a:endParaRPr lang="en-GB" sz="1800" dirty="0"/>
          </a:p>
          <a:p>
            <a:pPr>
              <a:buFont typeface="Arial" panose="020B0604020202020204" pitchFamily="34" charset="0"/>
              <a:buChar char="•"/>
            </a:pPr>
            <a:r>
              <a:rPr lang="en-GB" sz="1800" dirty="0"/>
              <a:t>SA3 has completed a “Study on the Security Aspects of the Next Generation System” </a:t>
            </a:r>
            <a:r>
              <a:rPr lang="en-GB" sz="1800" dirty="0">
                <a:hlinkClick r:id="rId4"/>
              </a:rPr>
              <a:t>TR 33.899</a:t>
            </a:r>
            <a:endParaRPr lang="en-GB" sz="1800" dirty="0"/>
          </a:p>
          <a:p>
            <a:pPr>
              <a:buFont typeface="Arial" panose="020B0604020202020204" pitchFamily="34" charset="0"/>
              <a:buChar char="•"/>
            </a:pPr>
            <a:r>
              <a:rPr lang="en-GB" sz="1800" dirty="0"/>
              <a:t>The following normative specifications are being developed for Release 15: </a:t>
            </a:r>
          </a:p>
          <a:p>
            <a:pPr lvl="1">
              <a:buFont typeface="Arial" panose="020B0604020202020204" pitchFamily="34" charset="0"/>
              <a:buChar char="•"/>
            </a:pPr>
            <a:r>
              <a:rPr lang="en-GB" sz="1800" dirty="0"/>
              <a:t>SA2: </a:t>
            </a:r>
            <a:r>
              <a:rPr lang="en-GB" sz="1800" dirty="0">
                <a:hlinkClick r:id="rId5"/>
              </a:rPr>
              <a:t>TS 23.501 </a:t>
            </a:r>
            <a:r>
              <a:rPr lang="en-GB" sz="1800" dirty="0"/>
              <a:t>System Architecture for the 5G System (Stage 2), planned 9/17 (companion to TS 23.502)</a:t>
            </a:r>
            <a:endParaRPr lang="en-US" sz="1800" dirty="0"/>
          </a:p>
          <a:p>
            <a:pPr lvl="1">
              <a:buFont typeface="Arial" panose="020B0604020202020204" pitchFamily="34" charset="0"/>
              <a:buChar char="•"/>
            </a:pPr>
            <a:r>
              <a:rPr lang="en-GB" sz="1800" dirty="0"/>
              <a:t>SA2: </a:t>
            </a:r>
            <a:r>
              <a:rPr lang="en-GB" sz="1800" dirty="0">
                <a:hlinkClick r:id="rId6"/>
              </a:rPr>
              <a:t>TS 23.502 </a:t>
            </a:r>
            <a:r>
              <a:rPr lang="en-GB" sz="1800" dirty="0"/>
              <a:t>Procedures for the 5G System (Stage 2), planned 12/17 (companion to TS 23.501) </a:t>
            </a:r>
          </a:p>
          <a:p>
            <a:pPr lvl="1">
              <a:buFont typeface="Arial" panose="020B0604020202020204" pitchFamily="34" charset="0"/>
              <a:buChar char="•"/>
            </a:pPr>
            <a:r>
              <a:rPr lang="en-GB" sz="1800" dirty="0"/>
              <a:t>SA3: </a:t>
            </a:r>
            <a:r>
              <a:rPr lang="en-GB" sz="1800" dirty="0">
                <a:hlinkClick r:id="rId7"/>
              </a:rPr>
              <a:t>TS 33.501 </a:t>
            </a:r>
            <a:r>
              <a:rPr lang="en-GB" sz="1800" dirty="0"/>
              <a:t>Security Architecture and Procedure for the 5G System, planned 3/18</a:t>
            </a:r>
            <a:endParaRPr lang="en-US" sz="1800" dirty="0"/>
          </a:p>
          <a:p>
            <a:pPr>
              <a:buFont typeface="Arial" panose="020B0604020202020204" pitchFamily="34" charset="0"/>
              <a:buChar char="•"/>
            </a:pPr>
            <a:r>
              <a:rPr lang="en-GB" sz="2000" dirty="0"/>
              <a:t>The 5G System Architecture (Stage 2) articulates a common interface between the access network and the core network that integrates both 3GPP and non-3GPP access types.  </a:t>
            </a:r>
          </a:p>
          <a:p>
            <a:pPr lvl="1">
              <a:buFont typeface="Arial" panose="020B0604020202020204" pitchFamily="34" charset="0"/>
              <a:buChar char="•"/>
            </a:pPr>
            <a:r>
              <a:rPr lang="en-GB" sz="1800" dirty="0"/>
              <a:t>As part of this work, the 5G core network may connect to the non-3GPP RAT (e.g. WLAN access) via N3IWF function as defined in 3GPP TS 23.501 clause 6.2.9. Release 15 covers only untrusted non-3GPP access. Trusted non-3GPP access is expected to be covered in Release 16.</a:t>
            </a:r>
          </a:p>
          <a:p>
            <a:pPr>
              <a:buFont typeface="Arial" panose="020B0604020202020204" pitchFamily="34" charset="0"/>
              <a:buChar char="•"/>
            </a:pPr>
            <a:r>
              <a:rPr lang="en-GB" sz="2000" dirty="0"/>
              <a:t>In addition a new Release 16 SI on Access Traffic Steering, </a:t>
            </a:r>
            <a:r>
              <a:rPr lang="en-US" sz="2000" dirty="0"/>
              <a:t>Switch and Splitting support in the 5G system architecture (</a:t>
            </a:r>
            <a:r>
              <a:rPr lang="en-US" sz="2000" dirty="0">
                <a:hlinkClick r:id="rId8"/>
              </a:rPr>
              <a:t>SP-170411</a:t>
            </a:r>
            <a:r>
              <a:rPr lang="en-US" sz="2000" dirty="0"/>
              <a:t>) is in progress. This study is to investigate:</a:t>
            </a:r>
          </a:p>
          <a:p>
            <a:pPr lvl="1">
              <a:buFont typeface="Arial" panose="020B0604020202020204" pitchFamily="34" charset="0"/>
              <a:buChar char="•"/>
            </a:pPr>
            <a:r>
              <a:rPr lang="en-US" sz="1800" dirty="0"/>
              <a:t>Requirements, architecture impacts and procedures when a 5G UE is simultaneously connected to the core network over multiple accesses including non-3GPP access (eg. WLAN). Planned Completion 9/18.</a:t>
            </a:r>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034700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Status: IEEE 802 network enhancements for the next decade Industry Connections Activity</a:t>
            </a:r>
          </a:p>
        </p:txBody>
      </p:sp>
      <p:sp>
        <p:nvSpPr>
          <p:cNvPr id="3" name="Content Placeholder 2"/>
          <p:cNvSpPr>
            <a:spLocks noGrp="1"/>
          </p:cNvSpPr>
          <p:nvPr>
            <p:ph idx="1"/>
          </p:nvPr>
        </p:nvSpPr>
        <p:spPr/>
        <p:txBody>
          <a:bodyPr/>
          <a:lstStyle/>
          <a:p>
            <a:r>
              <a:rPr lang="en-US" dirty="0"/>
              <a:t>No update available at this time</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789887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11-17/1064r0 – “Overview of 3GPP SA Next Generation System Documents Related to Non-3GPP Access to the 5G Core Network”</a:t>
            </a:r>
          </a:p>
          <a:p>
            <a:pPr>
              <a:buFont typeface="Arial" panose="020B0604020202020204" pitchFamily="34" charset="0"/>
              <a:buChar char="•"/>
            </a:pPr>
            <a:r>
              <a:rPr lang="en-US" dirty="0"/>
              <a:t>???</a:t>
            </a:r>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7747153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dirty="0"/>
              <a:t>Agenda</a:t>
            </a:r>
          </a:p>
        </p:txBody>
      </p:sp>
      <p:sp>
        <p:nvSpPr>
          <p:cNvPr id="20483" name="Rectangle 3"/>
          <p:cNvSpPr>
            <a:spLocks noGrp="1" noChangeArrowheads="1"/>
          </p:cNvSpPr>
          <p:nvPr>
            <p:ph idx="1"/>
          </p:nvPr>
        </p:nvSpPr>
        <p:spPr>
          <a:xfrm>
            <a:off x="838200" y="1524000"/>
            <a:ext cx="10361084" cy="4800600"/>
          </a:xfrm>
        </p:spPr>
        <p:txBody>
          <a:bodyPr/>
          <a:lstStyle/>
          <a:p>
            <a:pPr marL="457200" indent="-457200">
              <a:buFont typeface="Times New Roman" panose="02020603050405020304" pitchFamily="18" charset="0"/>
              <a:buAutoNum type="arabicPeriod"/>
              <a:defRPr/>
            </a:pPr>
            <a:endParaRPr lang="en-US" altLang="en-US" sz="1800" dirty="0"/>
          </a:p>
          <a:p>
            <a:pPr marL="0" indent="0">
              <a:defRPr/>
            </a:pPr>
            <a:r>
              <a:rPr lang="en-US" altLang="en-US" sz="1800" dirty="0"/>
              <a:t>Thursday – AM2</a:t>
            </a:r>
          </a:p>
          <a:p>
            <a:pPr marL="457200" indent="-457200">
              <a:buFont typeface="Times New Roman" panose="02020603050405020304" pitchFamily="18" charset="0"/>
              <a:buAutoNum type="arabicPeriod"/>
              <a:defRPr/>
            </a:pPr>
            <a:r>
              <a:rPr lang="en-US" sz="1600" dirty="0"/>
              <a:t>Discussion on: IEEE 802 network enhancements for the next decade Industry Connections Activity (New 802.1 group to support the “IEEE “5G” Specification” activity)</a:t>
            </a:r>
          </a:p>
          <a:p>
            <a:pPr marL="457200" indent="-457200">
              <a:buFont typeface="Times New Roman" panose="02020603050405020304" pitchFamily="18" charset="0"/>
              <a:buAutoNum type="arabicPeriod"/>
              <a:defRPr/>
            </a:pPr>
            <a:r>
              <a:rPr lang="en-US" altLang="en-US" sz="1600" dirty="0"/>
              <a:t>Contributions </a:t>
            </a:r>
          </a:p>
          <a:p>
            <a:pPr marL="457200" indent="-457200">
              <a:buFont typeface="Times New Roman" panose="02020603050405020304" pitchFamily="18" charset="0"/>
              <a:buAutoNum type="arabicPeriod"/>
              <a:defRPr/>
            </a:pPr>
            <a:r>
              <a:rPr lang="en-US" altLang="en-US" sz="1600" dirty="0"/>
              <a:t>Call for Contributions</a:t>
            </a:r>
            <a:endParaRPr lang="en-US" sz="1600" dirty="0"/>
          </a:p>
          <a:p>
            <a:pPr marL="457200" indent="-457200">
              <a:buFont typeface="Times New Roman" panose="02020603050405020304" pitchFamily="18" charset="0"/>
              <a:buAutoNum type="arabicPeriod"/>
              <a:defRPr/>
            </a:pPr>
            <a:r>
              <a:rPr lang="en-US" altLang="en-US" sz="1600" dirty="0"/>
              <a:t>Future Sessions Planning</a:t>
            </a:r>
          </a:p>
          <a:p>
            <a:pPr marL="457200" indent="-457200">
              <a:buFont typeface="Times New Roman" panose="02020603050405020304" pitchFamily="18" charset="0"/>
              <a:buAutoNum type="arabicPeriod"/>
              <a:defRPr/>
            </a:pPr>
            <a:endParaRPr lang="en-US" altLang="en-US" sz="1600" dirty="0"/>
          </a:p>
          <a:p>
            <a:pPr marL="457200" indent="-457200">
              <a:buFont typeface="Times New Roman" panose="02020603050405020304" pitchFamily="18" charset="0"/>
              <a:buAutoNum type="arabicPeriod"/>
              <a:defRPr/>
            </a:pP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465732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Status: IEEE 802 network enhancements for the next decade Industry Connections Activity</a:t>
            </a:r>
          </a:p>
        </p:txBody>
      </p:sp>
      <p:sp>
        <p:nvSpPr>
          <p:cNvPr id="3" name="Content Placeholder 2"/>
          <p:cNvSpPr>
            <a:spLocks noGrp="1"/>
          </p:cNvSpPr>
          <p:nvPr>
            <p:ph idx="1"/>
          </p:nvPr>
        </p:nvSpPr>
        <p:spPr>
          <a:xfrm>
            <a:off x="621242" y="1731348"/>
            <a:ext cx="11049000" cy="4669451"/>
          </a:xfrm>
        </p:spPr>
        <p:txBody>
          <a:bodyPr/>
          <a:lstStyle/>
          <a:p>
            <a:pPr>
              <a:buFont typeface="Arial" panose="020B0604020202020204" pitchFamily="34" charset="0"/>
              <a:buChar char="•"/>
            </a:pPr>
            <a:r>
              <a:rPr lang="en-US" b="0" dirty="0"/>
              <a:t>IEEE 802 NEND ICA met on Tuesday, 11 July 19:00 to 21:00.  How many attended?</a:t>
            </a:r>
          </a:p>
          <a:p>
            <a:pPr>
              <a:buFont typeface="Arial" panose="020B0604020202020204" pitchFamily="34" charset="0"/>
              <a:buChar char="•"/>
            </a:pPr>
            <a:r>
              <a:rPr lang="en-US" b="0" dirty="0"/>
              <a:t>The session was Chaired by Glen Parsons (802.1 Chair).</a:t>
            </a:r>
          </a:p>
          <a:p>
            <a:pPr>
              <a:buFont typeface="Arial" panose="020B0604020202020204" pitchFamily="34" charset="0"/>
              <a:buChar char="•"/>
            </a:pPr>
            <a:r>
              <a:rPr lang="en-US" b="0" dirty="0"/>
              <a:t>The Agenda document/updated by the Chair </a:t>
            </a:r>
            <a:r>
              <a:rPr lang="en-US" b="0" dirty="0">
                <a:hlinkClick r:id="rId2"/>
              </a:rPr>
              <a:t>1-17/0001r1</a:t>
            </a:r>
            <a:r>
              <a:rPr lang="en-US" b="0" dirty="0"/>
              <a:t> (Note: All NEND ICA documents can/will be found on: </a:t>
            </a:r>
            <a:r>
              <a:rPr lang="en-US" b="0" dirty="0">
                <a:hlinkClick r:id="rId3"/>
              </a:rPr>
              <a:t>mentor.ieee.org/802.1</a:t>
            </a:r>
            <a:r>
              <a:rPr lang="en-US" b="0" dirty="0"/>
              <a:t>)</a:t>
            </a:r>
          </a:p>
          <a:p>
            <a:pPr>
              <a:buFont typeface="Arial" panose="020B0604020202020204" pitchFamily="34" charset="0"/>
              <a:buChar char="•"/>
            </a:pPr>
            <a:r>
              <a:rPr lang="en-US" b="0" dirty="0"/>
              <a:t>High level summary of the Meeting:</a:t>
            </a:r>
          </a:p>
          <a:p>
            <a:pPr lvl="1">
              <a:buFont typeface="Arial" panose="020B0604020202020204" pitchFamily="34" charset="0"/>
              <a:buChar char="•"/>
            </a:pPr>
            <a:r>
              <a:rPr lang="en-US" dirty="0"/>
              <a:t>The background and history leading to the NEND IC were reviewed by Chair</a:t>
            </a:r>
          </a:p>
          <a:p>
            <a:pPr lvl="1">
              <a:buFont typeface="Arial" panose="020B0604020202020204" pitchFamily="34" charset="0"/>
              <a:buChar char="•"/>
            </a:pPr>
            <a:r>
              <a:rPr lang="en-US" dirty="0"/>
              <a:t>The attendees introduced themselves and provided some comments on their areas of interest and/or their desired outcome for the IC activity. </a:t>
            </a:r>
          </a:p>
          <a:p>
            <a:pPr lvl="1">
              <a:buFont typeface="Arial" panose="020B0604020202020204" pitchFamily="34" charset="0"/>
              <a:buChar char="•"/>
            </a:pPr>
            <a:r>
              <a:rPr lang="en-US" dirty="0"/>
              <a:t>Many attendees indicated an interested in Industrial Networking/ Manufacturing  Networking  </a:t>
            </a:r>
          </a:p>
          <a:p>
            <a:pPr lvl="1">
              <a:buFont typeface="Arial" panose="020B0604020202020204" pitchFamily="34" charset="0"/>
              <a:buChar char="•"/>
            </a:pPr>
            <a:r>
              <a:rPr lang="en-US" dirty="0"/>
              <a:t>Two contributions were presented: </a:t>
            </a:r>
          </a:p>
          <a:p>
            <a:pPr marL="914400" lvl="1" indent="-457200">
              <a:buFont typeface="+mj-lt"/>
              <a:buAutoNum type="arabicPeriod"/>
            </a:pPr>
            <a:r>
              <a:rPr lang="en-US" dirty="0"/>
              <a:t>Layer 2 network virtualization, Max Riegel (Nokia), </a:t>
            </a:r>
            <a:r>
              <a:rPr lang="en-US" dirty="0">
                <a:hlinkClick r:id="rId4"/>
              </a:rPr>
              <a:t>1-17/0002r0</a:t>
            </a:r>
            <a:r>
              <a:rPr lang="en-US" dirty="0"/>
              <a:t> </a:t>
            </a:r>
          </a:p>
          <a:p>
            <a:pPr marL="914400" lvl="1" indent="-457200">
              <a:buFont typeface="+mj-lt"/>
              <a:buAutoNum type="arabicPeriod"/>
            </a:pPr>
            <a:r>
              <a:rPr lang="en-US" dirty="0"/>
              <a:t>Wireless Communications in the Manufacturing Fields, Satoko Itaya (NICT), </a:t>
            </a:r>
            <a:r>
              <a:rPr lang="en-US" dirty="0">
                <a:hlinkClick r:id="rId5"/>
              </a:rPr>
              <a:t>omniran-17/0054r1</a:t>
            </a: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6169172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Future: IEEE 802 network enhancements for the next decade Industry Connections Activity</a:t>
            </a:r>
          </a:p>
        </p:txBody>
      </p:sp>
      <p:sp>
        <p:nvSpPr>
          <p:cNvPr id="3" name="Content Placeholder 2"/>
          <p:cNvSpPr>
            <a:spLocks noGrp="1"/>
          </p:cNvSpPr>
          <p:nvPr>
            <p:ph idx="1"/>
          </p:nvPr>
        </p:nvSpPr>
        <p:spPr>
          <a:xfrm>
            <a:off x="141919" y="1751014"/>
            <a:ext cx="12007645" cy="4343400"/>
          </a:xfrm>
        </p:spPr>
        <p:txBody>
          <a:bodyPr/>
          <a:lstStyle/>
          <a:p>
            <a:pPr>
              <a:buFont typeface="Arial" panose="020B0604020202020204" pitchFamily="34" charset="0"/>
              <a:buChar char="•"/>
            </a:pPr>
            <a:r>
              <a:rPr lang="en-US" b="0" dirty="0"/>
              <a:t>IEEE 802 NEND ICA will meet F2F at 802 Plenary meetings.  Therefore the next F2F meeting will be Tuesday November 7 19:00 to 21:00 at Caribe Hotel and Convention Center, Orlando, FL, USA.</a:t>
            </a:r>
          </a:p>
          <a:p>
            <a:pPr>
              <a:buFont typeface="Arial" panose="020B0604020202020204" pitchFamily="34" charset="0"/>
              <a:buChar char="•"/>
            </a:pPr>
            <a:r>
              <a:rPr lang="en-US" b="0" dirty="0"/>
              <a:t>There will be NEND ICA teleconferences, it is likely these will be monthly, the dates and times of these meetings are currently TBD. </a:t>
            </a:r>
          </a:p>
          <a:p>
            <a:pPr>
              <a:buFont typeface="Arial" panose="020B0604020202020204" pitchFamily="34" charset="0"/>
              <a:buChar char="•"/>
            </a:pPr>
            <a:r>
              <a:rPr lang="en-US" b="0" dirty="0"/>
              <a:t>Glen Parsons will continue to Chair this activity until a Chair can be found.</a:t>
            </a:r>
          </a:p>
          <a:p>
            <a:pPr>
              <a:buFont typeface="Arial" panose="020B0604020202020204" pitchFamily="34" charset="0"/>
              <a:buChar char="•"/>
            </a:pPr>
            <a:r>
              <a:rPr lang="en-US" b="0" dirty="0"/>
              <a:t>Glen is seeking a Chair and technology/industry evangelists to move this work forward.</a:t>
            </a:r>
          </a:p>
          <a:p>
            <a:pPr>
              <a:buFont typeface="Arial" panose="020B0604020202020204" pitchFamily="34" charset="0"/>
              <a:buChar char="•"/>
            </a:pPr>
            <a:r>
              <a:rPr lang="en-US" b="0" dirty="0"/>
              <a:t>There is IEEE Staff support to aid in Industry outreach (established in offline discussions). </a:t>
            </a:r>
          </a:p>
          <a:p>
            <a:pPr>
              <a:buFont typeface="Arial" panose="020B0604020202020204" pitchFamily="34" charset="0"/>
              <a:buChar char="•"/>
            </a:pPr>
            <a:endParaRPr lang="en-US" sz="100" b="0" dirty="0"/>
          </a:p>
          <a:p>
            <a:pPr>
              <a:buFont typeface="Arial" panose="020B0604020202020204" pitchFamily="34" charset="0"/>
              <a:buChar char="•"/>
            </a:pPr>
            <a:r>
              <a:rPr lang="en-US" dirty="0"/>
              <a:t>Does 802.11 want to participate in this activity, do we have particular Industry interest?</a:t>
            </a:r>
          </a:p>
          <a:p>
            <a:pPr>
              <a:buFont typeface="Arial" panose="020B0604020202020204" pitchFamily="34" charset="0"/>
              <a:buChar char="•"/>
            </a:pPr>
            <a:r>
              <a:rPr lang="en-US" dirty="0"/>
              <a:t>Is anyone interested in participating/contributing to this active? </a:t>
            </a:r>
          </a:p>
          <a:p>
            <a:pPr>
              <a:buFont typeface="Arial" panose="020B0604020202020204" pitchFamily="34" charset="0"/>
              <a:buChar char="•"/>
            </a:pPr>
            <a:endParaRPr lang="en-US" dirty="0"/>
          </a:p>
          <a:p>
            <a:pPr>
              <a:buFont typeface="Arial" panose="020B0604020202020204" pitchFamily="34" charset="0"/>
              <a:buChar char="•"/>
            </a:pPr>
            <a:endParaRPr lang="en-US" dirty="0"/>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8700452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914401" y="685801"/>
            <a:ext cx="10361084" cy="685799"/>
          </a:xfrm>
        </p:spPr>
        <p:txBody>
          <a:bodyPr/>
          <a:lstStyle/>
          <a:p>
            <a:r>
              <a:rPr lang="en-US" altLang="en-US" dirty="0"/>
              <a:t>New Business</a:t>
            </a:r>
          </a:p>
        </p:txBody>
      </p:sp>
      <p:sp>
        <p:nvSpPr>
          <p:cNvPr id="35843" name="Content Placeholder 2"/>
          <p:cNvSpPr>
            <a:spLocks noGrp="1"/>
          </p:cNvSpPr>
          <p:nvPr>
            <p:ph idx="1"/>
          </p:nvPr>
        </p:nvSpPr>
        <p:spPr>
          <a:xfrm>
            <a:off x="914401" y="1450977"/>
            <a:ext cx="10361084" cy="4643438"/>
          </a:xfrm>
        </p:spPr>
        <p:txBody>
          <a:bodyPr/>
          <a:lstStyle/>
          <a:p>
            <a:r>
              <a:rPr lang="en-US" altLang="en-US" dirty="0"/>
              <a:t>Any other business?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8580397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914401" y="1298576"/>
            <a:ext cx="10361084" cy="5176837"/>
          </a:xfrm>
        </p:spPr>
        <p:txBody>
          <a:bodyPr/>
          <a:lstStyle/>
          <a:p>
            <a:r>
              <a:rPr lang="en-US" altLang="en-US" dirty="0"/>
              <a:t>Teleconference: </a:t>
            </a:r>
          </a:p>
          <a:p>
            <a:pPr lvl="1"/>
            <a:r>
              <a:rPr lang="en-US" altLang="en-US" dirty="0"/>
              <a:t>How many teleconferences should we plan between now and the September HI? </a:t>
            </a:r>
          </a:p>
          <a:p>
            <a:pPr lvl="1"/>
            <a:r>
              <a:rPr lang="en-US" altLang="en-US" dirty="0"/>
              <a:t>July 27, August 3, 10, 17, 24, 31</a:t>
            </a:r>
            <a:r>
              <a:rPr lang="en-US" altLang="en-US"/>
              <a:t>, September 7</a:t>
            </a:r>
            <a:endParaRPr lang="en-US" altLang="en-US" dirty="0"/>
          </a:p>
          <a:p>
            <a:pPr lvl="1"/>
            <a:r>
              <a:rPr lang="en-US" altLang="en-US" dirty="0"/>
              <a:t>There are ~ 8 weeks before the next interim, 20 weeks before the next plenary</a:t>
            </a:r>
          </a:p>
          <a:p>
            <a:pPr lvl="1"/>
            <a:r>
              <a:rPr lang="en-US" altLang="en-US" dirty="0"/>
              <a:t>Topics for discussion/contribution:</a:t>
            </a:r>
          </a:p>
          <a:p>
            <a:pPr marL="914400" lvl="1" indent="-457200">
              <a:buFont typeface="+mj-lt"/>
              <a:buAutoNum type="arabicPeriod"/>
            </a:pPr>
            <a:r>
              <a:rPr lang="en-US" altLang="en-US" dirty="0"/>
              <a:t>NEND IC activity</a:t>
            </a:r>
          </a:p>
          <a:p>
            <a:pPr marL="914400" lvl="1" indent="-457200">
              <a:buFont typeface="+mj-lt"/>
              <a:buAutoNum type="arabicPeriod"/>
            </a:pPr>
            <a:r>
              <a:rPr lang="en-US" altLang="en-US" dirty="0"/>
              <a:t>3GPP Interworking</a:t>
            </a:r>
          </a:p>
          <a:p>
            <a:r>
              <a:rPr lang="en-US" altLang="en-US" dirty="0"/>
              <a:t>10-15 September 2017 F2F, Waikoloa Village, Kona, HI, USA:</a:t>
            </a:r>
          </a:p>
          <a:p>
            <a:pPr lvl="1"/>
            <a:r>
              <a:rPr lang="en-US" altLang="en-US" dirty="0"/>
              <a:t>Goals: </a:t>
            </a:r>
          </a:p>
          <a:p>
            <a:pPr lvl="2"/>
            <a:r>
              <a:rPr lang="en-US" altLang="en-US" dirty="0"/>
              <a:t>Contributions on current SA/802.11 interworking: 2G/3G/4G</a:t>
            </a:r>
          </a:p>
          <a:p>
            <a:pPr lvl="2"/>
            <a:r>
              <a:rPr lang="en-US" altLang="en-US" dirty="0"/>
              <a:t>Contributions on SA/802.11 or RAN/802.11 interworking or related 5G/</a:t>
            </a:r>
            <a:r>
              <a:rPr lang="en-US" altLang="en-US" dirty="0" err="1"/>
              <a:t>nextGen</a:t>
            </a:r>
            <a:r>
              <a:rPr lang="en-US" altLang="en-US" dirty="0"/>
              <a:t> topics</a:t>
            </a:r>
          </a:p>
          <a:p>
            <a:pPr lvl="2"/>
            <a:r>
              <a:rPr lang="en-US" altLang="en-US" dirty="0"/>
              <a:t>Discuss and address any LSs received</a:t>
            </a:r>
          </a:p>
          <a:p>
            <a:pPr lvl="2"/>
            <a:r>
              <a:rPr lang="en-US" altLang="en-US" dirty="0"/>
              <a:t>Continue discussions on NEND IC and report of NEND IC activity. </a:t>
            </a:r>
            <a:endParaRPr lang="en-US" dirty="0"/>
          </a:p>
          <a:p>
            <a:pPr lvl="2"/>
            <a:r>
              <a:rPr lang="en-US" altLang="en-US" dirty="0"/>
              <a:t>Generate a 802.11 contribution(s) for NEND IC activity: A 802.11 perspective on ?????</a:t>
            </a:r>
          </a:p>
          <a:p>
            <a:pPr lvl="1"/>
            <a:r>
              <a:rPr lang="en-US" altLang="en-US" dirty="0"/>
              <a:t>2 sessions on Monday PM1 and Thursday AM2 (to be confirmed)</a:t>
            </a:r>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July 2017</a:t>
            </a:r>
          </a:p>
          <a:p>
            <a:pPr algn="ctr"/>
            <a:r>
              <a:rPr lang="en-US" altLang="en-US" dirty="0"/>
              <a:t>Berlin, Germany</a:t>
            </a:r>
          </a:p>
          <a:p>
            <a:pPr algn="ctr"/>
            <a:endParaRPr lang="en-US" altLang="en-US" dirty="0"/>
          </a:p>
          <a:p>
            <a:pPr algn="ctr"/>
            <a:r>
              <a:rPr lang="en-US" altLang="en-US" dirty="0"/>
              <a:t>Chair: Joseph Levy (InterDigital)</a:t>
            </a:r>
          </a:p>
          <a:p>
            <a:pPr algn="ctr"/>
            <a:r>
              <a:rPr lang="en-US" altLang="en-US" dirty="0"/>
              <a:t>Vice Chair: Roger Marks (EthAirNet Associates)</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2017</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2017</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914401" y="1751014"/>
            <a:ext cx="10361084" cy="4113213"/>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during a 802.11 F2F meeting counts towards 802.11 voting rights</a:t>
            </a:r>
          </a:p>
          <a:p>
            <a:pPr lvl="1" eaLnBrk="1" hangingPunct="1"/>
            <a:r>
              <a:rPr lang="en-US" altLang="en-US" sz="2400" dirty="0"/>
              <a:t>All technical motions must pass by a 75% majority</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dirty="0"/>
              <a:t>Agenda</a:t>
            </a:r>
          </a:p>
        </p:txBody>
      </p:sp>
      <p:sp>
        <p:nvSpPr>
          <p:cNvPr id="20483" name="Rectangle 3"/>
          <p:cNvSpPr>
            <a:spLocks noGrp="1" noChangeArrowheads="1"/>
          </p:cNvSpPr>
          <p:nvPr>
            <p:ph idx="1"/>
          </p:nvPr>
        </p:nvSpPr>
        <p:spPr>
          <a:xfrm>
            <a:off x="838200" y="1524000"/>
            <a:ext cx="10361084" cy="4800600"/>
          </a:xfrm>
        </p:spPr>
        <p:txBody>
          <a:bodyPr/>
          <a:lstStyle/>
          <a:p>
            <a:pPr marL="0" indent="0">
              <a:defRPr/>
            </a:pPr>
            <a:r>
              <a:rPr lang="en-US" altLang="en-US" sz="1800" dirty="0"/>
              <a:t>Monday – PM1 </a:t>
            </a:r>
          </a:p>
          <a:p>
            <a:pPr marL="457200" indent="-457200">
              <a:buFont typeface="Times New Roman" panose="02020603050405020304" pitchFamily="18" charset="0"/>
              <a:buAutoNum type="arabicPeriod"/>
              <a:defRPr/>
            </a:pPr>
            <a:r>
              <a:rPr lang="en-US" altLang="en-US" sz="1600" dirty="0"/>
              <a:t>Call for Secretary</a:t>
            </a:r>
          </a:p>
          <a:p>
            <a:pPr marL="457200" indent="-457200">
              <a:buFont typeface="Times New Roman" panose="02020603050405020304" pitchFamily="18" charset="0"/>
              <a:buAutoNum type="arabicPeriod"/>
              <a:defRPr/>
            </a:pPr>
            <a:r>
              <a:rPr lang="en-US" altLang="en-US" sz="1600" dirty="0"/>
              <a:t>Administrative: Reminders, Rules, Agenda, Guidelines, Resources,  Participation, Approval of Minutes, Announcements</a:t>
            </a:r>
          </a:p>
          <a:p>
            <a:pPr marL="457200" indent="-457200">
              <a:buFont typeface="Times New Roman" panose="02020603050405020304" pitchFamily="18" charset="0"/>
              <a:buAutoNum type="arabicPeriod"/>
              <a:defRPr/>
            </a:pPr>
            <a:r>
              <a:rPr lang="en-US" altLang="en-US" sz="1600" dirty="0"/>
              <a:t>Background/Status</a:t>
            </a:r>
          </a:p>
          <a:p>
            <a:pPr marL="457200" indent="-457200">
              <a:buFont typeface="Times New Roman" panose="02020603050405020304" pitchFamily="18" charset="0"/>
              <a:buAutoNum type="arabicPeriod"/>
              <a:defRPr/>
            </a:pPr>
            <a:r>
              <a:rPr lang="en-US" sz="1600" dirty="0"/>
              <a:t>Status of: IEEE 802 network enhancements for the next decade Industry Connections Activity (New 802.1 group to support the “IEEE “5G” Specification” activity) </a:t>
            </a:r>
          </a:p>
          <a:p>
            <a:pPr marL="457200" indent="-457200">
              <a:buFont typeface="Times New Roman" panose="02020603050405020304" pitchFamily="18" charset="0"/>
              <a:buAutoNum type="arabicPeriod"/>
              <a:defRPr/>
            </a:pPr>
            <a:r>
              <a:rPr lang="en-US" altLang="en-US" sz="1600" dirty="0"/>
              <a:t>Incoming Liaison Statements (if any)</a:t>
            </a:r>
          </a:p>
          <a:p>
            <a:pPr marL="457200" indent="-457200">
              <a:buFont typeface="Times New Roman" panose="02020603050405020304" pitchFamily="18" charset="0"/>
              <a:buAutoNum type="arabicPeriod"/>
              <a:defRPr/>
            </a:pPr>
            <a:r>
              <a:rPr lang="en-US" altLang="en-US" sz="1600" dirty="0"/>
              <a:t>Contributions</a:t>
            </a:r>
          </a:p>
          <a:p>
            <a:pPr marL="457200" indent="-457200">
              <a:buFont typeface="Times New Roman" panose="02020603050405020304" pitchFamily="18" charset="0"/>
              <a:buAutoNum type="arabicPeriod"/>
              <a:defRPr/>
            </a:pPr>
            <a:endParaRPr lang="en-US" altLang="en-US" sz="1800" dirty="0"/>
          </a:p>
          <a:p>
            <a:pPr marL="0" indent="0">
              <a:defRPr/>
            </a:pPr>
            <a:r>
              <a:rPr lang="en-US" altLang="en-US" sz="1800" dirty="0"/>
              <a:t>Thursday – AM2</a:t>
            </a:r>
          </a:p>
          <a:p>
            <a:pPr marL="457200" indent="-457200">
              <a:buFont typeface="Times New Roman" panose="02020603050405020304" pitchFamily="18" charset="0"/>
              <a:buAutoNum type="arabicPeriod"/>
              <a:defRPr/>
            </a:pPr>
            <a:r>
              <a:rPr lang="en-US" altLang="en-US" sz="1600" dirty="0"/>
              <a:t>Contributions </a:t>
            </a:r>
          </a:p>
          <a:p>
            <a:pPr marL="457200" indent="-457200">
              <a:buFont typeface="Times New Roman" panose="02020603050405020304" pitchFamily="18" charset="0"/>
              <a:buAutoNum type="arabicPeriod"/>
              <a:defRPr/>
            </a:pPr>
            <a:r>
              <a:rPr lang="en-US" sz="1600" dirty="0"/>
              <a:t>Discussion on: IEEE 802 network enhancements for the next decade Industry Connections Activity (New 802.1 group to support the “IEEE “5G” Specification” activity)</a:t>
            </a:r>
          </a:p>
          <a:p>
            <a:pPr marL="457200" indent="-457200">
              <a:buFont typeface="Times New Roman" panose="02020603050405020304" pitchFamily="18" charset="0"/>
              <a:buAutoNum type="arabicPeriod"/>
              <a:defRPr/>
            </a:pPr>
            <a:r>
              <a:rPr lang="en-US" altLang="en-US" sz="1600" dirty="0"/>
              <a:t>Future Sessions Planning</a:t>
            </a:r>
          </a:p>
          <a:p>
            <a:pPr marL="457200" indent="-457200">
              <a:buFont typeface="Times New Roman" panose="02020603050405020304" pitchFamily="18" charset="0"/>
              <a:buAutoNum type="arabicPeriod"/>
              <a:defRPr/>
            </a:pPr>
            <a:endParaRPr lang="en-US" altLang="en-US" sz="1600" dirty="0"/>
          </a:p>
          <a:p>
            <a:pPr marL="457200" indent="-457200">
              <a:buFont typeface="Times New Roman" panose="02020603050405020304" pitchFamily="18" charset="0"/>
              <a:buAutoNum type="arabicPeriod"/>
              <a:defRPr/>
            </a:pP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1" y="685801"/>
            <a:ext cx="10361084" cy="457199"/>
          </a:xfrm>
        </p:spPr>
        <p:txBody>
          <a:bodyPr/>
          <a:lstStyle/>
          <a:p>
            <a:r>
              <a:rPr lang="en-US" altLang="en-US" u="sng" dirty="0"/>
              <a:t>Guidelines for IEEE-SA Meetings</a:t>
            </a:r>
            <a:endParaRPr lang="en-US" altLang="en-US" dirty="0"/>
          </a:p>
        </p:txBody>
      </p:sp>
      <p:sp>
        <p:nvSpPr>
          <p:cNvPr id="14339" name="Rectangle 4"/>
          <p:cNvSpPr>
            <a:spLocks noGrp="1" noChangeArrowheads="1"/>
          </p:cNvSpPr>
          <p:nvPr>
            <p:ph idx="1"/>
          </p:nvPr>
        </p:nvSpPr>
        <p:spPr>
          <a:xfrm>
            <a:off x="914401" y="1143000"/>
            <a:ext cx="10361084" cy="4113213"/>
          </a:xfrm>
        </p:spPr>
        <p:txBody>
          <a:bodyPr/>
          <a:lstStyle/>
          <a:p>
            <a:pPr marL="230188" indent="-230188">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interpretation, validity, or essentiality of patents/patent claims. </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specific license rates, terms, or conditions.</a:t>
            </a:r>
          </a:p>
          <a:p>
            <a:pPr marL="630238" lvl="1">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charset="2"/>
              <a:buChar char="l"/>
            </a:pPr>
            <a:r>
              <a:rPr lang="en-GB" altLang="en-US" sz="1600" dirty="0">
                <a:solidFill>
                  <a:srgbClr val="000099"/>
                </a:solidFill>
                <a:latin typeface="Arial" panose="020B0604020202020204" pitchFamily="34" charset="0"/>
              </a:rPr>
              <a:t>Technical considerations remain primary focus</a:t>
            </a:r>
            <a:endParaRPr lang="en-US" altLang="en-US" sz="1600" dirty="0">
              <a:solidFill>
                <a:srgbClr val="000099"/>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status or substance of ongoing or threatened litigation.</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be silent if inappropriate topics are discussed… do formally object.</a:t>
            </a:r>
          </a:p>
          <a:p>
            <a:pPr marL="230188" indent="-230188" algn="ctr">
              <a:lnSpc>
                <a:spcPct val="80000"/>
              </a:lnSpc>
              <a:buClr>
                <a:srgbClr val="CC3300"/>
              </a:buClr>
              <a:buSzPct val="50000"/>
            </a:pPr>
            <a:r>
              <a:rPr lang="en-US" altLang="en-US" sz="1200" dirty="0">
                <a:solidFill>
                  <a:srgbClr val="000099"/>
                </a:solidFill>
                <a:latin typeface="Arial" panose="020B0604020202020204" pitchFamily="34" charset="0"/>
              </a:rPr>
              <a:t>---------------------------------------------------------------   </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dirty="0">
                <a:solidFill>
                  <a:srgbClr val="000099"/>
                </a:solidFill>
                <a:latin typeface="Arial" panose="020B0604020202020204" pitchFamily="34" charset="0"/>
              </a:rPr>
            </a:br>
            <a:endParaRPr lang="en-US" altLang="en-US" sz="1400" dirty="0">
              <a:solidFill>
                <a:srgbClr val="000099"/>
              </a:solidFill>
              <a:latin typeface="Arial" panose="020B0604020202020204" pitchFamily="34" charset="0"/>
            </a:endParaRP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See </a:t>
            </a:r>
            <a:r>
              <a:rPr lang="en-US" altLang="en-US" sz="1400" i="1" dirty="0">
                <a:solidFill>
                  <a:srgbClr val="000099"/>
                </a:solidFill>
                <a:latin typeface="Arial" panose="020B0604020202020204" pitchFamily="34" charset="0"/>
              </a:rPr>
              <a:t>IEEE-SA Standards Board Operations Manual</a:t>
            </a:r>
            <a:r>
              <a:rPr lang="en-US" altLang="en-US" sz="1400" dirty="0">
                <a:solidFill>
                  <a:srgbClr val="000099"/>
                </a:solidFill>
                <a:latin typeface="Arial" panose="020B0604020202020204" pitchFamily="34" charset="0"/>
              </a:rPr>
              <a:t>, clause 5.3.10 and </a:t>
            </a:r>
            <a:r>
              <a:rPr lang="en-GB" altLang="en-US" sz="14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dirty="0">
                <a:solidFill>
                  <a:srgbClr val="000099"/>
                </a:solidFill>
                <a:latin typeface="Arial" panose="020B0604020202020204" pitchFamily="34" charset="0"/>
              </a:rPr>
              <a:t> for more details.</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This slide set is available </a:t>
            </a:r>
            <a:br>
              <a:rPr lang="en-US" altLang="en-US" sz="1400" dirty="0">
                <a:solidFill>
                  <a:srgbClr val="000099"/>
                </a:solidFill>
                <a:latin typeface="Arial" panose="020B0604020202020204" pitchFamily="34" charset="0"/>
              </a:rPr>
            </a:br>
            <a:r>
              <a:rPr lang="en-US" altLang="en-US" sz="1400" dirty="0">
                <a:solidFill>
                  <a:srgbClr val="000099"/>
                </a:solidFill>
                <a:latin typeface="Arial" panose="020B0604020202020204" pitchFamily="34" charset="0"/>
              </a:rPr>
              <a:t>at https://development.standards.ieee.org/myproject/Public/mytools/mob/slideset.ppt</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401037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July 2017</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a:t>Approval of Minutes</a:t>
            </a:r>
          </a:p>
        </p:txBody>
      </p:sp>
      <p:sp>
        <p:nvSpPr>
          <p:cNvPr id="18435" name="Content Placeholder 2"/>
          <p:cNvSpPr>
            <a:spLocks noGrp="1"/>
          </p:cNvSpPr>
          <p:nvPr>
            <p:ph idx="1"/>
          </p:nvPr>
        </p:nvSpPr>
        <p:spPr/>
        <p:txBody>
          <a:bodyPr/>
          <a:lstStyle/>
          <a:p>
            <a:r>
              <a:rPr lang="en-US" altLang="en-US" sz="2000" dirty="0"/>
              <a:t>Minutes from the May F2F Meeting in Daejeon, South Korea:</a:t>
            </a:r>
            <a:br>
              <a:rPr lang="en-US" altLang="en-US" sz="2000" dirty="0"/>
            </a:br>
            <a:r>
              <a:rPr lang="en-US" altLang="en-US" sz="2000" dirty="0">
                <a:hlinkClick r:id="rId2"/>
              </a:rPr>
              <a:t>11-17/0796r1</a:t>
            </a:r>
            <a:endParaRPr lang="en-US" altLang="en-US" sz="2000" dirty="0"/>
          </a:p>
          <a:p>
            <a:r>
              <a:rPr lang="en-US" altLang="en-US" sz="2000" dirty="0"/>
              <a:t>	</a:t>
            </a:r>
            <a:r>
              <a:rPr lang="en-US" altLang="en-US" sz="1800" dirty="0"/>
              <a:t>Objections to approving the minutes?</a:t>
            </a:r>
          </a:p>
          <a:p>
            <a:endParaRPr lang="en-US" altLang="en-US" sz="20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087709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a:t>Announcements</a:t>
            </a:r>
          </a:p>
        </p:txBody>
      </p:sp>
      <p:sp>
        <p:nvSpPr>
          <p:cNvPr id="23555" name="Content Placeholder 2"/>
          <p:cNvSpPr>
            <a:spLocks noGrp="1"/>
          </p:cNvSpPr>
          <p:nvPr>
            <p:ph idx="1"/>
          </p:nvPr>
        </p:nvSpPr>
        <p:spPr/>
        <p:txBody>
          <a:bodyPr/>
          <a:lstStyle/>
          <a:p>
            <a:pPr marL="0" indent="0" algn="ctr">
              <a:defRPr/>
            </a:pPr>
            <a:r>
              <a:rPr lang="en-US" altLang="en-US" sz="2800" dirty="0"/>
              <a:t>802.1 “</a:t>
            </a:r>
            <a:r>
              <a:rPr lang="en-US" sz="2800" dirty="0"/>
              <a:t>IEEE 802 network enhancements for the next decade” Industry Connections Activity</a:t>
            </a:r>
            <a:br>
              <a:rPr lang="en-US" sz="2800" dirty="0"/>
            </a:br>
            <a:r>
              <a:rPr lang="en-US" altLang="en-US" sz="2800" dirty="0"/>
              <a:t>will meet on Tuesday, July 11, @ 19:00-21:00</a:t>
            </a:r>
          </a:p>
          <a:p>
            <a:pPr marL="0" indent="0" algn="ctr">
              <a:defRPr/>
            </a:pPr>
            <a:endParaRPr lang="en-US" altLang="en-US" sz="2800" dirty="0"/>
          </a:p>
          <a:p>
            <a:pPr marL="0" indent="0" algn="ctr">
              <a:defRPr/>
            </a:pPr>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63299949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5262</TotalTime>
  <Words>1976</Words>
  <Application>Microsoft Office PowerPoint</Application>
  <PresentationFormat>Widescreen</PresentationFormat>
  <Paragraphs>254</Paragraphs>
  <Slides>20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 Unicode MS</vt:lpstr>
      <vt:lpstr>MS Gothic</vt:lpstr>
      <vt:lpstr>Arial</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Approval of Minutes</vt:lpstr>
      <vt:lpstr>Announcements</vt:lpstr>
      <vt:lpstr>AANI SC Background</vt:lpstr>
      <vt:lpstr>AANI Status</vt:lpstr>
      <vt:lpstr>Incoming LS (11-17/0903r0) Summary</vt:lpstr>
      <vt:lpstr>Status: IEEE 802 network enhancements for the next decade Industry Connections Activity</vt:lpstr>
      <vt:lpstr>Contributions</vt:lpstr>
      <vt:lpstr>Agenda</vt:lpstr>
      <vt:lpstr>Status: IEEE 802 network enhancements for the next decade Industry Connections Activity</vt:lpstr>
      <vt:lpstr>Future: IEEE 802 network enhancements for the next decade Industry Connections Activity</vt:lpstr>
      <vt:lpstr>New Business</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Levy, Joseph</dc:creator>
  <cp:lastModifiedBy>Levy, Joseph</cp:lastModifiedBy>
  <cp:revision>42</cp:revision>
  <cp:lastPrinted>1601-01-01T00:00:00Z</cp:lastPrinted>
  <dcterms:created xsi:type="dcterms:W3CDTF">2017-06-02T20:57:23Z</dcterms:created>
  <dcterms:modified xsi:type="dcterms:W3CDTF">2017-07-13T08:15:38Z</dcterms:modified>
</cp:coreProperties>
</file>