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7"/>
  </p:notesMasterIdLst>
  <p:handoutMasterIdLst>
    <p:handoutMasterId r:id="rId98"/>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92" r:id="rId19"/>
    <p:sldId id="293" r:id="rId20"/>
    <p:sldId id="294" r:id="rId21"/>
    <p:sldId id="295" r:id="rId22"/>
    <p:sldId id="273" r:id="rId23"/>
    <p:sldId id="274" r:id="rId24"/>
    <p:sldId id="276" r:id="rId25"/>
    <p:sldId id="275" r:id="rId26"/>
    <p:sldId id="288" r:id="rId27"/>
    <p:sldId id="289" r:id="rId28"/>
    <p:sldId id="291" r:id="rId29"/>
    <p:sldId id="290" r:id="rId30"/>
    <p:sldId id="277" r:id="rId31"/>
    <p:sldId id="278" r:id="rId32"/>
    <p:sldId id="279" r:id="rId33"/>
    <p:sldId id="280" r:id="rId34"/>
    <p:sldId id="281" r:id="rId35"/>
    <p:sldId id="297" r:id="rId36"/>
    <p:sldId id="296" r:id="rId37"/>
    <p:sldId id="282" r:id="rId38"/>
    <p:sldId id="283" r:id="rId39"/>
    <p:sldId id="284" r:id="rId40"/>
    <p:sldId id="287" r:id="rId41"/>
    <p:sldId id="298" r:id="rId42"/>
    <p:sldId id="319" r:id="rId43"/>
    <p:sldId id="320" r:id="rId44"/>
    <p:sldId id="321" r:id="rId45"/>
    <p:sldId id="322" r:id="rId46"/>
    <p:sldId id="323" r:id="rId47"/>
    <p:sldId id="299" r:id="rId48"/>
    <p:sldId id="300" r:id="rId49"/>
    <p:sldId id="301" r:id="rId50"/>
    <p:sldId id="347" r:id="rId51"/>
    <p:sldId id="302" r:id="rId52"/>
    <p:sldId id="303" r:id="rId53"/>
    <p:sldId id="304" r:id="rId54"/>
    <p:sldId id="305" r:id="rId55"/>
    <p:sldId id="308" r:id="rId56"/>
    <p:sldId id="309" r:id="rId57"/>
    <p:sldId id="310" r:id="rId58"/>
    <p:sldId id="311" r:id="rId59"/>
    <p:sldId id="312" r:id="rId60"/>
    <p:sldId id="313" r:id="rId61"/>
    <p:sldId id="314" r:id="rId62"/>
    <p:sldId id="315" r:id="rId63"/>
    <p:sldId id="324" r:id="rId64"/>
    <p:sldId id="316" r:id="rId65"/>
    <p:sldId id="317" r:id="rId66"/>
    <p:sldId id="318" r:id="rId67"/>
    <p:sldId id="306" r:id="rId68"/>
    <p:sldId id="330" r:id="rId69"/>
    <p:sldId id="331" r:id="rId70"/>
    <p:sldId id="332" r:id="rId71"/>
    <p:sldId id="333" r:id="rId72"/>
    <p:sldId id="334" r:id="rId73"/>
    <p:sldId id="335" r:id="rId74"/>
    <p:sldId id="336" r:id="rId75"/>
    <p:sldId id="337" r:id="rId76"/>
    <p:sldId id="339" r:id="rId77"/>
    <p:sldId id="340" r:id="rId78"/>
    <p:sldId id="341" r:id="rId79"/>
    <p:sldId id="342" r:id="rId80"/>
    <p:sldId id="343" r:id="rId81"/>
    <p:sldId id="344" r:id="rId82"/>
    <p:sldId id="307" r:id="rId83"/>
    <p:sldId id="325" r:id="rId84"/>
    <p:sldId id="326" r:id="rId85"/>
    <p:sldId id="327" r:id="rId86"/>
    <p:sldId id="328" r:id="rId87"/>
    <p:sldId id="329" r:id="rId88"/>
    <p:sldId id="345" r:id="rId89"/>
    <p:sldId id="346" r:id="rId90"/>
    <p:sldId id="286" r:id="rId91"/>
    <p:sldId id="348" r:id="rId92"/>
    <p:sldId id="350" r:id="rId93"/>
    <p:sldId id="351" r:id="rId94"/>
    <p:sldId id="352" r:id="rId95"/>
    <p:sldId id="353" r:id="rId9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6985" autoAdjust="0"/>
    <p:restoredTop sz="94660"/>
  </p:normalViewPr>
  <p:slideViewPr>
    <p:cSldViewPr>
      <p:cViewPr varScale="1">
        <p:scale>
          <a:sx n="72" d="100"/>
          <a:sy n="72" d="100"/>
        </p:scale>
        <p:origin x="498" y="5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2017</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802.11-17/0887r6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7/11-17-0691-00-00ax-tgax-may-2017-seoul-non-phy-ad-hoc-meeting-minutes.docx" TargetMode="External"/><Relationship Id="rId3" Type="http://schemas.openxmlformats.org/officeDocument/2006/relationships/hyperlink" Target="https://mentor.ieee.org/802.11/dcn/17/11-17-0851-03-00ax-minutes-from-tgax-teleconferences-from-may-to-june-2017.docx" TargetMode="External"/><Relationship Id="rId7" Type="http://schemas.openxmlformats.org/officeDocument/2006/relationships/hyperlink" Target="https://mentor.ieee.org/802.11/dcn/17/11-17-0726-00-00ax-may-2017-seoul-phy-ad-hoc-meeting-minutes.docx" TargetMode="External"/><Relationship Id="rId2" Type="http://schemas.openxmlformats.org/officeDocument/2006/relationships/hyperlink" Target="https://mentor.ieee.org/802.11/dcn/17/11-17-0749-01-00ax-tgax-may-2017-daejeon-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817-00-00ax-spatial-reuse-ad-hoc-group-meeting-minutes.docx" TargetMode="External"/><Relationship Id="rId5" Type="http://schemas.openxmlformats.org/officeDocument/2006/relationships/hyperlink" Target="https://mentor.ieee.org/802.11/dcn/17/11-17-0829-00-00ax-11ax-mac-ad-hoc-meeting-minutes.docx" TargetMode="External"/><Relationship Id="rId4" Type="http://schemas.openxmlformats.org/officeDocument/2006/relationships/hyperlink" Target="https://mentor.ieee.org/802.11/dcn/17/11-17-0850-00-00ax-may-2017-daejeon-phy-ad-hoc-meeting-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0711-03-00ax-cr-for-phy-cca-indication.docx" TargetMode="External"/><Relationship Id="rId7" Type="http://schemas.openxmlformats.org/officeDocument/2006/relationships/hyperlink" Target="https://mentor.ieee.org/802.11/dcn/17/11-17-0884-00-00ax-lb225-11ax-d1-0-comment-resolution-9-7-1.docx" TargetMode="External"/><Relationship Id="rId2" Type="http://schemas.openxmlformats.org/officeDocument/2006/relationships/hyperlink" Target="https://mentor.ieee.org/802.11/dcn/17/11-17-0702-03-00ax-cr-for-cid-9574.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688-01-00ax-lb225-11ax-d1-0-comment-resolution-27-10-4-part-ii.docx" TargetMode="External"/><Relationship Id="rId5" Type="http://schemas.openxmlformats.org/officeDocument/2006/relationships/hyperlink" Target="https://mentor.ieee.org/802.11/dcn/17/11-17-0553-02-00ax-lb225-11ax-d1-0-comment-resolution-27-10-4-part-1.docx" TargetMode="External"/><Relationship Id="rId4" Type="http://schemas.openxmlformats.org/officeDocument/2006/relationships/hyperlink" Target="https://mentor.ieee.org/802.11/dcn/17/11-17-0088-03-00ax-cr-on-10-22-2-8-txop-limits.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7/11-17-0935-00-00ax-crs-for-clause-27-5-4-2-uora.docx" TargetMode="External"/><Relationship Id="rId2" Type="http://schemas.openxmlformats.org/officeDocument/2006/relationships/hyperlink" Target="https://mentor.ieee.org/802.11/dcn/17/11-17-0619-02-00ax-client-manag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0606-00-00ax-lb225-mac-cr-clause-6.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US" smtClean="0"/>
              <a:t>June 2017</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July </a:t>
            </a:r>
            <a:r>
              <a:rPr lang="en-US" altLang="en-US" dirty="0"/>
              <a:t>2017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2017-06-01</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3220"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2044700" y="2486026"/>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2209801" y="1447801"/>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1905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July 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ad hoc meeting (possibly in Europe)</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2209801" y="1373188"/>
            <a:ext cx="3808413" cy="4113213"/>
          </a:xfrm>
        </p:spPr>
        <p:txBody>
          <a:bodyPr/>
          <a:lstStyle/>
          <a:p>
            <a:pPr>
              <a:lnSpc>
                <a:spcPct val="80000"/>
              </a:lnSpc>
            </a:pPr>
            <a:r>
              <a:rPr lang="en-US" altLang="en-US" sz="1400" dirty="0"/>
              <a:t>Monday July 10, 13:30 – 15:30</a:t>
            </a:r>
            <a:endParaRPr lang="en-US" altLang="en-US" sz="1400" dirty="0">
              <a:sym typeface="Wingdings" panose="05000000000000000000" pitchFamily="2" charset="2"/>
            </a:endParaRP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Call for submissions</a:t>
            </a:r>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July 10, 16:00 – 18:00</a:t>
            </a:r>
          </a:p>
          <a:p>
            <a:pPr lvl="1">
              <a:lnSpc>
                <a:spcPct val="80000"/>
              </a:lnSpc>
            </a:pPr>
            <a:r>
              <a:rPr lang="en-US" altLang="en-US" sz="1400" dirty="0"/>
              <a:t>Ad Hoc Group Meetings</a:t>
            </a:r>
          </a:p>
          <a:p>
            <a:pPr>
              <a:lnSpc>
                <a:spcPct val="80000"/>
              </a:lnSpc>
            </a:pPr>
            <a:r>
              <a:rPr lang="en-US" altLang="en-US" sz="1400" dirty="0"/>
              <a:t>Tuesday July 11, 10:30 – 12:30</a:t>
            </a:r>
          </a:p>
          <a:p>
            <a:pPr lvl="1">
              <a:lnSpc>
                <a:spcPct val="80000"/>
              </a:lnSpc>
            </a:pPr>
            <a:r>
              <a:rPr lang="en-US" altLang="en-US" sz="1400" dirty="0"/>
              <a:t>Ad Hoc Group Meeting</a:t>
            </a:r>
            <a:endParaRPr lang="en-US" altLang="en-US" sz="1800" dirty="0"/>
          </a:p>
          <a:p>
            <a:pPr>
              <a:lnSpc>
                <a:spcPct val="80000"/>
              </a:lnSpc>
            </a:pPr>
            <a:r>
              <a:rPr lang="en-CA" altLang="en-US" sz="1400" dirty="0"/>
              <a:t>Tuesday</a:t>
            </a:r>
            <a:r>
              <a:rPr lang="en-US" altLang="en-US" sz="1400" dirty="0"/>
              <a:t> July 11, 16:00 – 18:00</a:t>
            </a:r>
          </a:p>
          <a:p>
            <a:pPr lvl="1">
              <a:lnSpc>
                <a:spcPct val="80000"/>
              </a:lnSpc>
            </a:pPr>
            <a:r>
              <a:rPr lang="en-US" altLang="en-US" sz="1400" dirty="0"/>
              <a:t>Ad Hoc Group Meetings</a:t>
            </a:r>
          </a:p>
          <a:p>
            <a:pPr>
              <a:lnSpc>
                <a:spcPct val="80000"/>
              </a:lnSpc>
            </a:pPr>
            <a:r>
              <a:rPr lang="en-US" altLang="en-US" sz="1400" dirty="0"/>
              <a:t>Tuesday July 11, 19:30 – 21:30</a:t>
            </a:r>
          </a:p>
          <a:p>
            <a:pPr>
              <a:lnSpc>
                <a:spcPct val="80000"/>
              </a:lnSpc>
            </a:pPr>
            <a:r>
              <a:rPr lang="en-US" altLang="en-US" sz="1400" dirty="0"/>
              <a:t>	</a:t>
            </a:r>
            <a:r>
              <a:rPr lang="en-US" altLang="en-US" sz="1400" b="0" dirty="0"/>
              <a:t>Ad Hoc Group Meetings</a:t>
            </a:r>
          </a:p>
          <a:p>
            <a:endParaRPr lang="en-US" dirty="0"/>
          </a:p>
        </p:txBody>
      </p:sp>
      <p:sp>
        <p:nvSpPr>
          <p:cNvPr id="8" name="Content Placeholder 7"/>
          <p:cNvSpPr>
            <a:spLocks noGrp="1"/>
          </p:cNvSpPr>
          <p:nvPr>
            <p:ph sz="half" idx="2"/>
          </p:nvPr>
        </p:nvSpPr>
        <p:spPr>
          <a:xfrm>
            <a:off x="6095206" y="1144588"/>
            <a:ext cx="3810000" cy="4113213"/>
          </a:xfrm>
        </p:spPr>
        <p:txBody>
          <a:bodyPr/>
          <a:lstStyle/>
          <a:p>
            <a:pPr>
              <a:lnSpc>
                <a:spcPct val="80000"/>
              </a:lnSpc>
            </a:pPr>
            <a:r>
              <a:rPr lang="en-US" altLang="en-US" sz="1200" dirty="0"/>
              <a:t>Wednesday July 12, 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a:t>Wednesday July 12, 13:30 – 15:30</a:t>
            </a:r>
          </a:p>
          <a:p>
            <a:pPr lvl="1">
              <a:lnSpc>
                <a:spcPct val="80000"/>
              </a:lnSpc>
            </a:pPr>
            <a:r>
              <a:rPr lang="en-US" altLang="en-US" sz="1200" dirty="0"/>
              <a:t>Ad Hoc Group Meetings</a:t>
            </a:r>
          </a:p>
          <a:p>
            <a:pPr>
              <a:lnSpc>
                <a:spcPct val="80000"/>
              </a:lnSpc>
            </a:pPr>
            <a:r>
              <a:rPr lang="en-US" altLang="en-US" sz="1200" dirty="0"/>
              <a:t>Wednesday July 12, 16:00 – 18:00</a:t>
            </a:r>
          </a:p>
          <a:p>
            <a:pPr lvl="1">
              <a:lnSpc>
                <a:spcPct val="80000"/>
              </a:lnSpc>
            </a:pPr>
            <a:r>
              <a:rPr lang="en-US" altLang="en-US" sz="1200" dirty="0"/>
              <a:t>Ad Hoc Group Meetings</a:t>
            </a:r>
          </a:p>
          <a:p>
            <a:pPr>
              <a:lnSpc>
                <a:spcPct val="80000"/>
              </a:lnSpc>
            </a:pPr>
            <a:r>
              <a:rPr lang="en-US" altLang="en-US" sz="1200" dirty="0"/>
              <a:t>Thursday July 13, 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July 13, 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June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June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3354764"/>
              </p:ext>
            </p:extLst>
          </p:nvPr>
        </p:nvGraphicFramePr>
        <p:xfrm>
          <a:off x="2438400" y="2324154"/>
          <a:ext cx="7086600" cy="27050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355691">
                <a:tc>
                  <a:txBody>
                    <a:bodyPr/>
                    <a:lstStyle/>
                    <a:p>
                      <a:pPr algn="ctr"/>
                      <a:r>
                        <a:rPr lang="en-US" dirty="0" smtClean="0"/>
                        <a:t>AM 2</a:t>
                      </a:r>
                      <a:endParaRPr lang="en-US" dirty="0"/>
                    </a:p>
                  </a:txBody>
                  <a:tcPr/>
                </a:tc>
                <a:tc gridSpan="2">
                  <a:txBody>
                    <a:bodyPr/>
                    <a:lstStyle/>
                    <a:p>
                      <a:pPr algn="ctr"/>
                      <a:endParaRPr lang="en-US" dirty="0"/>
                    </a:p>
                  </a:txBody>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PHY</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MAC</a:t>
                      </a:r>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dirty="0" smtClean="0"/>
                        <a:t>TGax</a:t>
                      </a: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MU/SR</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349405">
                <a:tc>
                  <a:txBody>
                    <a:bodyPr/>
                    <a:lstStyle/>
                    <a:p>
                      <a:pPr algn="ctr"/>
                      <a:r>
                        <a:rPr lang="en-US" dirty="0" smtClean="0"/>
                        <a:t>EVE</a:t>
                      </a:r>
                      <a:endParaRPr lang="en-US" dirty="0"/>
                    </a:p>
                  </a:txBody>
                  <a:tcPr/>
                </a:tc>
                <a:tc>
                  <a:txBody>
                    <a:bodyPr/>
                    <a:lstStyle/>
                    <a:p>
                      <a:pPr algn="ctr"/>
                      <a:endParaRPr lang="en-US" sz="1400" dirty="0"/>
                    </a:p>
                  </a:txBody>
                  <a:tcPr/>
                </a:tc>
                <a:tc>
                  <a:txBody>
                    <a:bodyPr/>
                    <a:lstStyle/>
                    <a:p>
                      <a:pPr algn="ct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3657600" y="5867400"/>
            <a:ext cx="3224218" cy="369332"/>
          </a:xfrm>
          <a:prstGeom prst="rect">
            <a:avLst/>
          </a:prstGeom>
          <a:noFill/>
        </p:spPr>
        <p:txBody>
          <a:bodyPr wrap="square" rtlCol="0">
            <a:spAutoFit/>
          </a:bodyPr>
          <a:lstStyle/>
          <a:p>
            <a:r>
              <a:rPr lang="en-US" sz="1800" dirty="0">
                <a:solidFill>
                  <a:schemeClr val="tx1"/>
                </a:solidFill>
              </a:rPr>
              <a:t>ad hoc group assignment is TBD</a:t>
            </a: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905000" y="685801"/>
            <a:ext cx="8382000" cy="1065213"/>
          </a:xfrm>
        </p:spPr>
        <p:txBody>
          <a:bodyPr/>
          <a:lstStyle/>
          <a:p>
            <a:r>
              <a:rPr lang="en-US" altLang="en-US" dirty="0"/>
              <a:t>Agenda for Monday </a:t>
            </a:r>
            <a:r>
              <a:rPr lang="en-US" altLang="en-US" dirty="0" smtClean="0"/>
              <a:t>July 10,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600201" y="1600201"/>
            <a:ext cx="9067800" cy="4113213"/>
          </a:xfrm>
        </p:spPr>
        <p:txBody>
          <a:bodyPr/>
          <a:lstStyle/>
          <a:p>
            <a:pPr>
              <a:lnSpc>
                <a:spcPct val="80000"/>
              </a:lnSpc>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IPR policy and Procedure</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May 2017 meeting</a:t>
            </a:r>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a:t>Approve resolutions of comments, if needed.</a:t>
            </a:r>
          </a:p>
          <a:p>
            <a:pPr>
              <a:lnSpc>
                <a:spcPct val="80000"/>
              </a:lnSpc>
              <a:buFont typeface="Arial" panose="020B0604020202020204" pitchFamily="34" charset="0"/>
              <a:buChar char="•"/>
            </a:pPr>
            <a:r>
              <a:rPr lang="en-US" altLang="en-US" sz="2000" dirty="0"/>
              <a:t>Timeline</a:t>
            </a:r>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a:t>Progress from Teleconferences</a:t>
            </a:r>
          </a:p>
          <a:p>
            <a:pPr>
              <a:lnSpc>
                <a:spcPct val="80000"/>
              </a:lnSpc>
              <a:buFont typeface="Arial" panose="020B0604020202020204" pitchFamily="34" charset="0"/>
              <a:buChar char="•"/>
            </a:pPr>
            <a:r>
              <a:rPr lang="en-US" altLang="en-US" sz="2000" dirty="0"/>
              <a:t>September Ad Hoc Meeting Reminder</a:t>
            </a:r>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p>
          <a:p>
            <a:pPr lvl="1">
              <a:lnSpc>
                <a:spcPct val="80000"/>
              </a:lnSpc>
              <a:buFont typeface="Arial" panose="020B0604020202020204" pitchFamily="34" charset="0"/>
              <a:buChar char="•"/>
            </a:pPr>
            <a:r>
              <a:rPr lang="en-US" altLang="en-US" sz="1600" dirty="0" smtClean="0"/>
              <a:t>11-17/0933, “</a:t>
            </a:r>
            <a:r>
              <a:rPr lang="en-US" sz="1600" dirty="0"/>
              <a:t>PAR Modification to support 6 GHz </a:t>
            </a:r>
            <a:r>
              <a:rPr lang="en-US" sz="1600" dirty="0" smtClean="0"/>
              <a:t>band”, Rich Kennedy</a:t>
            </a:r>
            <a:endParaRPr lang="en-US" altLang="en-US" sz="1600" dirty="0" smtClean="0"/>
          </a:p>
          <a:p>
            <a:pPr lvl="1">
              <a:lnSpc>
                <a:spcPct val="80000"/>
              </a:lnSpc>
              <a:buFont typeface="Arial" panose="020B0604020202020204" pitchFamily="34" charset="0"/>
              <a:buChar char="•"/>
            </a:pPr>
            <a:r>
              <a:rPr lang="en-US" altLang="en-US" sz="1600" dirty="0" smtClean="0"/>
              <a:t>11-17/1080, “</a:t>
            </a:r>
            <a:r>
              <a:rPr lang="en-US" sz="1600" dirty="0"/>
              <a:t>Providing Reference Waveform Generator For 11ax PHY </a:t>
            </a:r>
            <a:r>
              <a:rPr lang="en-US" sz="1600" dirty="0" smtClean="0"/>
              <a:t>Specification” – Fei Tong</a:t>
            </a:r>
          </a:p>
          <a:p>
            <a:pPr lvl="1">
              <a:lnSpc>
                <a:spcPct val="80000"/>
              </a:lnSpc>
              <a:buFont typeface="Arial" panose="020B0604020202020204" pitchFamily="34" charset="0"/>
              <a:buChar char="•"/>
            </a:pPr>
            <a:r>
              <a:rPr lang="en-US" altLang="en-US" sz="1600" dirty="0" smtClean="0"/>
              <a:t>Others</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June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graphicFrame>
        <p:nvGraphicFramePr>
          <p:cNvPr id="7" name="Table 6"/>
          <p:cNvGraphicFramePr>
            <a:graphicFrameLocks noGrp="1"/>
          </p:cNvGraphicFramePr>
          <p:nvPr/>
        </p:nvGraphicFramePr>
        <p:xfrm>
          <a:off x="2495550" y="1566863"/>
          <a:ext cx="7200900" cy="3724275"/>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a:effectLst/>
                        </a:rPr>
                        <a:t>DCN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323850">
                <a:tc>
                  <a:txBody>
                    <a:bodyPr/>
                    <a:lstStyle/>
                    <a:p>
                      <a:pPr algn="l" fontAlgn="t"/>
                      <a:r>
                        <a:rPr lang="en-US" sz="1000" u="none" strike="noStrike">
                          <a:effectLst/>
                        </a:rPr>
                        <a:t>11-17/0650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LB 225 - Cluase 18.2 Comment Resolution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Osama Aboul-Magd (Huawei Technologies)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11-17/0902</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HE-PHY-Misc-CIDs-Part-1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11-17/0945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 on 28.3.3.8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11-17/0946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Text modification on HE-SIG-B 28.3.10.8.4-5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11-17/0960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Follow-up on Doppler Design in 802.11ax</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11-17/0961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Miscellaneous clarifications on HE PHY-Part 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11-17/0973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28.3.3.10 and 28.3.3.2</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Jinsoo Choi (LG Electronics)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11-17/0985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NDP feedback 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Xiaogang Chen (Intel)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11-17/0986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Introduction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Xiaogang Chen (Intel)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comment resolutions on Data field</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Hongyuan Zhang (Marvell)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midamble design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Hongyuan Zhang (Marvell)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Doppler comment resolutions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Hongyuan Zhang (Marvell)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Update on Timing Related Constants and Some Equations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Bin Tian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Nsym and Tpe at RX side for Midamble design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crs-on-28-2-2-txvector-and-rxvector-part-1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Bo Sun (ZTE Corporation)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Miscellaneous HE-SIG-B related CIDs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Sigurd Schelstraete (Quantenna)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11-17/1007</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Proposed resolution for CID 9021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Sigurd Schelstraete (Quantenna)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11-17/1016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PHY_CR_28_3_3_4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Junghoon Suh (Huawei)</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11-17/1021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Usage of Doppler bit in 11ax</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Jianhan (Mediatek)</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11-17/1050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Additional Editorial Update Related to CID9769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Youhan Kim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11-17/1063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DCM text correction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Tianyu Wu (Mediatek)</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
        <p:nvSpPr>
          <p:cNvPr id="8" name="TextBox 7"/>
          <p:cNvSpPr txBox="1"/>
          <p:nvPr/>
        </p:nvSpPr>
        <p:spPr>
          <a:xfrm>
            <a:off x="2495550" y="5943600"/>
            <a:ext cx="2074607" cy="461665"/>
          </a:xfrm>
          <a:prstGeom prst="rect">
            <a:avLst/>
          </a:prstGeom>
          <a:noFill/>
        </p:spPr>
        <p:txBody>
          <a:bodyPr wrap="none" rtlCol="0">
            <a:spAutoFit/>
          </a:bodyPr>
          <a:lstStyle/>
          <a:p>
            <a:r>
              <a:rPr lang="en-US" dirty="0" smtClean="0">
                <a:solidFill>
                  <a:schemeClr val="tx1"/>
                </a:solidFill>
              </a:rPr>
              <a:t>22 submissions</a:t>
            </a:r>
            <a:endParaRPr lang="en-US" dirty="0">
              <a:solidFill>
                <a:schemeClr val="tx1"/>
              </a:solidFill>
            </a:endParaRPr>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97849422"/>
              </p:ext>
            </p:extLst>
          </p:nvPr>
        </p:nvGraphicFramePr>
        <p:xfrm>
          <a:off x="5474634" y="1752600"/>
          <a:ext cx="4355166" cy="4113225"/>
        </p:xfrm>
        <a:graphic>
          <a:graphicData uri="http://schemas.openxmlformats.org/drawingml/2006/table">
            <a:tbl>
              <a:tblPr>
                <a:tableStyleId>{5C22544A-7EE6-4342-B048-85BDC9FD1C3A}</a:tableStyleId>
              </a:tblPr>
              <a:tblGrid>
                <a:gridCol w="460661"/>
                <a:gridCol w="2280272"/>
                <a:gridCol w="1238026"/>
                <a:gridCol w="376207"/>
              </a:tblGrid>
              <a:tr h="97934">
                <a:tc>
                  <a:txBody>
                    <a:bodyPr/>
                    <a:lstStyle/>
                    <a:p>
                      <a:pPr algn="ctr" fontAlgn="b"/>
                      <a:r>
                        <a:rPr lang="en-US" sz="600" u="none" strike="noStrike">
                          <a:effectLst/>
                        </a:rPr>
                        <a:t>DCN</a:t>
                      </a:r>
                      <a:endParaRPr lang="en-US" sz="600" b="1" i="0" u="none" strike="noStrike">
                        <a:solidFill>
                          <a:srgbClr val="FFFFFF"/>
                        </a:solidFill>
                        <a:effectLst/>
                        <a:latin typeface="Arial" panose="020B0604020202020204" pitchFamily="34" charset="0"/>
                      </a:endParaRPr>
                    </a:p>
                  </a:txBody>
                  <a:tcPr marL="5761" marR="5761" marT="5761" marB="0" anchor="b"/>
                </a:tc>
                <a:tc>
                  <a:txBody>
                    <a:bodyPr/>
                    <a:lstStyle/>
                    <a:p>
                      <a:pPr algn="ctr" fontAlgn="b"/>
                      <a:r>
                        <a:rPr lang="en-US" sz="600" u="none" strike="noStrike">
                          <a:effectLst/>
                        </a:rPr>
                        <a:t>Title</a:t>
                      </a:r>
                      <a:endParaRPr lang="en-US" sz="600" b="1" i="0" u="none" strike="noStrike">
                        <a:solidFill>
                          <a:srgbClr val="FFFFFF"/>
                        </a:solidFill>
                        <a:effectLst/>
                        <a:latin typeface="Arial" panose="020B0604020202020204" pitchFamily="34" charset="0"/>
                      </a:endParaRPr>
                    </a:p>
                  </a:txBody>
                  <a:tcPr marL="5761" marR="5761" marT="5761" marB="0" anchor="b"/>
                </a:tc>
                <a:tc>
                  <a:txBody>
                    <a:bodyPr/>
                    <a:lstStyle/>
                    <a:p>
                      <a:pPr algn="ctr" fontAlgn="b"/>
                      <a:r>
                        <a:rPr lang="en-US" sz="600" u="none" strike="noStrike">
                          <a:effectLst/>
                        </a:rPr>
                        <a:t>Author (Affiliation)</a:t>
                      </a:r>
                      <a:endParaRPr lang="en-US" sz="600" b="1" i="0" u="none" strike="noStrike">
                        <a:solidFill>
                          <a:srgbClr val="FFFFFF"/>
                        </a:solidFill>
                        <a:effectLst/>
                        <a:latin typeface="Arial" panose="020B0604020202020204" pitchFamily="34" charset="0"/>
                      </a:endParaRPr>
                    </a:p>
                  </a:txBody>
                  <a:tcPr marL="5761" marR="5761" marT="5761" marB="0" anchor="b"/>
                </a:tc>
                <a:tc>
                  <a:txBody>
                    <a:bodyPr/>
                    <a:lstStyle/>
                    <a:p>
                      <a:pPr algn="ctr" fontAlgn="b"/>
                      <a:r>
                        <a:rPr lang="en-US" sz="600" u="none" strike="noStrike">
                          <a:effectLst/>
                        </a:rPr>
                        <a:t>ad hoc</a:t>
                      </a:r>
                      <a:endParaRPr lang="en-US" sz="600" b="1" i="0" u="none" strike="noStrike">
                        <a:solidFill>
                          <a:srgbClr val="FFFFFF"/>
                        </a:solidFill>
                        <a:effectLst/>
                        <a:latin typeface="Arial" panose="020B0604020202020204" pitchFamily="34" charset="0"/>
                      </a:endParaRPr>
                    </a:p>
                  </a:txBody>
                  <a:tcPr marL="5761" marR="5761" marT="5761" marB="0" anchor="b"/>
                </a:tc>
              </a:tr>
              <a:tr h="97934">
                <a:tc>
                  <a:txBody>
                    <a:bodyPr/>
                    <a:lstStyle/>
                    <a:p>
                      <a:pPr algn="l" fontAlgn="b"/>
                      <a:r>
                        <a:rPr lang="en-US" sz="600" u="none" strike="noStrike">
                          <a:effectLst/>
                        </a:rPr>
                        <a:t>11-17/0389</a:t>
                      </a:r>
                      <a:endParaRPr lang="en-US" sz="600" b="0" i="0" u="none" strike="noStrike">
                        <a:solidFill>
                          <a:srgbClr val="000000"/>
                        </a:solidFill>
                        <a:effectLst/>
                        <a:latin typeface="Arial" panose="020B0604020202020204" pitchFamily="34" charset="0"/>
                      </a:endParaRPr>
                    </a:p>
                  </a:txBody>
                  <a:tcPr marL="5761" marR="5761" marT="5761" marB="0" anchor="b"/>
                </a:tc>
                <a:tc>
                  <a:txBody>
                    <a:bodyPr/>
                    <a:lstStyle/>
                    <a:p>
                      <a:pPr algn="l" fontAlgn="b"/>
                      <a:endParaRPr lang="en-US" sz="600" b="0" i="0" u="none" strike="noStrike">
                        <a:solidFill>
                          <a:srgbClr val="000000"/>
                        </a:solidFill>
                        <a:effectLst/>
                        <a:latin typeface="Arial" panose="020B0604020202020204" pitchFamily="34" charset="0"/>
                      </a:endParaRPr>
                    </a:p>
                  </a:txBody>
                  <a:tcPr marL="5761" marR="5761" marT="5761" marB="0" anchor="b"/>
                </a:tc>
                <a:tc>
                  <a:txBody>
                    <a:bodyPr/>
                    <a:lstStyle/>
                    <a:p>
                      <a:pPr algn="l" fontAlgn="b"/>
                      <a:r>
                        <a:rPr lang="en-US" sz="600" u="none" strike="noStrike">
                          <a:effectLst/>
                        </a:rPr>
                        <a:t>Kaiying Lv (ZTE Corp.)</a:t>
                      </a:r>
                      <a:endParaRPr lang="en-US" sz="600" b="0" i="0" u="none" strike="noStrike">
                        <a:solidFill>
                          <a:srgbClr val="000000"/>
                        </a:solidFill>
                        <a:effectLst/>
                        <a:latin typeface="Arial" panose="020B0604020202020204" pitchFamily="34" charset="0"/>
                      </a:endParaRPr>
                    </a:p>
                  </a:txBody>
                  <a:tcPr marL="5761" marR="5761" marT="5761" marB="0" anchor="b"/>
                </a:tc>
                <a:tc>
                  <a:txBody>
                    <a:bodyPr/>
                    <a:lstStyle/>
                    <a:p>
                      <a:pPr algn="l" fontAlgn="b"/>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nchor="b"/>
                </a:tc>
              </a:tr>
              <a:tr h="97934">
                <a:tc>
                  <a:txBody>
                    <a:bodyPr/>
                    <a:lstStyle/>
                    <a:p>
                      <a:pPr algn="l" fontAlgn="t"/>
                      <a:r>
                        <a:rPr lang="en-US" sz="600" u="none" strike="noStrike">
                          <a:effectLst/>
                        </a:rPr>
                        <a:t>11-17/0533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lb225-cr-27_16_1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11-17/0553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fr-FR" sz="600" u="none" strike="noStrike">
                          <a:effectLst/>
                        </a:rPr>
                        <a:t>LB225 11ax D1.0 Comment Resolution 27.10.4 Part 1</a:t>
                      </a:r>
                      <a:endParaRPr lang="fr-FR"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11-17/0693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part 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11-17/0759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Jason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11-17/0812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Jason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195867">
                <a:tc>
                  <a:txBody>
                    <a:bodyPr/>
                    <a:lstStyle/>
                    <a:p>
                      <a:pPr algn="l" fontAlgn="t"/>
                      <a:r>
                        <a:rPr lang="en-US" sz="600" u="none" strike="noStrike">
                          <a:effectLst/>
                        </a:rPr>
                        <a:t>11-17/0925</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on HE Duration-based RTS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Huizhao Wang (Quantenna Communications)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195867">
                <a:tc>
                  <a:txBody>
                    <a:bodyPr/>
                    <a:lstStyle/>
                    <a:p>
                      <a:pPr algn="l" fontAlgn="t"/>
                      <a:r>
                        <a:rPr lang="en-US" sz="600" u="none" strike="noStrike">
                          <a:effectLst/>
                        </a:rPr>
                        <a:t>11-17/0926</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cr-HE-MCS-NSS-not-supported</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Matthew Fischer (Broadcom Limited)</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11-17/0957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fr-FR" sz="600" u="none" strike="noStrike">
                          <a:effectLst/>
                        </a:rPr>
                        <a:t>lb225 MAC CR on fragmentation</a:t>
                      </a:r>
                      <a:endParaRPr lang="fr-FR"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Suhwook Kim (LG)</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11-17/1002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LB225-MAC-CR-on-HCF</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Suhwook Kim(LG Electronics)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11-17/1009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3 (27.26.3.x)</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11-17/1010</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4 (9.4.2.223-225)</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11-17/1011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5 (9.6.29.x)</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11-17/1014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lb225-cr-on-association-exchange-using-dl-ofdma</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Stephane Baron (Canon)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11-17/1023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lb225-cr-27-11-3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11-17/1031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Remaining CIDs for 27.5.2.7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laurent cariou (Intel)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11-17/1031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CIDs in 27.5.2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Abhishek Patil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11-17/1034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6</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11-17/1044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CRs for ack related CIDs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George Cherian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11-17/1046</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 resolution for CID 7043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Kaiying Lv (ZTE Corp.)</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11-17/1049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Target RSSI field</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laurent cariou (Intel)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11-17/1052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MAC-CR-HE MCS_NSS resolutions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11-17/1053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MAC-CR-Remaining CIDs in OM Control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195867">
                <a:tc>
                  <a:txBody>
                    <a:bodyPr/>
                    <a:lstStyle/>
                    <a:p>
                      <a:pPr algn="l" fontAlgn="t"/>
                      <a:r>
                        <a:rPr lang="en-US" sz="600" u="none" strike="noStrike">
                          <a:effectLst/>
                        </a:rPr>
                        <a:t>11-17/1054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lb225-cr-27-13-presentation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Frank Hsu, 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11-17/1055</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lb225-cr-cid7407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11-17/1060</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on CID 6053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Jeongki Kim (LG Electronics)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CID 9958</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Abhishek Patil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comment-resolution of OMI, Operation Mode</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11-17/1068</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comment-resolution-10.7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fr-FR" sz="600" u="none" strike="noStrike">
                          <a:effectLst/>
                        </a:rPr>
                        <a:t>LB225 11ax D1.0 Comment Resolution 9.7.3</a:t>
                      </a:r>
                      <a:endParaRPr lang="fr-FR"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11-17/1070</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for CID5863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Kiseon Ryu (LG Electronics)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11-17/1072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Remaining OMI comment resolutions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Jarkko Kneckt  (Apple)</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11-17/1077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for 10.3.2.4 and 27.2.2 Part III</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Po-Kai Huang (Intel)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 resolutions for HE NDP Announcement frame</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Menzo Wentink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 resolutions for BRP and BSRP trigger frames  </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Menzo Wentink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MAC-CR-CIDs 4813-4814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11-17/1088</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Editorial fix</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11-17/1091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Proposed resolution for comments related to CIDs in 27.5.2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Jing Ma (NICT)</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dirty="0">
                          <a:effectLst/>
                        </a:rPr>
                        <a:t>MAC</a:t>
                      </a:r>
                      <a:endParaRPr lang="en-US" sz="600" b="0" i="0" u="none" strike="noStrike" dirty="0">
                        <a:solidFill>
                          <a:srgbClr val="000000"/>
                        </a:solidFill>
                        <a:effectLst/>
                        <a:latin typeface="Arial" panose="020B0604020202020204" pitchFamily="34" charset="0"/>
                      </a:endParaRPr>
                    </a:p>
                  </a:txBody>
                  <a:tcPr marL="5761" marR="5761" marT="5761" marB="0"/>
                </a:tc>
              </a:tr>
            </a:tbl>
          </a:graphicData>
        </a:graphic>
      </p:graphicFrame>
      <p:sp>
        <p:nvSpPr>
          <p:cNvPr id="8" name="TextBox 7"/>
          <p:cNvSpPr txBox="1"/>
          <p:nvPr/>
        </p:nvSpPr>
        <p:spPr>
          <a:xfrm>
            <a:off x="1828800" y="2667000"/>
            <a:ext cx="2125903" cy="461665"/>
          </a:xfrm>
          <a:prstGeom prst="rect">
            <a:avLst/>
          </a:prstGeom>
          <a:noFill/>
        </p:spPr>
        <p:txBody>
          <a:bodyPr wrap="none" rtlCol="0">
            <a:spAutoFit/>
          </a:bodyPr>
          <a:lstStyle/>
          <a:p>
            <a:r>
              <a:rPr lang="en-US" dirty="0" smtClean="0">
                <a:solidFill>
                  <a:schemeClr val="tx1"/>
                </a:solidFill>
              </a:rPr>
              <a:t>35 Submissions</a:t>
            </a:r>
            <a:endParaRPr lang="en-US" dirty="0">
              <a:solidFill>
                <a:schemeClr val="tx1"/>
              </a:solidFill>
            </a:endParaRPr>
          </a:p>
        </p:txBody>
      </p:sp>
    </p:spTree>
    <p:extLst>
      <p:ext uri="{BB962C8B-B14F-4D97-AF65-F5344CB8AC3E}">
        <p14:creationId xmlns:p14="http://schemas.microsoft.com/office/powerpoint/2010/main" val="20734507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6" name="Date Placeholder 5"/>
          <p:cNvSpPr>
            <a:spLocks noGrp="1"/>
          </p:cNvSpPr>
          <p:nvPr>
            <p:ph type="dt" idx="10"/>
          </p:nvPr>
        </p:nvSpPr>
        <p:spPr/>
        <p:txBody>
          <a:bodyPr/>
          <a:lstStyle/>
          <a:p>
            <a:r>
              <a:rPr lang="en-US" smtClean="0"/>
              <a:t>June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graphicFrame>
        <p:nvGraphicFramePr>
          <p:cNvPr id="7" name="Table 6"/>
          <p:cNvGraphicFramePr>
            <a:graphicFrameLocks noGrp="1"/>
          </p:cNvGraphicFramePr>
          <p:nvPr/>
        </p:nvGraphicFramePr>
        <p:xfrm>
          <a:off x="2495550" y="3105150"/>
          <a:ext cx="7200900" cy="647700"/>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a:effectLst/>
                        </a:rPr>
                        <a:t>DCN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161925">
                <a:tc>
                  <a:txBody>
                    <a:bodyPr/>
                    <a:lstStyle/>
                    <a:p>
                      <a:pPr algn="l" fontAlgn="t"/>
                      <a:r>
                        <a:rPr lang="en-US" sz="1000" u="none" strike="noStrike">
                          <a:effectLst/>
                        </a:rPr>
                        <a:t>11-17/0669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Kaiying Lv (ZTE Corp.)</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SR</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11-17/0941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for section 25.9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laurent cariou (Intel)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SR</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DSC CCAT OBSS_PD resolve SR comments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Graham Smith (SR Technologies)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SR</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Tree>
    <p:extLst>
      <p:ext uri="{BB962C8B-B14F-4D97-AF65-F5344CB8AC3E}">
        <p14:creationId xmlns:p14="http://schemas.microsoft.com/office/powerpoint/2010/main" val="2757127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743201"/>
            <a:ext cx="7770813" cy="2971800"/>
          </a:xfrm>
          <a:ln/>
        </p:spPr>
        <p:txBody>
          <a:bodyPr/>
          <a:lstStyle/>
          <a:p>
            <a:pPr algn="ctr">
              <a:lnSpc>
                <a:spcPct val="90000"/>
              </a:lnSpc>
              <a:buFontTx/>
              <a:buNone/>
            </a:pPr>
            <a:r>
              <a:rPr lang="en-GB" dirty="0" smtClean="0"/>
              <a:t> </a:t>
            </a:r>
            <a:r>
              <a:rPr lang="en-US" sz="4000" dirty="0">
                <a:latin typeface="Arial" panose="020B0604020202020204" pitchFamily="34" charset="0"/>
              </a:rPr>
              <a:t>Berlin</a:t>
            </a:r>
            <a:r>
              <a:rPr lang="en-US" altLang="en-US" sz="4000" dirty="0">
                <a:latin typeface="Arial" panose="020B0604020202020204" pitchFamily="34" charset="0"/>
              </a:rPr>
              <a:t>, Germany</a:t>
            </a:r>
          </a:p>
          <a:p>
            <a:pPr algn="ctr">
              <a:lnSpc>
                <a:spcPct val="90000"/>
              </a:lnSpc>
              <a:buFontTx/>
              <a:buNone/>
            </a:pPr>
            <a:r>
              <a:rPr lang="en-US" altLang="en-US" sz="4000" dirty="0">
                <a:latin typeface="Arial" panose="020B0604020202020204" pitchFamily="34" charset="0"/>
              </a:rPr>
              <a:t>July 09-14, 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June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June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6" name="Table 5"/>
          <p:cNvGraphicFramePr>
            <a:graphicFrameLocks noGrp="1"/>
          </p:cNvGraphicFramePr>
          <p:nvPr/>
        </p:nvGraphicFramePr>
        <p:xfrm>
          <a:off x="2495550" y="3105150"/>
          <a:ext cx="7200900" cy="647700"/>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a:effectLst/>
                        </a:rPr>
                        <a:t>DCN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161925">
                <a:tc>
                  <a:txBody>
                    <a:bodyPr/>
                    <a:lstStyle/>
                    <a:p>
                      <a:pPr algn="l" fontAlgn="t"/>
                      <a:r>
                        <a:rPr lang="en-US" sz="1000" u="none" strike="noStrike">
                          <a:effectLst/>
                        </a:rPr>
                        <a:t>11-17/0935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 for clause 27.5.4.2 UORA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Stephane Baron (Canon)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MU</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11-17/1059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27.5.2.6.2 Part3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Jeongki Kim (LG Electronics)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MU</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11-17/1071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for remaining CIDs related to random access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Kiseon Ryu (LG Electronics)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MU</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Tree>
    <p:extLst>
      <p:ext uri="{BB962C8B-B14F-4D97-AF65-F5344CB8AC3E}">
        <p14:creationId xmlns:p14="http://schemas.microsoft.com/office/powerpoint/2010/main" val="27800378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3" name="Date Placeholder 2"/>
          <p:cNvSpPr>
            <a:spLocks noGrp="1"/>
          </p:cNvSpPr>
          <p:nvPr>
            <p:ph type="dt" idx="10"/>
          </p:nvPr>
        </p:nvSpPr>
        <p:spPr/>
        <p:txBody>
          <a:bodyPr/>
          <a:lstStyle/>
          <a:p>
            <a:r>
              <a:rPr lang="en-US" smtClean="0"/>
              <a:t>June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771357578"/>
              </p:ext>
            </p:extLst>
          </p:nvPr>
        </p:nvGraphicFramePr>
        <p:xfrm>
          <a:off x="2495550" y="2781300"/>
          <a:ext cx="7200900" cy="1295400"/>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dirty="0">
                          <a:effectLst/>
                        </a:rPr>
                        <a:t>DCN</a:t>
                      </a:r>
                      <a:endParaRPr lang="en-US" sz="10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161925">
                <a:tc>
                  <a:txBody>
                    <a:bodyPr/>
                    <a:lstStyle/>
                    <a:p>
                      <a:pPr algn="l" fontAlgn="b"/>
                      <a:r>
                        <a:rPr lang="en-US" sz="1000" u="none" strike="noStrike">
                          <a:effectLst/>
                        </a:rPr>
                        <a:t>11-17/0308</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CR for section 9.4.2 BSS load PPT</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Frank Hsu </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TG</a:t>
                      </a:r>
                      <a:endParaRPr lang="en-US" sz="1000" b="1" i="0" u="none" strike="noStrike">
                        <a:solidFill>
                          <a:srgbClr val="000000"/>
                        </a:solidFill>
                        <a:effectLst/>
                        <a:latin typeface="Arial" panose="020B0604020202020204" pitchFamily="34" charset="0"/>
                      </a:endParaRPr>
                    </a:p>
                  </a:txBody>
                  <a:tcPr marL="9525" marR="9525" marT="9525" marB="0" anchor="b"/>
                </a:tc>
              </a:tr>
              <a:tr h="161925">
                <a:tc>
                  <a:txBody>
                    <a:bodyPr/>
                    <a:lstStyle/>
                    <a:p>
                      <a:pPr algn="l" fontAlgn="t"/>
                      <a:r>
                        <a:rPr lang="en-US" sz="1000" u="none" strike="noStrike">
                          <a:solidFill>
                            <a:schemeClr val="accent1">
                              <a:lumMod val="75000"/>
                            </a:schemeClr>
                          </a:solidFill>
                          <a:effectLst/>
                        </a:rPr>
                        <a:t>11-17/0913</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PAR Modification to support 6 GHz band</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Rich Kennedy (HPE)</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dirty="0">
                          <a:solidFill>
                            <a:schemeClr val="accent1">
                              <a:lumMod val="75000"/>
                            </a:schemeClr>
                          </a:solidFill>
                          <a:effectLst/>
                        </a:rPr>
                        <a:t>TG</a:t>
                      </a:r>
                      <a:endParaRPr lang="en-US" sz="1000" b="0" i="0" u="none" strike="noStrike" dirty="0">
                        <a:solidFill>
                          <a:schemeClr val="accent1">
                            <a:lumMod val="75000"/>
                          </a:schemeClr>
                        </a:solidFill>
                        <a:effectLst/>
                        <a:latin typeface="Arial" panose="020B0604020202020204" pitchFamily="34" charset="0"/>
                      </a:endParaRPr>
                    </a:p>
                  </a:txBody>
                  <a:tcPr marL="9525" marR="9525" marT="9525" marB="0"/>
                </a:tc>
              </a:tr>
              <a:tr h="161925">
                <a:tc>
                  <a:txBody>
                    <a:bodyPr/>
                    <a:lstStyle/>
                    <a:p>
                      <a:pPr algn="l" fontAlgn="t"/>
                      <a:r>
                        <a:rPr lang="en-US" sz="1000" u="none" strike="noStrike">
                          <a:solidFill>
                            <a:schemeClr val="accent1">
                              <a:lumMod val="75000"/>
                            </a:schemeClr>
                          </a:solidFill>
                          <a:effectLst/>
                        </a:rPr>
                        <a:t>11-17/0933</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P802.11ax PAR Modification Presentation</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Rich Kennedy (HPE)</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dirty="0">
                          <a:solidFill>
                            <a:schemeClr val="accent1">
                              <a:lumMod val="75000"/>
                            </a:schemeClr>
                          </a:solidFill>
                          <a:effectLst/>
                        </a:rPr>
                        <a:t>TG</a:t>
                      </a:r>
                      <a:endParaRPr lang="en-US" sz="1000" b="0" i="0" u="none" strike="noStrike" dirty="0">
                        <a:solidFill>
                          <a:schemeClr val="accent1">
                            <a:lumMod val="75000"/>
                          </a:schemeClr>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11-17/1058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CR-4.3.14a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Guoqing Li (Apple)</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TG</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11-17/1066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UL OFDMA in DFS Channels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Youhan Kim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TG</a:t>
                      </a:r>
                      <a:endParaRPr lang="en-US" sz="1000" b="0" i="0" u="none" strike="noStrike">
                        <a:solidFill>
                          <a:srgbClr val="000000"/>
                        </a:solidFill>
                        <a:effectLst/>
                        <a:latin typeface="Arial" panose="020B0604020202020204" pitchFamily="34" charset="0"/>
                      </a:endParaRPr>
                    </a:p>
                  </a:txBody>
                  <a:tcPr marL="9525" marR="9525" marT="9525" marB="0"/>
                </a:tc>
              </a:tr>
              <a:tr h="323850">
                <a:tc>
                  <a:txBody>
                    <a:bodyPr/>
                    <a:lstStyle/>
                    <a:p>
                      <a:pPr algn="l" fontAlgn="t"/>
                      <a:r>
                        <a:rPr lang="en-US" sz="1000" u="none" strike="noStrike">
                          <a:solidFill>
                            <a:schemeClr val="accent1">
                              <a:lumMod val="75000"/>
                            </a:schemeClr>
                          </a:solidFill>
                          <a:effectLst/>
                        </a:rPr>
                        <a:t>11-17/1080</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Providing Reference Waveform Generator For 11ax PHY Specification</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Fei Tong (Samsung)</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dirty="0">
                          <a:solidFill>
                            <a:schemeClr val="accent1">
                              <a:lumMod val="75000"/>
                            </a:schemeClr>
                          </a:solidFill>
                          <a:effectLst/>
                        </a:rPr>
                        <a:t>TG</a:t>
                      </a:r>
                      <a:endParaRPr lang="en-US" sz="1000" b="0" i="0" u="none" strike="noStrike" dirty="0">
                        <a:solidFill>
                          <a:schemeClr val="accent1">
                            <a:lumMod val="75000"/>
                          </a:schemeClr>
                        </a:solidFill>
                        <a:effectLst/>
                        <a:latin typeface="Arial" panose="020B0604020202020204" pitchFamily="34" charset="0"/>
                      </a:endParaRPr>
                    </a:p>
                  </a:txBody>
                  <a:tcPr marL="9525" marR="9525" marT="9525" marB="0"/>
                </a:tc>
              </a:tr>
            </a:tbl>
          </a:graphicData>
        </a:graphic>
      </p:graphicFrame>
      <p:sp>
        <p:nvSpPr>
          <p:cNvPr id="7" name="TextBox 6"/>
          <p:cNvSpPr txBox="1"/>
          <p:nvPr/>
        </p:nvSpPr>
        <p:spPr>
          <a:xfrm>
            <a:off x="2209800" y="4648200"/>
            <a:ext cx="2375779" cy="461665"/>
          </a:xfrm>
          <a:prstGeom prst="rect">
            <a:avLst/>
          </a:prstGeom>
          <a:noFill/>
        </p:spPr>
        <p:txBody>
          <a:bodyPr wrap="none" rtlCol="0">
            <a:spAutoFit/>
          </a:bodyPr>
          <a:lstStyle/>
          <a:p>
            <a:r>
              <a:rPr lang="en-US" dirty="0" smtClean="0">
                <a:solidFill>
                  <a:schemeClr val="accent1">
                    <a:lumMod val="75000"/>
                  </a:schemeClr>
                </a:solidFill>
              </a:rPr>
              <a:t>add 711 to the list</a:t>
            </a:r>
            <a:endParaRPr lang="en-US" dirty="0">
              <a:solidFill>
                <a:schemeClr val="accent1">
                  <a:lumMod val="75000"/>
                </a:schemeClr>
              </a:solidFill>
            </a:endParaRPr>
          </a:p>
        </p:txBody>
      </p:sp>
    </p:spTree>
    <p:extLst>
      <p:ext uri="{BB962C8B-B14F-4D97-AF65-F5344CB8AC3E}">
        <p14:creationId xmlns:p14="http://schemas.microsoft.com/office/powerpoint/2010/main" val="22417793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May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Continued with the comment resolution on draft D1.0.</a:t>
            </a:r>
          </a:p>
          <a:p>
            <a:pPr marL="800100" lvl="1" indent="-342900">
              <a:buFont typeface="Arial" panose="020B0604020202020204" pitchFamily="34" charset="0"/>
              <a:buChar char="•"/>
            </a:pPr>
            <a:r>
              <a:rPr lang="en-CA" dirty="0"/>
              <a:t>Good progress during the ad hoc meeting and this meeting.</a:t>
            </a:r>
          </a:p>
          <a:p>
            <a:pPr marL="800100" lvl="1" indent="-342900">
              <a:buFont typeface="Arial" panose="020B0604020202020204" pitchFamily="34" charset="0"/>
              <a:buChar char="•"/>
            </a:pPr>
            <a:r>
              <a:rPr lang="en-CA" dirty="0"/>
              <a:t>Resolutions of over 900 comments were approved.</a:t>
            </a:r>
          </a:p>
          <a:p>
            <a:pPr marL="800100" lvl="1" indent="-342900">
              <a:buFont typeface="Arial" panose="020B0604020202020204" pitchFamily="34" charset="0"/>
              <a:buChar char="•"/>
            </a:pPr>
            <a:r>
              <a:rPr lang="en-CA" dirty="0"/>
              <a:t>The TG Editor </a:t>
            </a:r>
            <a:r>
              <a:rPr lang="en-CA" dirty="0" smtClean="0"/>
              <a:t>produced draft </a:t>
            </a:r>
            <a:r>
              <a:rPr lang="en-CA" dirty="0"/>
              <a:t>D1.3 based on resolved comments</a:t>
            </a:r>
          </a:p>
          <a:p>
            <a:pPr>
              <a:buFont typeface="Arial" panose="020B0604020202020204" pitchFamily="34" charset="0"/>
              <a:buChar char="•"/>
            </a:pPr>
            <a:r>
              <a:rPr lang="en-CA" dirty="0"/>
              <a:t>Discussed the need to produce a reference waveform generator similar to that for HT and VHT – looking for </a:t>
            </a:r>
            <a:r>
              <a:rPr lang="en-CA" dirty="0" smtClean="0"/>
              <a:t>volunteers.</a:t>
            </a:r>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dirty="0"/>
              <a:t>Approval of  TG Minutes </a:t>
            </a:r>
            <a:r>
              <a:rPr lang="en-US" altLang="en-US" dirty="0" smtClean="0"/>
              <a:t>(May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1752600" y="1371601"/>
            <a:ext cx="8763000" cy="4113213"/>
          </a:xfrm>
        </p:spPr>
        <p:txBody>
          <a:bodyPr/>
          <a:lstStyle/>
          <a:p>
            <a:pPr>
              <a:buFont typeface="Arial" panose="020B0604020202020204" pitchFamily="34" charset="0"/>
              <a:buChar char="•"/>
            </a:pPr>
            <a:r>
              <a:rPr lang="en-US" altLang="en-US" sz="2000" dirty="0"/>
              <a:t>Approve TGax minutes of meetings and teleconferences from May 2017 plenary meeting to today:  </a:t>
            </a:r>
          </a:p>
          <a:p>
            <a:pPr lvl="1">
              <a:buFont typeface="Arial" panose="020B0604020202020204" pitchFamily="34" charset="0"/>
              <a:buChar char="•"/>
            </a:pPr>
            <a:r>
              <a:rPr lang="en-US" altLang="en-US" sz="1600" dirty="0">
                <a:hlinkClick r:id="rId2"/>
              </a:rPr>
              <a:t>https://mentor.ieee.org/802.11/dcn/17/11-17-0749-01-00ax-tgax-may-2017-daejeon-meeting-minutes.docx</a:t>
            </a:r>
            <a:r>
              <a:rPr lang="en-US" altLang="en-US" sz="1600" dirty="0"/>
              <a:t> </a:t>
            </a:r>
          </a:p>
          <a:p>
            <a:pPr lvl="1">
              <a:buFont typeface="Arial" panose="020B0604020202020204" pitchFamily="34" charset="0"/>
              <a:buChar char="•"/>
            </a:pPr>
            <a:r>
              <a:rPr lang="en-US" altLang="en-US" sz="1600" dirty="0">
                <a:hlinkClick r:id="rId3"/>
              </a:rPr>
              <a:t>https://mentor.ieee.org/802.11/dcn/17/11-17-0851-03-00ax-minutes-from-tgax-teleconferences-from-may-to-june-2017.docx</a:t>
            </a:r>
            <a:r>
              <a:rPr lang="en-US" altLang="en-US" sz="1600" dirty="0"/>
              <a:t> </a:t>
            </a:r>
          </a:p>
          <a:p>
            <a:pPr lvl="1">
              <a:buFont typeface="Arial" panose="020B0604020202020204" pitchFamily="34" charset="0"/>
              <a:buChar char="•"/>
            </a:pPr>
            <a:r>
              <a:rPr lang="en-US" altLang="en-US" sz="1600" dirty="0">
                <a:hlinkClick r:id="rId4"/>
              </a:rPr>
              <a:t>https://mentor.ieee.org/802.11/dcn/17/11-17-0850-00-00ax-may-2017-daejeon-phy-ad-hoc-meeting-minutes.docx</a:t>
            </a:r>
            <a:r>
              <a:rPr lang="en-US" altLang="en-US" sz="1600" dirty="0"/>
              <a:t> </a:t>
            </a:r>
          </a:p>
          <a:p>
            <a:pPr lvl="1">
              <a:buFont typeface="Arial" panose="020B0604020202020204" pitchFamily="34" charset="0"/>
              <a:buChar char="•"/>
            </a:pPr>
            <a:r>
              <a:rPr lang="en-US" altLang="en-US" sz="1600" dirty="0">
                <a:hlinkClick r:id="rId5"/>
              </a:rPr>
              <a:t>https://mentor.ieee.org/802.11/dcn/17/11-17-0829-00-00ax-11ax-mac-ad-hoc-meeting-minutes.docx</a:t>
            </a:r>
            <a:r>
              <a:rPr lang="en-US" altLang="en-US" sz="1600" dirty="0"/>
              <a:t> </a:t>
            </a:r>
          </a:p>
          <a:p>
            <a:pPr lvl="1">
              <a:buFont typeface="Arial" panose="020B0604020202020204" pitchFamily="34" charset="0"/>
              <a:buChar char="•"/>
            </a:pPr>
            <a:r>
              <a:rPr lang="en-US" altLang="en-US" sz="1600" dirty="0">
                <a:hlinkClick r:id="rId6"/>
              </a:rPr>
              <a:t>https://mentor.ieee.org/802.11/dcn/17/11-17-0817-00-00ax-spatial-reuse-ad-hoc-group-meeting-minutes.docx</a:t>
            </a:r>
            <a:r>
              <a:rPr lang="en-US" altLang="en-US" sz="1600" dirty="0"/>
              <a:t> </a:t>
            </a:r>
          </a:p>
          <a:p>
            <a:pPr lvl="1">
              <a:buFont typeface="Arial" panose="020B0604020202020204" pitchFamily="34" charset="0"/>
              <a:buChar char="•"/>
            </a:pPr>
            <a:r>
              <a:rPr lang="en-US" altLang="en-US" sz="1600" dirty="0">
                <a:hlinkClick r:id="rId7"/>
              </a:rPr>
              <a:t>https://mentor.ieee.org/802.11/dcn/17/11-17-0726-00-00ax-may-2017-seoul-phy-ad-hoc-meeting-minutes.docx</a:t>
            </a:r>
            <a:r>
              <a:rPr lang="en-US" altLang="en-US" sz="1600" dirty="0"/>
              <a:t> </a:t>
            </a:r>
          </a:p>
          <a:p>
            <a:pPr lvl="1">
              <a:buFont typeface="Arial" panose="020B0604020202020204" pitchFamily="34" charset="0"/>
              <a:buChar char="•"/>
            </a:pPr>
            <a:r>
              <a:rPr lang="en-US" altLang="en-US" sz="1600" dirty="0">
                <a:hlinkClick r:id="rId8"/>
              </a:rPr>
              <a:t>https://mentor.ieee.org/802.11/dcn/17/11-17-0691-00-00ax-tgax-may-2017-seoul-non-phy-ad-hoc-meeting-minutes.docx</a:t>
            </a:r>
            <a:r>
              <a:rPr lang="en-US" altLang="en-US" sz="1600" dirty="0"/>
              <a:t> </a:t>
            </a:r>
          </a:p>
          <a:p>
            <a:pPr>
              <a:buFont typeface="Arial" panose="020B0604020202020204" pitchFamily="34" charset="0"/>
              <a:buChar char="•"/>
            </a:pPr>
            <a:r>
              <a:rPr lang="en-US" altLang="en-US" sz="2000" dirty="0"/>
              <a:t>Move:	</a:t>
            </a:r>
            <a:r>
              <a:rPr lang="en-US" altLang="en-US" sz="2000" dirty="0" smtClean="0"/>
              <a:t>Rich Kennedy</a:t>
            </a:r>
            <a:r>
              <a:rPr lang="en-US" altLang="en-US" sz="2000" dirty="0"/>
              <a:t>	Second</a:t>
            </a:r>
            <a:r>
              <a:rPr lang="en-US" altLang="en-US" sz="2000" dirty="0" smtClean="0"/>
              <a:t>: Al Petrick</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2209801" y="1676401"/>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rgbClr val="FF0000"/>
                </a:solidFill>
              </a:rPr>
              <a:t>September 2017: Draft 2.0 </a:t>
            </a:r>
            <a:r>
              <a:rPr lang="en-US" altLang="zh-CN" dirty="0" smtClean="0">
                <a:solidFill>
                  <a:srgbClr val="FF0000"/>
                </a:solidFill>
              </a:rPr>
              <a:t>and WG </a:t>
            </a:r>
            <a:r>
              <a:rPr lang="en-US" altLang="zh-CN" dirty="0">
                <a:solidFill>
                  <a:srgbClr val="FF0000"/>
                </a:solidFill>
              </a:rPr>
              <a:t>letter ballot</a:t>
            </a:r>
          </a:p>
          <a:p>
            <a:pPr>
              <a:buFont typeface="Arial" panose="020B0604020202020204" pitchFamily="34" charset="0"/>
              <a:buChar char="•"/>
            </a:pPr>
            <a:r>
              <a:rPr lang="en-CA" altLang="zh-CN" dirty="0">
                <a:solidFill>
                  <a:schemeClr val="tx1"/>
                </a:solidFill>
              </a:rPr>
              <a:t>May 2018: MDR (Mandatory Document Review)</a:t>
            </a:r>
          </a:p>
          <a:p>
            <a:pPr>
              <a:buFont typeface="Arial" panose="020B0604020202020204" pitchFamily="34" charset="0"/>
              <a:buChar char="•"/>
            </a:pPr>
            <a:r>
              <a:rPr lang="en-CA" altLang="zh-CN" dirty="0">
                <a:solidFill>
                  <a:schemeClr val="tx1"/>
                </a:solidFill>
              </a:rPr>
              <a:t>May 2018: Formation of SB pool</a:t>
            </a:r>
            <a:endParaRPr lang="en-US" altLang="zh-CN" dirty="0">
              <a:solidFill>
                <a:schemeClr val="tx1"/>
              </a:solidFill>
            </a:endParaRPr>
          </a:p>
          <a:p>
            <a:pPr>
              <a:buFont typeface="Arial" panose="020B0604020202020204" pitchFamily="34" charset="0"/>
              <a:buChar char="•"/>
            </a:pPr>
            <a:r>
              <a:rPr lang="en-US" altLang="zh-CN" dirty="0">
                <a:solidFill>
                  <a:schemeClr val="tx1"/>
                </a:solidFill>
              </a:rPr>
              <a:t>November 2018: Sponsor Ballot</a:t>
            </a:r>
          </a:p>
          <a:p>
            <a:pPr>
              <a:buFont typeface="Arial" panose="020B0604020202020204" pitchFamily="34" charset="0"/>
              <a:buChar char="•"/>
            </a:pPr>
            <a:r>
              <a:rPr lang="en-CA" altLang="zh-CN" dirty="0">
                <a:solidFill>
                  <a:schemeClr val="tx1"/>
                </a:solidFill>
              </a:rPr>
              <a:t>July 2019: </a:t>
            </a:r>
            <a:r>
              <a:rPr lang="en-CA" altLang="zh-CN" dirty="0" err="1">
                <a:solidFill>
                  <a:schemeClr val="tx1"/>
                </a:solidFill>
              </a:rPr>
              <a:t>RevCom</a:t>
            </a:r>
            <a:endParaRPr lang="en-US" altLang="zh-CN"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dirty="0" smtClean="0"/>
              <a:t>Progress from Teleconferences</a:t>
            </a:r>
            <a:endParaRPr lang="en-US" dirty="0"/>
          </a:p>
        </p:txBody>
      </p:sp>
      <p:sp>
        <p:nvSpPr>
          <p:cNvPr id="3" name="Content Placeholder 2"/>
          <p:cNvSpPr>
            <a:spLocks noGrp="1"/>
          </p:cNvSpPr>
          <p:nvPr>
            <p:ph idx="1"/>
          </p:nvPr>
        </p:nvSpPr>
        <p:spPr>
          <a:xfrm>
            <a:off x="1905000" y="1371601"/>
            <a:ext cx="8382000" cy="4113213"/>
          </a:xfrm>
        </p:spPr>
        <p:txBody>
          <a:bodyPr/>
          <a:lstStyle/>
          <a:p>
            <a:pPr>
              <a:buFont typeface="Arial" panose="020B0604020202020204" pitchFamily="34" charset="0"/>
              <a:buChar char="•"/>
            </a:pPr>
            <a:r>
              <a:rPr lang="en-US" sz="1800" u="sng" dirty="0">
                <a:hlinkClick r:id="rId2"/>
              </a:rPr>
              <a:t>https://mentor.ieee.org/802.11/dcn/17/11-17-0702-03-00ax-cr-for-cid-9574.docx</a:t>
            </a:r>
            <a:r>
              <a:rPr lang="en-US" sz="1800" u="sng" dirty="0"/>
              <a:t> </a:t>
            </a:r>
            <a:r>
              <a:rPr lang="en-US" sz="1800" b="0" dirty="0"/>
              <a:t>- </a:t>
            </a:r>
            <a:r>
              <a:rPr lang="en-US" sz="1800" b="0" dirty="0" err="1"/>
              <a:t>Kaiying</a:t>
            </a:r>
            <a:r>
              <a:rPr lang="en-US" sz="1800" b="0" dirty="0"/>
              <a:t> (CID 9574)-ready for motion.</a:t>
            </a:r>
          </a:p>
          <a:p>
            <a:pPr>
              <a:buFont typeface="Arial" panose="020B0604020202020204" pitchFamily="34" charset="0"/>
              <a:buChar char="•"/>
            </a:pPr>
            <a:r>
              <a:rPr lang="en-US" sz="1800" u="sng" dirty="0">
                <a:hlinkClick r:id="rId3"/>
              </a:rPr>
              <a:t>https://mentor.ieee.org/802.11/dcn/17/11-17-0711-03-00ax-cr-for-phy-cca-indication.docx</a:t>
            </a:r>
            <a:r>
              <a:rPr lang="en-US" sz="1800" u="sng" dirty="0"/>
              <a:t>  </a:t>
            </a:r>
            <a:r>
              <a:rPr lang="en-US" sz="1800" b="0" dirty="0"/>
              <a:t>- </a:t>
            </a:r>
            <a:r>
              <a:rPr lang="en-US" sz="1800" b="0" dirty="0" err="1"/>
              <a:t>Rojan</a:t>
            </a:r>
            <a:r>
              <a:rPr lang="en-US" sz="1800" b="0" dirty="0"/>
              <a:t> updated to r4 (CIDs </a:t>
            </a:r>
            <a:r>
              <a:rPr lang="en-US" sz="1800" dirty="0"/>
              <a:t>4718, 4719, 6938, 6939, 7296, 7297 (6 CIDs) – ready for motion</a:t>
            </a:r>
          </a:p>
          <a:p>
            <a:pPr lvl="0">
              <a:buFont typeface="Arial" panose="020B0604020202020204" pitchFamily="34" charset="0"/>
              <a:buChar char="•"/>
            </a:pPr>
            <a:r>
              <a:rPr lang="en-US" sz="1800" u="sng" dirty="0">
                <a:hlinkClick r:id="rId4"/>
              </a:rPr>
              <a:t>https://mentor.ieee.org/802.11/dcn/17/11-17-0088-03-00ax-cr-on-10-22-2-8-txop-limits.docx</a:t>
            </a:r>
            <a:r>
              <a:rPr lang="en-US" sz="1800" u="sng" dirty="0"/>
              <a:t> </a:t>
            </a:r>
            <a:r>
              <a:rPr lang="en-US" sz="1800" b="0" dirty="0"/>
              <a:t>- Woojin presented a new revision – (</a:t>
            </a:r>
            <a:r>
              <a:rPr lang="en-US" sz="1800" dirty="0"/>
              <a:t>CIDs 6189, 7040, 9412) ready for motion</a:t>
            </a:r>
          </a:p>
          <a:p>
            <a:pPr>
              <a:buFont typeface="Arial" panose="020B0604020202020204" pitchFamily="34" charset="0"/>
              <a:buChar char="•"/>
            </a:pPr>
            <a:r>
              <a:rPr lang="en-US" sz="1800" u="sng" dirty="0">
                <a:hlinkClick r:id="rId5"/>
              </a:rPr>
              <a:t>https://mentor.ieee.org/802.11/dcn/17/11-17-0553-02-00ax-lb225-11ax-d1-0-comment-resolution-27-10-4-part-1.docx</a:t>
            </a:r>
            <a:r>
              <a:rPr lang="en-US" sz="1800" dirty="0"/>
              <a:t> - Liwen Chu - to be rescheduled.</a:t>
            </a:r>
          </a:p>
          <a:p>
            <a:pPr>
              <a:buFont typeface="Arial" panose="020B0604020202020204" pitchFamily="34" charset="0"/>
              <a:buChar char="•"/>
            </a:pPr>
            <a:r>
              <a:rPr lang="en-US" sz="1800" u="sng" dirty="0">
                <a:hlinkClick r:id="rId6"/>
              </a:rPr>
              <a:t>https://mentor.ieee.org/802.11/dcn/17/11-17-0688-01-00ax-lb225-11ax-d1-0-comment-resolution-27-10-4-part-ii.docx</a:t>
            </a:r>
            <a:r>
              <a:rPr lang="en-US" sz="1800" u="sng" dirty="0"/>
              <a:t> </a:t>
            </a:r>
            <a:r>
              <a:rPr lang="en-US" sz="1800" b="0" u="sng" dirty="0"/>
              <a:t>- </a:t>
            </a:r>
            <a:r>
              <a:rPr lang="en-US" sz="1800" dirty="0"/>
              <a:t>Chittabrata Ghosh - (CIDs </a:t>
            </a:r>
            <a:r>
              <a:rPr lang="en-US" sz="1800" dirty="0">
                <a:solidFill>
                  <a:srgbClr val="FF0000"/>
                </a:solidFill>
              </a:rPr>
              <a:t>4795</a:t>
            </a:r>
            <a:r>
              <a:rPr lang="en-US" sz="1800" dirty="0"/>
              <a:t>, 5696</a:t>
            </a:r>
            <a:r>
              <a:rPr lang="en-US" sz="1800" dirty="0">
                <a:solidFill>
                  <a:srgbClr val="FF0000"/>
                </a:solidFill>
              </a:rPr>
              <a:t>, 6031</a:t>
            </a:r>
            <a:r>
              <a:rPr lang="en-US" sz="1800" dirty="0"/>
              <a:t>, </a:t>
            </a:r>
            <a:r>
              <a:rPr lang="en-US" sz="1800" u="sng" dirty="0">
                <a:solidFill>
                  <a:srgbClr val="FF0000"/>
                </a:solidFill>
              </a:rPr>
              <a:t>7606</a:t>
            </a:r>
            <a:r>
              <a:rPr lang="en-US" sz="1800" dirty="0"/>
              <a:t>, 7607, 7608, 7609, 9731, </a:t>
            </a:r>
            <a:r>
              <a:rPr lang="en-US" sz="1800" dirty="0">
                <a:solidFill>
                  <a:srgbClr val="FF0000"/>
                </a:solidFill>
              </a:rPr>
              <a:t>9948</a:t>
            </a:r>
            <a:r>
              <a:rPr lang="en-US" sz="1800" dirty="0"/>
              <a:t>, 9949, 9950, 9951, 9952) – ready for motion.</a:t>
            </a:r>
          </a:p>
          <a:p>
            <a:pPr>
              <a:buFont typeface="Arial" panose="020B0604020202020204" pitchFamily="34" charset="0"/>
              <a:buChar char="•"/>
            </a:pPr>
            <a:r>
              <a:rPr lang="en-US" sz="1800" u="sng" dirty="0">
                <a:hlinkClick r:id="rId7"/>
              </a:rPr>
              <a:t>https://mentor.ieee.org/802.11/dcn/17/11-17-0884-00-00ax-lb225-11ax-d1-0-comment-resolution-9-7-1.docx</a:t>
            </a:r>
            <a:r>
              <a:rPr lang="en-US" sz="1800" u="sng" dirty="0"/>
              <a:t> </a:t>
            </a:r>
            <a:r>
              <a:rPr lang="en-US" sz="1800" b="0" dirty="0"/>
              <a:t>- Liwen- (CIDs</a:t>
            </a:r>
            <a:r>
              <a:rPr lang="en-US" sz="1800" dirty="0"/>
              <a:t>6478, 7537, 7937, 8138, 9348, 10318) – </a:t>
            </a:r>
            <a:r>
              <a:rPr lang="en-US" sz="1800" dirty="0">
                <a:solidFill>
                  <a:schemeClr val="tx1"/>
                </a:solidFill>
              </a:rPr>
              <a:t>ready for motion</a:t>
            </a:r>
          </a:p>
          <a:p>
            <a:pPr lvl="0">
              <a:buFont typeface="Arial" panose="020B0604020202020204" pitchFamily="34" charset="0"/>
              <a:buChar char="•"/>
            </a:pPr>
            <a:endParaRPr lang="en-US" sz="1800" dirty="0"/>
          </a:p>
          <a:p>
            <a:pPr>
              <a:buFont typeface="Arial" panose="020B0604020202020204" pitchFamily="34" charset="0"/>
              <a:buChar char="•"/>
            </a:pP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5745601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from Teleconferences</a:t>
            </a:r>
            <a:endParaRPr lang="en-US" dirty="0"/>
          </a:p>
        </p:txBody>
      </p:sp>
      <p:sp>
        <p:nvSpPr>
          <p:cNvPr id="3" name="Content Placeholder 2"/>
          <p:cNvSpPr>
            <a:spLocks noGrp="1"/>
          </p:cNvSpPr>
          <p:nvPr>
            <p:ph idx="1"/>
          </p:nvPr>
        </p:nvSpPr>
        <p:spPr>
          <a:xfrm>
            <a:off x="1981200" y="1981201"/>
            <a:ext cx="8382000" cy="4113213"/>
          </a:xfrm>
        </p:spPr>
        <p:txBody>
          <a:bodyPr/>
          <a:lstStyle/>
          <a:p>
            <a:pPr>
              <a:buFont typeface="Arial" panose="020B0604020202020204" pitchFamily="34" charset="0"/>
              <a:buChar char="•"/>
            </a:pPr>
            <a:r>
              <a:rPr lang="en-US" sz="1800" dirty="0">
                <a:hlinkClick r:id="rId2"/>
              </a:rPr>
              <a:t>https://mentor.ieee.org/802.11/dcn/17/11-17-0619-02-00ax-client-management.docx</a:t>
            </a:r>
            <a:r>
              <a:rPr lang="en-US" sz="1800" dirty="0"/>
              <a:t> - Eldad Perahia (CID 5163) Eldad uploaded a new revision based on comments – ready for motion (change resolution</a:t>
            </a:r>
            <a:r>
              <a:rPr lang="en-US" sz="1800" dirty="0" smtClean="0"/>
              <a:t>)- r4 was uploaded.</a:t>
            </a:r>
            <a:endParaRPr lang="en-US" sz="1800" dirty="0"/>
          </a:p>
          <a:p>
            <a:pPr>
              <a:buFont typeface="Arial" panose="020B0604020202020204" pitchFamily="34" charset="0"/>
              <a:buChar char="•"/>
            </a:pPr>
            <a:r>
              <a:rPr lang="en-US" sz="1800" dirty="0">
                <a:hlinkClick r:id="rId3"/>
              </a:rPr>
              <a:t>https://mentor.ieee.org/802.11/dcn/17/11-17-0935-00-00ax-crs-for-clause-27-5-4-2-uora.docx</a:t>
            </a:r>
            <a:r>
              <a:rPr lang="en-US" sz="1800" dirty="0"/>
              <a:t> - Stephane Baron - long discussion related to </a:t>
            </a:r>
            <a:r>
              <a:rPr lang="en-US" sz="1800" dirty="0" err="1"/>
              <a:t>QoS</a:t>
            </a:r>
            <a:r>
              <a:rPr lang="en-US" sz="1800" dirty="0"/>
              <a:t>- (CIDs </a:t>
            </a:r>
            <a:r>
              <a:rPr lang="en-GB" sz="1800" dirty="0"/>
              <a:t>6106, 9571, and 10173)- check for progress.</a:t>
            </a:r>
          </a:p>
          <a:p>
            <a:pPr>
              <a:buFont typeface="Arial" panose="020B0604020202020204" pitchFamily="34" charset="0"/>
              <a:buChar char="•"/>
            </a:pPr>
            <a:r>
              <a:rPr lang="en-US" sz="1800" dirty="0">
                <a:hlinkClick r:id="rId4"/>
              </a:rPr>
              <a:t>https://mentor.ieee.org/802.11/dcn/17/11-17-0606-00-00ax-lb225-mac-cr-clause-6.docx</a:t>
            </a:r>
            <a:r>
              <a:rPr lang="en-US" sz="1800" dirty="0"/>
              <a:t> - Yasuhiko Inoue - CIDs </a:t>
            </a:r>
            <a:r>
              <a:rPr lang="en-GB" sz="1800" dirty="0"/>
              <a:t>3003, 5428, 5429, 5430, 6002, 7705, </a:t>
            </a:r>
            <a:r>
              <a:rPr lang="en-GB" sz="1800" dirty="0">
                <a:solidFill>
                  <a:srgbClr val="FF0000"/>
                </a:solidFill>
              </a:rPr>
              <a:t>7894</a:t>
            </a:r>
            <a:r>
              <a:rPr lang="en-GB" sz="1800" dirty="0"/>
              <a:t>, and 10190 – ready for motion</a:t>
            </a:r>
          </a:p>
          <a:p>
            <a:pPr>
              <a:buFont typeface="Arial" panose="020B0604020202020204" pitchFamily="34" charset="0"/>
              <a:buChar char="•"/>
            </a:pPr>
            <a:r>
              <a:rPr lang="en-GB" sz="1800" dirty="0"/>
              <a:t>CID 9774 is withdrawn</a:t>
            </a:r>
          </a:p>
          <a:p>
            <a:pPr>
              <a:buFont typeface="Arial" panose="020B0604020202020204" pitchFamily="34" charset="0"/>
              <a:buChar char="•"/>
            </a:pPr>
            <a:r>
              <a:rPr lang="en-US" sz="1800" dirty="0"/>
              <a:t>CID 7409 is withdrawn</a:t>
            </a:r>
          </a:p>
          <a:p>
            <a:pPr>
              <a:buFont typeface="Arial" panose="020B0604020202020204" pitchFamily="34" charset="0"/>
              <a:buChar char="•"/>
            </a:pPr>
            <a:r>
              <a:rPr lang="en-US" sz="1800" dirty="0"/>
              <a:t>A total of 41 CIDs being resolved – ready for motion.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3750736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Reconsidered Comments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dirty="0" smtClean="0"/>
              <a:t>CID </a:t>
            </a:r>
            <a:r>
              <a:rPr lang="en-GB" altLang="zh-CN" dirty="0" smtClean="0"/>
              <a:t>7852 – 11-17/0614r3</a:t>
            </a:r>
          </a:p>
          <a:p>
            <a:pPr>
              <a:buFont typeface="Arial" panose="020B0604020202020204" pitchFamily="34" charset="0"/>
              <a:buChar char="•"/>
            </a:pPr>
            <a:r>
              <a:rPr lang="en-GB" altLang="zh-CN" dirty="0" smtClean="0"/>
              <a:t>CID 10117 – 11-17/0698r2</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463323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Ad Hoc Meeting Reminder</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Sept. 6-8 in Santa Clara hosted by Hongyuan Zhang and his colleagues (Marvell Semiconductor).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238850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2209801"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685801"/>
            <a:ext cx="8077200" cy="1065213"/>
          </a:xfrm>
        </p:spPr>
        <p:txBody>
          <a:bodyPr/>
          <a:lstStyle/>
          <a:p>
            <a:r>
              <a:rPr lang="en-US" altLang="en-US" dirty="0"/>
              <a:t>Agenda for Monday </a:t>
            </a:r>
            <a:r>
              <a:rPr lang="en-US" altLang="en-US" dirty="0" smtClean="0"/>
              <a:t>July 10, </a:t>
            </a:r>
            <a:r>
              <a:rPr lang="en-US" altLang="en-US" dirty="0"/>
              <a:t>16:00 – </a:t>
            </a:r>
            <a:r>
              <a:rPr lang="en-US" altLang="en-US" dirty="0" smtClean="0"/>
              <a:t>17:45</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a:t>
            </a:r>
          </a:p>
          <a:p>
            <a:r>
              <a:rPr lang="en-US" dirty="0" smtClean="0"/>
              <a:t>Ad Hoc #2: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685801"/>
            <a:ext cx="8008938" cy="1065213"/>
          </a:xfrm>
        </p:spPr>
        <p:txBody>
          <a:bodyPr/>
          <a:lstStyle/>
          <a:p>
            <a:r>
              <a:rPr lang="en-US" altLang="en-US" dirty="0"/>
              <a:t>Agenda for </a:t>
            </a:r>
            <a:r>
              <a:rPr lang="en-US" altLang="en-US" dirty="0" smtClean="0"/>
              <a:t>Tuesday July 11,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Meetings</a:t>
            </a:r>
          </a:p>
          <a:p>
            <a:r>
              <a:rPr lang="en-US" dirty="0"/>
              <a:t>Ad Hoc #1</a:t>
            </a:r>
            <a:r>
              <a:rPr lang="en-US" dirty="0" smtClean="0"/>
              <a:t>: PHY</a:t>
            </a:r>
            <a:endParaRPr lang="en-US" dirty="0"/>
          </a:p>
          <a:p>
            <a:r>
              <a:rPr lang="en-US" dirty="0"/>
              <a:t>Ad Hoc #2</a:t>
            </a:r>
            <a:r>
              <a:rPr lang="en-US" dirty="0" smtClean="0"/>
              <a:t>: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1"/>
            <a:ext cx="8077200" cy="1065213"/>
          </a:xfrm>
        </p:spPr>
        <p:txBody>
          <a:bodyPr/>
          <a:lstStyle/>
          <a:p>
            <a:r>
              <a:rPr lang="en-US" altLang="en-US" dirty="0"/>
              <a:t>Agenda for Tuesday </a:t>
            </a:r>
            <a:r>
              <a:rPr lang="en-US" altLang="en-US" dirty="0" smtClean="0"/>
              <a:t>July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SR/MU </a:t>
            </a:r>
          </a:p>
          <a:p>
            <a:r>
              <a:rPr lang="en-US" dirty="0" smtClean="0"/>
              <a:t>Ad Hoc #2: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1"/>
            <a:ext cx="8001000" cy="1065213"/>
          </a:xfrm>
        </p:spPr>
        <p:txBody>
          <a:bodyPr/>
          <a:lstStyle/>
          <a:p>
            <a:r>
              <a:rPr lang="en-US" altLang="en-US" dirty="0"/>
              <a:t>Agenda for Tuesday </a:t>
            </a:r>
            <a:r>
              <a:rPr lang="en-US" altLang="en-US" dirty="0" smtClean="0"/>
              <a:t>July 11,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a:t>
            </a:r>
          </a:p>
          <a:p>
            <a:r>
              <a:rPr lang="en-US" dirty="0" smtClean="0"/>
              <a:t>Ad Hoc #2: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85801"/>
            <a:ext cx="8610600" cy="1065213"/>
          </a:xfrm>
        </p:spPr>
        <p:txBody>
          <a:bodyPr/>
          <a:lstStyle/>
          <a:p>
            <a:r>
              <a:rPr lang="en-US" altLang="en-US" dirty="0"/>
              <a:t>Agenda for </a:t>
            </a:r>
            <a:r>
              <a:rPr lang="en-US" altLang="en-US" dirty="0" smtClean="0"/>
              <a:t>Wednesday July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smtClean="0"/>
              <a:t>IEEE-SA IPR policy and Procedure</a:t>
            </a:r>
          </a:p>
          <a:p>
            <a:pPr>
              <a:buFont typeface="Arial" panose="020B0604020202020204" pitchFamily="34" charset="0"/>
              <a:buChar char="•"/>
            </a:pPr>
            <a:r>
              <a:rPr lang="en-US" altLang="en-US" dirty="0" smtClean="0"/>
              <a:t>Progress Review</a:t>
            </a:r>
          </a:p>
          <a:p>
            <a:pPr>
              <a:buFont typeface="Arial" panose="020B0604020202020204" pitchFamily="34" charset="0"/>
              <a:buChar char="•"/>
            </a:pPr>
            <a:r>
              <a:rPr lang="en-US" altLang="en-US" dirty="0" smtClean="0"/>
              <a:t>PAR Modification Motion</a:t>
            </a:r>
            <a:endParaRPr lang="en-US" altLang="en-US" dirty="0"/>
          </a:p>
          <a:p>
            <a:pPr>
              <a:buFont typeface="Arial" panose="020B0604020202020204" pitchFamily="34" charset="0"/>
              <a:buChar char="•"/>
            </a:pPr>
            <a:r>
              <a:rPr lang="en-US" altLang="en-US" dirty="0" smtClean="0"/>
              <a:t>Presentations</a:t>
            </a:r>
          </a:p>
          <a:p>
            <a:pPr lvl="2">
              <a:buFont typeface="Arial" panose="020B0604020202020204" pitchFamily="34" charset="0"/>
              <a:buChar char="•"/>
            </a:pPr>
            <a:r>
              <a:rPr lang="en-US" altLang="en-US" dirty="0" smtClean="0"/>
              <a:t>11-17/0308</a:t>
            </a:r>
          </a:p>
          <a:p>
            <a:pPr lvl="2">
              <a:buFont typeface="Arial" panose="020B0604020202020204" pitchFamily="34" charset="0"/>
              <a:buChar char="•"/>
            </a:pPr>
            <a:r>
              <a:rPr lang="en-US" altLang="en-US" dirty="0" smtClean="0"/>
              <a:t>11-17/1058</a:t>
            </a:r>
          </a:p>
          <a:p>
            <a:pPr lvl="2">
              <a:buFont typeface="Arial" panose="020B0604020202020204" pitchFamily="34" charset="0"/>
              <a:buChar char="•"/>
            </a:pPr>
            <a:r>
              <a:rPr lang="en-US" altLang="en-US" dirty="0" smtClean="0"/>
              <a:t>11-17/1066</a:t>
            </a:r>
            <a:endParaRPr lang="en-US" altLang="en-US" dirty="0"/>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4966, 4967, 5249, 8078, 8599, 8600, 8601, 9788, </a:t>
            </a:r>
            <a:r>
              <a:rPr lang="en-GB" dirty="0" smtClean="0"/>
              <a:t>9789</a:t>
            </a:r>
            <a:r>
              <a:rPr lang="en-US" dirty="0" smtClean="0"/>
              <a:t> in doc 11-17/1066r0?</a:t>
            </a:r>
          </a:p>
          <a:p>
            <a:endParaRPr lang="en-US" dirty="0"/>
          </a:p>
          <a:p>
            <a:r>
              <a:rPr lang="en-US" dirty="0" smtClean="0"/>
              <a:t>Y/N/A: 27/0/12</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7006384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Modification Motion</a:t>
            </a:r>
            <a:endParaRPr lang="en-US" dirty="0"/>
          </a:p>
        </p:txBody>
      </p:sp>
      <p:sp>
        <p:nvSpPr>
          <p:cNvPr id="3" name="Content Placeholder 2"/>
          <p:cNvSpPr>
            <a:spLocks noGrp="1"/>
          </p:cNvSpPr>
          <p:nvPr>
            <p:ph idx="1"/>
          </p:nvPr>
        </p:nvSpPr>
        <p:spPr/>
        <p:txBody>
          <a:bodyPr/>
          <a:lstStyle/>
          <a:p>
            <a:pPr lvl="0"/>
            <a:r>
              <a:rPr lang="en-GB" dirty="0"/>
              <a:t>Believing that the PAR </a:t>
            </a:r>
            <a:r>
              <a:rPr lang="en-GB" dirty="0" smtClean="0"/>
              <a:t>modification contained </a:t>
            </a:r>
            <a:r>
              <a:rPr lang="en-GB" dirty="0"/>
              <a:t>in the document referenced below meets IEEE-SA guidelines,</a:t>
            </a:r>
            <a:endParaRPr lang="en-US" dirty="0"/>
          </a:p>
          <a:p>
            <a:pPr lvl="0"/>
            <a:r>
              <a:rPr lang="en-GB" dirty="0"/>
              <a:t>Request that the PAR </a:t>
            </a:r>
            <a:r>
              <a:rPr lang="en-GB" dirty="0" smtClean="0"/>
              <a:t>modification contained </a:t>
            </a:r>
            <a:r>
              <a:rPr lang="en-GB" dirty="0"/>
              <a:t>in </a:t>
            </a:r>
            <a:r>
              <a:rPr lang="en-GB" dirty="0" smtClean="0"/>
              <a:t>11-17/0913r1 </a:t>
            </a:r>
            <a:r>
              <a:rPr lang="en-GB" dirty="0"/>
              <a:t>be posted to the IEEE 802 Executive Committee (EC) agenda for WG 802 preview and EC approval to submit to </a:t>
            </a:r>
            <a:r>
              <a:rPr lang="en-GB" dirty="0" err="1"/>
              <a:t>NesCom</a:t>
            </a:r>
            <a:r>
              <a:rPr lang="en-GB" dirty="0"/>
              <a:t>.</a:t>
            </a:r>
            <a:endParaRPr lang="en-US" dirty="0"/>
          </a:p>
          <a:p>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a:t>
            </a:r>
            <a:r>
              <a:rPr lang="en-GB" dirty="0" smtClean="0"/>
              <a:t>Rich Kennedy,  </a:t>
            </a:r>
            <a:r>
              <a:rPr lang="en-GB" dirty="0"/>
              <a:t>Seconded: </a:t>
            </a:r>
            <a:r>
              <a:rPr lang="en-GB" dirty="0" smtClean="0"/>
              <a:t>Stephen Palm, </a:t>
            </a:r>
            <a:r>
              <a:rPr lang="en-GB" dirty="0"/>
              <a:t>Result: </a:t>
            </a:r>
            <a:r>
              <a:rPr lang="en-GB" dirty="0" smtClean="0"/>
              <a:t>54-0-0]</a:t>
            </a:r>
          </a:p>
          <a:p>
            <a:pPr lvl="0"/>
            <a:r>
              <a:rPr lang="en-GB" dirty="0" smtClean="0"/>
              <a:t>Motion Passes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0383137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85801"/>
            <a:ext cx="8686800" cy="1065213"/>
          </a:xfrm>
        </p:spPr>
        <p:txBody>
          <a:bodyPr/>
          <a:lstStyle/>
          <a:p>
            <a:r>
              <a:rPr lang="en-US" altLang="en-US" dirty="0"/>
              <a:t>Agenda for Wednesday </a:t>
            </a:r>
            <a:r>
              <a:rPr lang="en-US" altLang="en-US" dirty="0" smtClean="0"/>
              <a:t>July 12,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a:t>
            </a:r>
          </a:p>
          <a:p>
            <a:r>
              <a:rPr lang="en-US" dirty="0" smtClean="0"/>
              <a:t>Ad Hoc #2: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1"/>
            <a:ext cx="8686800" cy="1065213"/>
          </a:xfrm>
        </p:spPr>
        <p:txBody>
          <a:bodyPr/>
          <a:lstStyle/>
          <a:p>
            <a:r>
              <a:rPr lang="en-US" altLang="en-US" dirty="0"/>
              <a:t>Agenda for Wednesday </a:t>
            </a:r>
            <a:r>
              <a:rPr lang="en-US" altLang="en-US" dirty="0" smtClean="0"/>
              <a:t>July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a:t>
            </a:r>
          </a:p>
          <a:p>
            <a:r>
              <a:rPr lang="en-US" dirty="0" smtClean="0"/>
              <a:t>Ad Hoc #2: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685801"/>
            <a:ext cx="8382000" cy="1065213"/>
          </a:xfrm>
        </p:spPr>
        <p:txBody>
          <a:bodyPr/>
          <a:lstStyle/>
          <a:p>
            <a:r>
              <a:rPr lang="en-US" altLang="en-US" dirty="0"/>
              <a:t>Agenda for </a:t>
            </a:r>
            <a:r>
              <a:rPr lang="en-US" altLang="en-US" dirty="0" smtClean="0"/>
              <a:t>Thursday July 13, PM1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smtClean="0"/>
              <a:t>Call </a:t>
            </a:r>
            <a:r>
              <a:rPr lang="en-US" altLang="en-US" dirty="0"/>
              <a:t>Meeting to order</a:t>
            </a:r>
          </a:p>
          <a:p>
            <a:pPr>
              <a:lnSpc>
                <a:spcPct val="80000"/>
              </a:lnSpc>
              <a:buFont typeface="Arial" panose="020B0604020202020204" pitchFamily="34" charset="0"/>
              <a:buChar char="•"/>
            </a:pPr>
            <a:r>
              <a:rPr lang="en-US" altLang="en-US" dirty="0"/>
              <a:t>IEEE-SA IPR policy and Procedure</a:t>
            </a:r>
            <a:r>
              <a:rPr lang="en-US" altLang="en-US" dirty="0" smtClean="0"/>
              <a:t>.</a:t>
            </a:r>
          </a:p>
          <a:p>
            <a:pPr>
              <a:lnSpc>
                <a:spcPct val="80000"/>
              </a:lnSpc>
              <a:buFont typeface="Arial" panose="020B0604020202020204" pitchFamily="34" charset="0"/>
              <a:buChar char="•"/>
            </a:pPr>
            <a:r>
              <a:rPr lang="en-US" altLang="en-US" dirty="0" smtClean="0"/>
              <a:t>September ad hoc meeting motion</a:t>
            </a:r>
            <a:endParaRPr lang="en-US" altLang="en-US" dirty="0"/>
          </a:p>
          <a:p>
            <a:pPr>
              <a:lnSpc>
                <a:spcPct val="80000"/>
              </a:lnSpc>
              <a:buFont typeface="Arial" panose="020B0604020202020204" pitchFamily="34" charset="0"/>
              <a:buChar char="•"/>
            </a:pPr>
            <a:r>
              <a:rPr lang="en-US" altLang="en-US" dirty="0" smtClean="0"/>
              <a:t>TG Technical Motions</a:t>
            </a:r>
            <a:endParaRPr lang="en-US" altLang="en-US" dirty="0"/>
          </a:p>
          <a:p>
            <a:pPr>
              <a:lnSpc>
                <a:spcPct val="80000"/>
              </a:lnSpc>
              <a:buFont typeface="Arial" panose="020B0604020202020204" pitchFamily="34" charset="0"/>
              <a:buChar char="•"/>
            </a:pPr>
            <a:r>
              <a:rPr lang="en-US" altLang="en-US" dirty="0"/>
              <a:t>Goals for </a:t>
            </a:r>
            <a:r>
              <a:rPr lang="en-US" altLang="en-US" dirty="0" smtClean="0"/>
              <a:t>September 2017</a:t>
            </a:r>
            <a:endParaRPr lang="en-US" altLang="en-US" dirty="0"/>
          </a:p>
          <a:p>
            <a:pPr>
              <a:lnSpc>
                <a:spcPct val="80000"/>
              </a:lnSpc>
              <a:buFont typeface="Arial" panose="020B0604020202020204" pitchFamily="34" charset="0"/>
              <a:buChar char="•"/>
            </a:pPr>
            <a:r>
              <a:rPr lang="en-US" altLang="en-US" dirty="0" err="1" smtClean="0"/>
              <a:t>Telecon</a:t>
            </a:r>
            <a:r>
              <a:rPr lang="en-US" altLang="en-US" dirty="0" smtClean="0"/>
              <a:t> </a:t>
            </a:r>
            <a:r>
              <a:rPr lang="en-US" altLang="en-US" dirty="0"/>
              <a:t>Schedule</a:t>
            </a:r>
          </a:p>
          <a:p>
            <a:pPr>
              <a:lnSpc>
                <a:spcPct val="80000"/>
              </a:lnSpc>
              <a:buFont typeface="Arial" panose="020B0604020202020204" pitchFamily="34" charset="0"/>
              <a:buChar char="•"/>
            </a:pPr>
            <a:r>
              <a:rPr lang="en-US" altLang="en-US" dirty="0" smtClean="0"/>
              <a:t>Presentations</a:t>
            </a:r>
          </a:p>
          <a:p>
            <a:pPr lvl="1">
              <a:lnSpc>
                <a:spcPct val="80000"/>
              </a:lnSpc>
              <a:buFont typeface="Arial" panose="020B0604020202020204" pitchFamily="34" charset="0"/>
              <a:buChar char="•"/>
            </a:pPr>
            <a:r>
              <a:rPr lang="en-US" altLang="en-US" dirty="0" smtClean="0"/>
              <a:t>Motion left from PM1</a:t>
            </a:r>
          </a:p>
          <a:p>
            <a:pPr lvl="1">
              <a:lnSpc>
                <a:spcPct val="80000"/>
              </a:lnSpc>
              <a:buFont typeface="Arial" panose="020B0604020202020204" pitchFamily="34" charset="0"/>
              <a:buChar char="•"/>
            </a:pPr>
            <a:r>
              <a:rPr lang="en-US" altLang="en-US" dirty="0" smtClean="0"/>
              <a:t>CR-related submissions</a:t>
            </a:r>
          </a:p>
          <a:p>
            <a:pPr lvl="1">
              <a:lnSpc>
                <a:spcPct val="80000"/>
              </a:lnSpc>
              <a:buFont typeface="Arial" panose="020B0604020202020204" pitchFamily="34" charset="0"/>
              <a:buChar char="•"/>
            </a:pPr>
            <a:r>
              <a:rPr lang="en-US" altLang="en-US" dirty="0" smtClean="0"/>
              <a:t>11-17/1144, “</a:t>
            </a:r>
            <a:r>
              <a:rPr lang="en-US" dirty="0" err="1" smtClean="0"/>
              <a:t>Ack</a:t>
            </a:r>
            <a:r>
              <a:rPr lang="en-US" dirty="0" smtClean="0"/>
              <a:t> Policy in </a:t>
            </a:r>
            <a:r>
              <a:rPr lang="en-US" dirty="0" err="1" smtClean="0"/>
              <a:t>BlockAckReq</a:t>
            </a:r>
            <a:r>
              <a:rPr lang="en-US" dirty="0" smtClean="0"/>
              <a:t>” – Robert Stacey</a:t>
            </a:r>
          </a:p>
          <a:p>
            <a:pPr>
              <a:lnSpc>
                <a:spcPct val="80000"/>
              </a:lnSpc>
              <a:buFont typeface="Arial" panose="020B0604020202020204" pitchFamily="34" charset="0"/>
              <a:buChar char="•"/>
            </a:pPr>
            <a:r>
              <a:rPr lang="en-US" altLang="en-US" dirty="0" smtClean="0"/>
              <a:t>Adjourn</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r>
              <a:rPr lang="en-GB" dirty="0"/>
              <a:t>Authorize </a:t>
            </a:r>
            <a:r>
              <a:rPr lang="en-GB" dirty="0" smtClean="0"/>
              <a:t>TGax </a:t>
            </a:r>
            <a:r>
              <a:rPr lang="en-GB" dirty="0"/>
              <a:t>to hold an ad-hoc meeting on </a:t>
            </a:r>
            <a:r>
              <a:rPr lang="en-GB" dirty="0" smtClean="0"/>
              <a:t>September 6-8, 2017 in the Bay area, </a:t>
            </a:r>
            <a:r>
              <a:rPr lang="en-GB" dirty="0"/>
              <a:t>for the purpose of </a:t>
            </a:r>
            <a:r>
              <a:rPr lang="en-GB" dirty="0" smtClean="0"/>
              <a:t>comment resolution.</a:t>
            </a:r>
            <a:endParaRPr lang="en-US" dirty="0"/>
          </a:p>
          <a:p>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a:t>
            </a:r>
            <a:r>
              <a:rPr lang="en-GB" dirty="0" smtClean="0"/>
              <a:t>Hongyuan Zhang,  </a:t>
            </a:r>
            <a:r>
              <a:rPr lang="en-GB" dirty="0"/>
              <a:t>Seconded: </a:t>
            </a:r>
            <a:r>
              <a:rPr lang="en-GB" dirty="0" smtClean="0"/>
              <a:t>VK Jones, </a:t>
            </a:r>
            <a:r>
              <a:rPr lang="en-GB" dirty="0"/>
              <a:t>Result: </a:t>
            </a:r>
            <a:r>
              <a:rPr lang="en-GB" dirty="0" smtClean="0"/>
              <a:t>45-0-2]</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7651236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#193</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in </a:t>
            </a:r>
            <a:r>
              <a:rPr lang="en-GB" altLang="zh-CN" dirty="0"/>
              <a:t>Clause 28.3 </a:t>
            </a:r>
            <a:r>
              <a:rPr lang="en-US" altLang="zh-CN" dirty="0"/>
              <a:t>as in </a:t>
            </a:r>
            <a:r>
              <a:rPr lang="en-US" altLang="zh-CN" dirty="0" smtClean="0"/>
              <a:t>11-17/1109r0</a:t>
            </a:r>
          </a:p>
          <a:p>
            <a:endParaRPr lang="en-US" dirty="0"/>
          </a:p>
          <a:p>
            <a:r>
              <a:rPr lang="en-US" dirty="0" smtClean="0"/>
              <a:t>Move: Yujin Noh	Second: Bo Sun</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69254813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#194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to clause 28.3.3.4  in 11ax D1.3 as in </a:t>
            </a:r>
            <a:r>
              <a:rPr lang="en-US" altLang="zh-CN" dirty="0" smtClean="0"/>
              <a:t>11-17/1016r1</a:t>
            </a:r>
          </a:p>
          <a:p>
            <a:endParaRPr lang="en-US" dirty="0"/>
          </a:p>
          <a:p>
            <a:r>
              <a:rPr lang="en-US" dirty="0" smtClean="0"/>
              <a:t>Move: Bin Tian		Second: Yu (Ross) Jian</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3560925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#195</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to 11ax D1.3 as in </a:t>
            </a:r>
            <a:r>
              <a:rPr lang="en-US" altLang="zh-CN" dirty="0" smtClean="0"/>
              <a:t>11-17/0996r0</a:t>
            </a:r>
          </a:p>
          <a:p>
            <a:endParaRPr lang="en-US" dirty="0"/>
          </a:p>
          <a:p>
            <a:r>
              <a:rPr lang="en-US" dirty="0" smtClean="0"/>
              <a:t>Move:  Bin Tian		Second: Lochan Verma</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3481186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#196</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to 11ax D1.3 as in </a:t>
            </a:r>
            <a:r>
              <a:rPr lang="en-US" altLang="zh-CN" dirty="0" smtClean="0"/>
              <a:t>11-17/1050r0</a:t>
            </a:r>
          </a:p>
          <a:p>
            <a:endParaRPr lang="en-US" dirty="0"/>
          </a:p>
          <a:p>
            <a:r>
              <a:rPr lang="en-US" dirty="0" smtClean="0"/>
              <a:t>Move:		Youhan Kim		Second: Bin Tian</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0615578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#197</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spec text modification in </a:t>
            </a:r>
            <a:r>
              <a:rPr lang="en-GB" altLang="zh-CN" dirty="0"/>
              <a:t>Clause 28.3.10.8.5 </a:t>
            </a:r>
            <a:r>
              <a:rPr lang="en-US" altLang="zh-CN" dirty="0"/>
              <a:t>as in </a:t>
            </a:r>
            <a:r>
              <a:rPr lang="en-US" altLang="zh-CN" dirty="0" smtClean="0"/>
              <a:t>11-17/1063r0</a:t>
            </a:r>
          </a:p>
          <a:p>
            <a:endParaRPr lang="en-US" dirty="0"/>
          </a:p>
          <a:p>
            <a:r>
              <a:rPr lang="en-US" dirty="0" smtClean="0"/>
              <a:t>Move:	</a:t>
            </a:r>
            <a:r>
              <a:rPr lang="en-US" dirty="0"/>
              <a:t> </a:t>
            </a:r>
            <a:r>
              <a:rPr lang="en-US" dirty="0" smtClean="0"/>
              <a:t>Bin Tian 	Second: Hongyuan Zhang</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1422767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#319 (SR)</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CID 4928 and the corresponding spec text modification as in </a:t>
            </a:r>
            <a:r>
              <a:rPr lang="en-GB" dirty="0" smtClean="0"/>
              <a:t>11-17/0669r3</a:t>
            </a:r>
          </a:p>
          <a:p>
            <a:endParaRPr lang="en-GB" dirty="0"/>
          </a:p>
          <a:p>
            <a:r>
              <a:rPr lang="en-GB" dirty="0" smtClean="0"/>
              <a:t>Move:	</a:t>
            </a:r>
            <a:r>
              <a:rPr lang="en-GB" dirty="0" err="1" smtClean="0"/>
              <a:t>Jarrko</a:t>
            </a:r>
            <a:r>
              <a:rPr lang="en-GB" dirty="0" smtClean="0"/>
              <a:t> </a:t>
            </a:r>
            <a:r>
              <a:rPr lang="en-GB" dirty="0" err="1" smtClean="0"/>
              <a:t>Kneckt</a:t>
            </a:r>
            <a:r>
              <a:rPr lang="en-GB" dirty="0" smtClean="0"/>
              <a:t>	Second: Bo Sun</a:t>
            </a:r>
          </a:p>
          <a:p>
            <a:r>
              <a:rPr lang="en-GB" dirty="0" smtClean="0"/>
              <a:t>Y/N/A</a:t>
            </a:r>
          </a:p>
          <a:p>
            <a:r>
              <a:rPr lang="en-GB" dirty="0" smtClean="0"/>
              <a:t>Accepted with no objection</a:t>
            </a:r>
          </a:p>
          <a:p>
            <a:endParaRPr lang="en-GB" dirty="0"/>
          </a:p>
          <a:p>
            <a:r>
              <a:rPr lang="en-GB" dirty="0" smtClean="0"/>
              <a:t>SP result: 4/0/8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4334526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#320 (SR)</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the corresponding spec text modification as in </a:t>
            </a:r>
            <a:r>
              <a:rPr lang="en-GB" dirty="0" smtClean="0"/>
              <a:t>11-17/0941r2</a:t>
            </a:r>
            <a:endParaRPr lang="en-US" altLang="zh-CN" dirty="0"/>
          </a:p>
          <a:p>
            <a:pPr lvl="1"/>
            <a:r>
              <a:rPr lang="en-GB" sz="1600" dirty="0"/>
              <a:t>3078, 3079, 3080, 3081, 3082, 4261 ,4926, 5088, 5200, 5201, 5202, 5203, 5209, 5480, 5481, 5483, 5486, 5487, 5488 ,5490, 5491, 5492, 5493, 5575, 5576, 5681, 5864, 6018, 6021, 6022, 6024, 6026 ,6027, 6028, 6054, 6150, 6153, 6759, 6761, 6762, 6765, 6766, 6767, 7121, 7126, 7172, 7173, 7229, 7230, 7405, 7610, 7911, 8072, 8074, 8088, 8101, 8102, 8103, 8230, 8236, 8237, 8562, 8721, 8723, 9232, 9233, 9459, 9460, 9461, 9539, 9601, 9603, 9728, 9761, 9762, 9940, 9941, 9942, 9943, 9945, 10018, 10020, 10021, 10022, 10023, 10024, 10025, 10026, 10027, 10028, 10033, 10034, 10079, 10282, 10411, 5739, 5939, 6170, 7910, 8105, 9542, 9607, 9608, </a:t>
            </a:r>
            <a:r>
              <a:rPr lang="en-GB" sz="1600" dirty="0" smtClean="0"/>
              <a:t>9954</a:t>
            </a:r>
          </a:p>
          <a:p>
            <a:pPr lvl="1"/>
            <a:endParaRPr lang="en-GB" sz="1600" dirty="0"/>
          </a:p>
          <a:p>
            <a:pPr marL="57150" indent="0"/>
            <a:r>
              <a:rPr lang="en-GB" dirty="0" smtClean="0"/>
              <a:t>	Move:	Laurent Cariou		Second: </a:t>
            </a:r>
            <a:r>
              <a:rPr lang="en-GB" dirty="0" err="1" smtClean="0"/>
              <a:t>Chitto</a:t>
            </a:r>
            <a:r>
              <a:rPr lang="en-GB" dirty="0" smtClean="0"/>
              <a:t> Ghosh</a:t>
            </a:r>
          </a:p>
          <a:p>
            <a:pPr marL="57150" indent="0"/>
            <a:r>
              <a:rPr lang="en-GB" dirty="0" smtClean="0"/>
              <a:t>Accepted with no objection</a:t>
            </a:r>
          </a:p>
          <a:p>
            <a:pPr marL="57150" indent="0"/>
            <a:endParaRPr lang="en-GB" dirty="0"/>
          </a:p>
          <a:p>
            <a:pPr marL="57150" indent="0"/>
            <a:r>
              <a:rPr lang="en-GB" dirty="0" smtClean="0"/>
              <a:t>SP Result: 13/1/6</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1392658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#321 (MU)</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the corresponding spec text modification as in </a:t>
            </a:r>
            <a:r>
              <a:rPr lang="en-GB" dirty="0" smtClean="0"/>
              <a:t>11-17/0935r4</a:t>
            </a:r>
            <a:endParaRPr lang="en-US" altLang="zh-CN" dirty="0"/>
          </a:p>
          <a:p>
            <a:pPr lvl="1"/>
            <a:r>
              <a:rPr lang="en-US" dirty="0"/>
              <a:t>6106, 9571, </a:t>
            </a:r>
            <a:r>
              <a:rPr lang="en-US" dirty="0" smtClean="0"/>
              <a:t>10173</a:t>
            </a:r>
          </a:p>
          <a:p>
            <a:pPr lvl="1"/>
            <a:endParaRPr lang="en-US" dirty="0"/>
          </a:p>
          <a:p>
            <a:r>
              <a:rPr lang="en-US" dirty="0" smtClean="0"/>
              <a:t>	Move: </a:t>
            </a:r>
            <a:r>
              <a:rPr lang="en-US" dirty="0"/>
              <a:t>Stephane Baron </a:t>
            </a:r>
            <a:r>
              <a:rPr lang="en-US" dirty="0" smtClean="0"/>
              <a:t>		Second: </a:t>
            </a:r>
            <a:r>
              <a:rPr lang="en-US" dirty="0" err="1" smtClean="0"/>
              <a:t>Kiseon</a:t>
            </a:r>
            <a:r>
              <a:rPr lang="en-US" dirty="0" smtClean="0"/>
              <a:t> </a:t>
            </a:r>
            <a:r>
              <a:rPr lang="en-US" dirty="0" err="1" smtClean="0"/>
              <a:t>Ryu</a:t>
            </a:r>
            <a:endParaRPr lang="en-US" dirty="0" smtClean="0"/>
          </a:p>
          <a:p>
            <a:r>
              <a:rPr lang="en-US" dirty="0" smtClean="0"/>
              <a:t>Accepted with no objection</a:t>
            </a:r>
          </a:p>
          <a:p>
            <a:endParaRPr lang="en-US" dirty="0"/>
          </a:p>
          <a:p>
            <a:r>
              <a:rPr lang="en-US" dirty="0" smtClean="0"/>
              <a:t>Y/N/A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165714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#322 (MU)</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GB" dirty="0" smtClean="0"/>
              <a:t>11-17/1059r0</a:t>
            </a:r>
            <a:endParaRPr lang="en-US" altLang="zh-CN" dirty="0"/>
          </a:p>
          <a:p>
            <a:pPr lvl="1"/>
            <a:r>
              <a:rPr lang="en-US" dirty="0"/>
              <a:t>5850, 5858, 6709, </a:t>
            </a:r>
            <a:r>
              <a:rPr lang="en-US" dirty="0" smtClean="0"/>
              <a:t>9448</a:t>
            </a:r>
          </a:p>
          <a:p>
            <a:pPr lvl="1"/>
            <a:endParaRPr lang="en-US" dirty="0"/>
          </a:p>
          <a:p>
            <a:pPr lvl="1"/>
            <a:r>
              <a:rPr lang="en-US" dirty="0" smtClean="0"/>
              <a:t>Move: </a:t>
            </a:r>
            <a:r>
              <a:rPr lang="en-US" dirty="0"/>
              <a:t>Jeongki Kim </a:t>
            </a:r>
            <a:r>
              <a:rPr lang="en-US" dirty="0" smtClean="0"/>
              <a:t>		Second: </a:t>
            </a:r>
            <a:r>
              <a:rPr lang="en-US" dirty="0" err="1" smtClean="0"/>
              <a:t>Kiseon</a:t>
            </a:r>
            <a:r>
              <a:rPr lang="en-US" dirty="0" smtClean="0"/>
              <a:t> </a:t>
            </a:r>
            <a:r>
              <a:rPr lang="en-US" dirty="0" err="1" smtClean="0"/>
              <a:t>Ryu</a:t>
            </a:r>
            <a:endParaRPr lang="en-US" dirty="0" smtClean="0"/>
          </a:p>
          <a:p>
            <a:pPr lvl="1"/>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8365286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#323 (PHY)</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as in </a:t>
            </a:r>
            <a:r>
              <a:rPr lang="en-US" altLang="zh-CN" dirty="0" smtClean="0"/>
              <a:t>11-17/0650r2</a:t>
            </a:r>
            <a:endParaRPr lang="en-US" altLang="zh-CN" dirty="0"/>
          </a:p>
          <a:p>
            <a:pPr lvl="1"/>
            <a:r>
              <a:rPr lang="en-US" altLang="zh-CN" dirty="0"/>
              <a:t>CID 3556 and 3558</a:t>
            </a:r>
          </a:p>
          <a:p>
            <a:endParaRPr lang="en-US" dirty="0" smtClean="0"/>
          </a:p>
          <a:p>
            <a:r>
              <a:rPr lang="en-US" dirty="0" smtClean="0"/>
              <a:t>Move:	 Bo Sun		Second: Bin Tian</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89652906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#324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the corresponding spec text modification for clause 28.1.1 as in </a:t>
            </a:r>
            <a:r>
              <a:rPr lang="en-US" altLang="zh-CN" dirty="0" smtClean="0"/>
              <a:t>11-17/0902r0</a:t>
            </a:r>
            <a:endParaRPr lang="en-US" altLang="zh-CN" dirty="0"/>
          </a:p>
          <a:p>
            <a:pPr lvl="1"/>
            <a:r>
              <a:rPr lang="en-US" altLang="zh-CN" dirty="0"/>
              <a:t>CID </a:t>
            </a:r>
            <a:r>
              <a:rPr lang="en-GB" altLang="zh-CN" dirty="0"/>
              <a:t>7045, 7217, 7218, 4936, 4937, 5233, 5235, 5241, 8636 and </a:t>
            </a:r>
            <a:r>
              <a:rPr lang="en-GB" altLang="zh-CN" dirty="0" smtClean="0"/>
              <a:t>8731</a:t>
            </a:r>
          </a:p>
          <a:p>
            <a:pPr lvl="1"/>
            <a:endParaRPr lang="en-GB" altLang="zh-CN" dirty="0"/>
          </a:p>
          <a:p>
            <a:pPr lvl="1"/>
            <a:r>
              <a:rPr lang="en-GB" altLang="zh-CN" dirty="0" smtClean="0"/>
              <a:t>Move: 	Lochan Verma	Second: Bin Tian</a:t>
            </a:r>
          </a:p>
          <a:p>
            <a:pPr lvl="1"/>
            <a:r>
              <a:rPr lang="en-GB" altLang="zh-CN" dirty="0" smtClean="0"/>
              <a:t>Accepted with no objection</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6154082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#325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a:t>
            </a:r>
            <a:r>
              <a:rPr lang="en-US" altLang="zh-CN" dirty="0" smtClean="0"/>
              <a:t>CID </a:t>
            </a:r>
            <a:r>
              <a:rPr lang="en-US" altLang="zh-CN" dirty="0"/>
              <a:t>and the corresponding spec text modification as in </a:t>
            </a:r>
            <a:r>
              <a:rPr lang="en-US" altLang="zh-CN" dirty="0" smtClean="0"/>
              <a:t>11-17/0946r0</a:t>
            </a:r>
            <a:endParaRPr lang="en-US" altLang="zh-CN" dirty="0"/>
          </a:p>
          <a:p>
            <a:pPr lvl="1"/>
            <a:r>
              <a:rPr lang="en-US" altLang="zh-CN" dirty="0"/>
              <a:t>CID </a:t>
            </a:r>
            <a:r>
              <a:rPr lang="en-GB" altLang="zh-CN" dirty="0" smtClean="0"/>
              <a:t>3095</a:t>
            </a:r>
          </a:p>
          <a:p>
            <a:pPr lvl="1"/>
            <a:endParaRPr lang="en-GB" altLang="zh-CN" dirty="0"/>
          </a:p>
          <a:p>
            <a:pPr lvl="1"/>
            <a:r>
              <a:rPr lang="en-GB" altLang="zh-CN" dirty="0" smtClean="0"/>
              <a:t>Move:	Yujin Noh		Second: Bin Tian</a:t>
            </a:r>
          </a:p>
          <a:p>
            <a:pPr lvl="1"/>
            <a:r>
              <a:rPr lang="en-GB" altLang="zh-CN" dirty="0" smtClean="0"/>
              <a:t>Accepted with no objection</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95292393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#326 (PHY)</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4966, 4967, 5249, 8078, 8599, 8600, 8601, 9788, 9789</a:t>
            </a:r>
            <a:r>
              <a:rPr lang="en-US" dirty="0"/>
              <a:t> in doc </a:t>
            </a:r>
            <a:r>
              <a:rPr lang="en-US" dirty="0" smtClean="0"/>
              <a:t>11-17/1066r1</a:t>
            </a:r>
          </a:p>
          <a:p>
            <a:endParaRPr lang="en-US" dirty="0"/>
          </a:p>
          <a:p>
            <a:r>
              <a:rPr lang="en-US" dirty="0" smtClean="0"/>
              <a:t>Move: 	Youhan Kim		Second: Bin Tian</a:t>
            </a:r>
          </a:p>
          <a:p>
            <a:r>
              <a:rPr lang="en-US" dirty="0" smtClean="0"/>
              <a:t>Y/N/A</a:t>
            </a:r>
          </a:p>
          <a:p>
            <a:r>
              <a:rPr lang="en-US" dirty="0" smtClean="0"/>
              <a:t>Accepted with no objection</a:t>
            </a:r>
          </a:p>
          <a:p>
            <a:endParaRPr lang="en-US" dirty="0"/>
          </a:p>
          <a:p>
            <a:r>
              <a:rPr lang="en-US" dirty="0" smtClean="0"/>
              <a:t>SP result: 27/0/12</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35840724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#327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the corresponding spec text modification in </a:t>
            </a:r>
            <a:r>
              <a:rPr lang="en-GB" altLang="zh-CN" dirty="0"/>
              <a:t>Clause 28.3.3.10 and 28.3.3.2 </a:t>
            </a:r>
            <a:r>
              <a:rPr lang="en-US" altLang="zh-CN" dirty="0"/>
              <a:t>as in </a:t>
            </a:r>
            <a:r>
              <a:rPr lang="en-US" altLang="zh-CN" dirty="0" smtClean="0"/>
              <a:t>11-17/0973r1</a:t>
            </a:r>
            <a:endParaRPr lang="en-US" altLang="zh-CN" dirty="0"/>
          </a:p>
          <a:p>
            <a:pPr lvl="1"/>
            <a:r>
              <a:rPr lang="en-US" altLang="zh-CN" dirty="0"/>
              <a:t>CID </a:t>
            </a:r>
            <a:r>
              <a:rPr lang="en-GB" altLang="zh-CN" dirty="0"/>
              <a:t>4979, 8602, 8609, </a:t>
            </a:r>
            <a:r>
              <a:rPr lang="en-GB" altLang="zh-CN" dirty="0" smtClean="0"/>
              <a:t>10388</a:t>
            </a:r>
          </a:p>
          <a:p>
            <a:pPr lvl="1"/>
            <a:endParaRPr lang="en-GB" dirty="0"/>
          </a:p>
          <a:p>
            <a:pPr lvl="1"/>
            <a:r>
              <a:rPr lang="en-GB" dirty="0" smtClean="0"/>
              <a:t>Move:	 </a:t>
            </a:r>
            <a:r>
              <a:rPr lang="en-GB" dirty="0" err="1" smtClean="0"/>
              <a:t>Kiseon</a:t>
            </a:r>
            <a:r>
              <a:rPr lang="en-GB" dirty="0" smtClean="0"/>
              <a:t> </a:t>
            </a:r>
            <a:r>
              <a:rPr lang="en-GB" dirty="0" err="1" smtClean="0"/>
              <a:t>Ryu</a:t>
            </a:r>
            <a:r>
              <a:rPr lang="en-GB" dirty="0" smtClean="0"/>
              <a:t>		Second: Bo Sun</a:t>
            </a:r>
          </a:p>
          <a:p>
            <a:pPr lvl="1"/>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15629548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#328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28 CIDs and the corresponding spec text modification in </a:t>
            </a:r>
            <a:r>
              <a:rPr lang="en-GB" altLang="zh-CN" dirty="0"/>
              <a:t>Clause 28.3 </a:t>
            </a:r>
            <a:r>
              <a:rPr lang="en-US" altLang="zh-CN" dirty="0"/>
              <a:t>as in </a:t>
            </a:r>
            <a:r>
              <a:rPr lang="en-US" altLang="zh-CN" dirty="0" smtClean="0"/>
              <a:t>11-17/0986r2</a:t>
            </a:r>
            <a:endParaRPr lang="en-US" altLang="zh-CN" dirty="0"/>
          </a:p>
          <a:p>
            <a:pPr lvl="1"/>
            <a:r>
              <a:rPr lang="en-US" altLang="zh-CN" dirty="0"/>
              <a:t>CID </a:t>
            </a:r>
            <a:r>
              <a:rPr lang="en-GB" altLang="zh-CN" dirty="0"/>
              <a:t>4863, 4963, 4964, 5040, 7503, 7850, 8597, 8784, 8785, 8786, 8787, 8788, 8789, 8790, 8791, 8792, 8793, 8794, 8795, 8796, 8797, 9781, 9782, 9783, 9784, 10370, 10371, </a:t>
            </a:r>
            <a:r>
              <a:rPr lang="en-GB" altLang="zh-CN" dirty="0" smtClean="0"/>
              <a:t>10372</a:t>
            </a:r>
          </a:p>
          <a:p>
            <a:pPr lvl="1"/>
            <a:endParaRPr lang="en-GB" altLang="zh-CN" dirty="0"/>
          </a:p>
          <a:p>
            <a:pPr lvl="1"/>
            <a:r>
              <a:rPr lang="en-GB" altLang="zh-CN" dirty="0" smtClean="0"/>
              <a:t>Move:	</a:t>
            </a:r>
            <a:r>
              <a:rPr lang="en-US" altLang="zh-CN" dirty="0" smtClean="0"/>
              <a:t>Bo Sun</a:t>
            </a:r>
            <a:r>
              <a:rPr lang="en-US" dirty="0" smtClean="0"/>
              <a:t> 		Second: Bin Tian</a:t>
            </a:r>
          </a:p>
          <a:p>
            <a:pPr lvl="1"/>
            <a:endParaRPr lang="en-US" altLang="zh-CN" dirty="0"/>
          </a:p>
          <a:p>
            <a:pPr lvl="1"/>
            <a:r>
              <a:rPr lang="en-US" altLang="zh-CN" dirty="0" smtClean="0"/>
              <a:t>Accepted with no objection</a:t>
            </a:r>
            <a:endParaRPr lang="en-GB"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74250095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329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15 CIDs and the corresponding spec text modification for clause 28.3.3.8 as in </a:t>
            </a:r>
            <a:r>
              <a:rPr lang="en-US" altLang="zh-CN" dirty="0" smtClean="0"/>
              <a:t>11-17/0945r2</a:t>
            </a:r>
            <a:endParaRPr lang="en-US" altLang="zh-CN" dirty="0"/>
          </a:p>
          <a:p>
            <a:pPr lvl="1"/>
            <a:r>
              <a:rPr lang="en-US" altLang="zh-CN" dirty="0"/>
              <a:t>CID </a:t>
            </a:r>
            <a:r>
              <a:rPr lang="en-GB" altLang="zh-CN" dirty="0"/>
              <a:t>8815, 8816, 8817, 9320, 4976, 8819, 7423, 10384, 10386, 8821, 7509, 7510, 10104, 10387 and </a:t>
            </a:r>
            <a:r>
              <a:rPr lang="en-GB" altLang="zh-CN" dirty="0" smtClean="0"/>
              <a:t>8822</a:t>
            </a:r>
          </a:p>
          <a:p>
            <a:pPr lvl="1"/>
            <a:endParaRPr lang="en-GB" altLang="zh-CN" dirty="0"/>
          </a:p>
          <a:p>
            <a:pPr lvl="1"/>
            <a:r>
              <a:rPr lang="en-GB" altLang="zh-CN" dirty="0" smtClean="0"/>
              <a:t>Move: 	Yujin Noh	Second: Bin Tian</a:t>
            </a:r>
          </a:p>
          <a:p>
            <a:pPr lvl="1"/>
            <a:r>
              <a:rPr lang="en-GB" altLang="zh-CN" dirty="0" smtClean="0"/>
              <a:t>Accepted with no objection</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16575278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#330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the corresponding spec text modification for clause 28.3.14.3 as in </a:t>
            </a:r>
            <a:r>
              <a:rPr lang="en-US" altLang="zh-CN" dirty="0" smtClean="0"/>
              <a:t>11-17/0902r1</a:t>
            </a:r>
            <a:endParaRPr lang="en-US" altLang="zh-CN" dirty="0"/>
          </a:p>
          <a:p>
            <a:pPr lvl="1"/>
            <a:r>
              <a:rPr lang="en-US" altLang="zh-CN" dirty="0"/>
              <a:t>CID </a:t>
            </a:r>
            <a:r>
              <a:rPr lang="en-GB" altLang="zh-CN" dirty="0" smtClean="0"/>
              <a:t>7832</a:t>
            </a:r>
          </a:p>
          <a:p>
            <a:pPr lvl="1"/>
            <a:endParaRPr lang="en-GB" altLang="zh-CN" dirty="0"/>
          </a:p>
          <a:p>
            <a:pPr lvl="1"/>
            <a:r>
              <a:rPr lang="en-GB" altLang="zh-CN" dirty="0" smtClean="0"/>
              <a:t>Move: Lochan Verma		Second: Bo Sun</a:t>
            </a:r>
          </a:p>
          <a:p>
            <a:pPr lvl="1"/>
            <a:r>
              <a:rPr lang="en-GB" altLang="zh-CN" dirty="0" smtClean="0"/>
              <a:t>Accepted with no objection</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03322505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#331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all the proposed spec text modification as in 11-17/0961r5?</a:t>
            </a:r>
          </a:p>
          <a:p>
            <a:pPr lvl="1"/>
            <a:r>
              <a:rPr lang="en-US" altLang="zh-CN" dirty="0"/>
              <a:t>CID 6923 and </a:t>
            </a:r>
            <a:r>
              <a:rPr lang="en-US" altLang="zh-CN" dirty="0" smtClean="0"/>
              <a:t>9775</a:t>
            </a:r>
          </a:p>
          <a:p>
            <a:pPr lvl="1"/>
            <a:endParaRPr lang="en-US" altLang="zh-CN" dirty="0"/>
          </a:p>
          <a:p>
            <a:pPr lvl="1"/>
            <a:r>
              <a:rPr lang="en-US" altLang="zh-CN" dirty="0" smtClean="0"/>
              <a:t>Move: Lochan Verma		Second: Bin Tian</a:t>
            </a:r>
          </a:p>
          <a:p>
            <a:pPr lvl="1"/>
            <a:r>
              <a:rPr lang="en-US" altLang="zh-CN" dirty="0" smtClean="0"/>
              <a:t>Accepted with no objection</a:t>
            </a:r>
          </a:p>
          <a:p>
            <a:pPr lvl="1"/>
            <a:endParaRPr lang="en-US" altLang="zh-CN" dirty="0" smtClean="0"/>
          </a:p>
          <a:p>
            <a:r>
              <a:rPr lang="en-GB" altLang="zh-CN" sz="2000" dirty="0" smtClean="0"/>
              <a:t>Notes</a:t>
            </a:r>
            <a:r>
              <a:rPr lang="en-GB" altLang="zh-CN" sz="2000" dirty="0"/>
              <a:t>, CID 6923 belong to Editor </a:t>
            </a:r>
            <a:r>
              <a:rPr lang="en-GB" altLang="zh-CN" sz="2000" dirty="0" err="1"/>
              <a:t>adhoc</a:t>
            </a:r>
            <a:r>
              <a:rPr lang="en-GB" altLang="zh-CN" sz="2000" dirty="0"/>
              <a:t> and CID 9775 belongs to MAC </a:t>
            </a:r>
            <a:r>
              <a:rPr lang="en-GB" altLang="zh-CN" sz="2000" dirty="0" err="1"/>
              <a:t>adhoc</a:t>
            </a:r>
            <a:r>
              <a:rPr lang="en-GB" altLang="zh-CN" sz="2000" dirty="0"/>
              <a:t> as in current database. But the original assignees of these two CIDs prefer to transfer these two CID to PHY </a:t>
            </a:r>
            <a:r>
              <a:rPr lang="en-GB" altLang="zh-CN" sz="2000" dirty="0" err="1"/>
              <a:t>adhoc</a:t>
            </a:r>
            <a:r>
              <a:rPr lang="en-GB" altLang="zh-CN" dirty="0"/>
              <a:t>.</a:t>
            </a:r>
          </a:p>
          <a:p>
            <a:pPr lvl="1"/>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904743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#332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a:t>
            </a:r>
            <a:r>
              <a:rPr lang="en-US" altLang="zh-CN" dirty="0" smtClean="0"/>
              <a:t>CIDs  </a:t>
            </a:r>
            <a:r>
              <a:rPr lang="en-US" altLang="zh-CN" dirty="0"/>
              <a:t>and the corresponding spec text modification to 11ax D1.3 as in </a:t>
            </a:r>
            <a:r>
              <a:rPr lang="en-US" altLang="zh-CN" dirty="0" smtClean="0"/>
              <a:t>11-17/1006r2</a:t>
            </a:r>
            <a:endParaRPr lang="en-US" altLang="zh-CN" dirty="0"/>
          </a:p>
          <a:p>
            <a:pPr lvl="1"/>
            <a:r>
              <a:rPr lang="en-US" altLang="zh-CN" dirty="0"/>
              <a:t>CID 5253, 8837, 9548, 10394, 10113, 6113, 9221, 9226, </a:t>
            </a:r>
            <a:r>
              <a:rPr lang="en-US" altLang="zh-CN" dirty="0" smtClean="0"/>
              <a:t>9497, </a:t>
            </a:r>
            <a:r>
              <a:rPr lang="en-US" altLang="zh-CN" dirty="0"/>
              <a:t>4920, 4921, 4922, 5265, 5266, 5267, 5268, 5269, 5283, 7047, 8428, 8834, 8835, 8836, 8938, 8939, 8941, 8942, 8965, 9031, 9755, 10216, 10317 and </a:t>
            </a:r>
            <a:r>
              <a:rPr lang="en-US" altLang="zh-CN" dirty="0" smtClean="0"/>
              <a:t>10416</a:t>
            </a:r>
          </a:p>
          <a:p>
            <a:pPr lvl="1"/>
            <a:endParaRPr lang="en-US" altLang="zh-CN" dirty="0"/>
          </a:p>
          <a:p>
            <a:pPr lvl="1"/>
            <a:r>
              <a:rPr lang="en-US" altLang="zh-CN" dirty="0" smtClean="0"/>
              <a:t>Move: </a:t>
            </a:r>
            <a:r>
              <a:rPr lang="en-US" dirty="0"/>
              <a:t>Sigurd Schelstraete </a:t>
            </a:r>
            <a:r>
              <a:rPr lang="en-US" dirty="0" smtClean="0"/>
              <a:t>	Second: Bo Sun</a:t>
            </a:r>
          </a:p>
          <a:p>
            <a:pPr lvl="1"/>
            <a:r>
              <a:rPr lang="en-US" altLang="zh-CN" dirty="0" smtClean="0"/>
              <a:t>Accepted with no objection</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17517757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#333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the corresponding spec text modification in </a:t>
            </a:r>
            <a:r>
              <a:rPr lang="en-GB" altLang="zh-CN" dirty="0"/>
              <a:t>Clause 28.3 </a:t>
            </a:r>
            <a:r>
              <a:rPr lang="en-US" altLang="zh-CN" dirty="0"/>
              <a:t>as in </a:t>
            </a:r>
            <a:r>
              <a:rPr lang="en-US" altLang="zh-CN" dirty="0" smtClean="0"/>
              <a:t>11-17/0985r4</a:t>
            </a:r>
            <a:endParaRPr lang="en-US" altLang="zh-CN" dirty="0"/>
          </a:p>
          <a:p>
            <a:pPr lvl="1"/>
            <a:r>
              <a:rPr lang="en-US" altLang="zh-CN" dirty="0"/>
              <a:t>CID </a:t>
            </a:r>
            <a:r>
              <a:rPr lang="en-GB" altLang="zh-CN" dirty="0"/>
              <a:t>5788 and </a:t>
            </a:r>
            <a:r>
              <a:rPr lang="en-GB" altLang="zh-CN" dirty="0" smtClean="0"/>
              <a:t>8571</a:t>
            </a:r>
          </a:p>
          <a:p>
            <a:pPr lvl="1"/>
            <a:endParaRPr lang="en-GB" altLang="zh-CN" dirty="0"/>
          </a:p>
          <a:p>
            <a:pPr lvl="1"/>
            <a:r>
              <a:rPr lang="en-GB" altLang="zh-CN" dirty="0" smtClean="0"/>
              <a:t>Move:	</a:t>
            </a:r>
            <a:r>
              <a:rPr lang="en-US" altLang="zh-CN" dirty="0" smtClean="0"/>
              <a:t>Bin Tian</a:t>
            </a:r>
            <a:r>
              <a:rPr lang="en-US" dirty="0" smtClean="0"/>
              <a:t> </a:t>
            </a:r>
            <a:r>
              <a:rPr lang="en-GB" altLang="zh-CN" dirty="0" smtClean="0"/>
              <a:t>		Second: Bo Sun</a:t>
            </a:r>
          </a:p>
          <a:p>
            <a:pPr lvl="1"/>
            <a:r>
              <a:rPr lang="en-GB" altLang="zh-CN" dirty="0" smtClean="0"/>
              <a:t>Accepted with no objection</a:t>
            </a:r>
          </a:p>
          <a:p>
            <a:pPr lvl="1"/>
            <a:endParaRPr lang="en-GB" altLang="zh-CN" dirty="0"/>
          </a:p>
          <a:p>
            <a:pPr lvl="1"/>
            <a:r>
              <a:rPr lang="en-GB" altLang="zh-CN" dirty="0" smtClean="0"/>
              <a:t>Note: The two CIDs belong to the MU ad hoc in the spreadsheet</a:t>
            </a:r>
            <a:endParaRPr lang="en-GB"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83232372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#334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a:t>
            </a:r>
            <a:r>
              <a:rPr lang="en-US" altLang="zh-CN" dirty="0" smtClean="0"/>
              <a:t>CIDs and </a:t>
            </a:r>
            <a:r>
              <a:rPr lang="en-US" altLang="zh-CN" dirty="0"/>
              <a:t>the corresponding spec text modification in </a:t>
            </a:r>
            <a:r>
              <a:rPr lang="en-GB" altLang="zh-CN" dirty="0"/>
              <a:t>Clause 28.3 </a:t>
            </a:r>
            <a:r>
              <a:rPr lang="en-US" altLang="zh-CN" dirty="0"/>
              <a:t>as in </a:t>
            </a:r>
            <a:r>
              <a:rPr lang="en-US" altLang="zh-CN" dirty="0" smtClean="0"/>
              <a:t>11-17/0993r1</a:t>
            </a:r>
            <a:endParaRPr lang="en-US" altLang="zh-CN" dirty="0"/>
          </a:p>
          <a:p>
            <a:pPr lvl="1"/>
            <a:r>
              <a:rPr lang="en-US" altLang="zh-CN" dirty="0"/>
              <a:t>CID </a:t>
            </a:r>
            <a:r>
              <a:rPr lang="en-GB" altLang="zh-CN" dirty="0" smtClean="0"/>
              <a:t> </a:t>
            </a:r>
            <a:r>
              <a:rPr lang="en-GB" altLang="zh-CN" dirty="0"/>
              <a:t>9169, 9170, 9171, 9082, 9173, 9176, 10163, 7433, 7436, 8994, 8995, 10048, 8996, </a:t>
            </a:r>
            <a:r>
              <a:rPr lang="en-GB" altLang="zh-CN" dirty="0" smtClean="0"/>
              <a:t>9013</a:t>
            </a:r>
          </a:p>
          <a:p>
            <a:pPr lvl="1"/>
            <a:endParaRPr lang="en-GB" altLang="zh-CN" dirty="0"/>
          </a:p>
          <a:p>
            <a:pPr lvl="1"/>
            <a:r>
              <a:rPr lang="en-GB" altLang="zh-CN" dirty="0" smtClean="0"/>
              <a:t>Move:	</a:t>
            </a:r>
            <a:r>
              <a:rPr lang="en-US" dirty="0"/>
              <a:t>Hongyuan Zhang</a:t>
            </a:r>
            <a:r>
              <a:rPr lang="en-GB" altLang="zh-CN" dirty="0" smtClean="0"/>
              <a:t>		Second: Bo Sun</a:t>
            </a:r>
          </a:p>
          <a:p>
            <a:pPr lvl="1"/>
            <a:endParaRPr lang="en-GB" altLang="zh-CN" dirty="0"/>
          </a:p>
          <a:p>
            <a:pPr lvl="1"/>
            <a:r>
              <a:rPr lang="en-GB" altLang="zh-CN" dirty="0" smtClean="0"/>
              <a:t>Accepted with no objection</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40781590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#335 (PHY)</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4718, 4719, 6938, 6939, 7296, </a:t>
            </a:r>
            <a:r>
              <a:rPr lang="en-US" dirty="0" smtClean="0"/>
              <a:t>7297 in doc 11-17/0711r4</a:t>
            </a:r>
          </a:p>
          <a:p>
            <a:endParaRPr lang="en-US" dirty="0"/>
          </a:p>
          <a:p>
            <a:r>
              <a:rPr lang="en-US" dirty="0" smtClean="0"/>
              <a:t>Move: </a:t>
            </a:r>
            <a:r>
              <a:rPr lang="en-US" dirty="0"/>
              <a:t>Alfred Asterjadhi </a:t>
            </a:r>
            <a:r>
              <a:rPr lang="en-US" dirty="0" smtClean="0"/>
              <a:t>	Second: Bin Tian</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4178343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#336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9021 and the corresponding spec text modification in </a:t>
            </a:r>
            <a:r>
              <a:rPr lang="en-GB" altLang="zh-CN" dirty="0"/>
              <a:t>Clause 28.3.12 </a:t>
            </a:r>
            <a:r>
              <a:rPr lang="en-US" altLang="zh-CN" dirty="0"/>
              <a:t>as in </a:t>
            </a:r>
            <a:r>
              <a:rPr lang="en-US" altLang="zh-CN" dirty="0" smtClean="0"/>
              <a:t>11-17/1007r0</a:t>
            </a:r>
          </a:p>
          <a:p>
            <a:endParaRPr lang="en-US" dirty="0"/>
          </a:p>
          <a:p>
            <a:r>
              <a:rPr lang="en-US" dirty="0" smtClean="0"/>
              <a:t>Move:	</a:t>
            </a:r>
            <a:r>
              <a:rPr lang="en-US" dirty="0"/>
              <a:t> Sigurd Schelstraete </a:t>
            </a:r>
            <a:r>
              <a:rPr lang="en-US" dirty="0" smtClean="0"/>
              <a:t>		Second: Bo Sun</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03391895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#337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5255 and the corresponding spec text modification in </a:t>
            </a:r>
            <a:r>
              <a:rPr lang="en-GB" altLang="zh-CN" dirty="0"/>
              <a:t>Clause 28.3 </a:t>
            </a:r>
            <a:r>
              <a:rPr lang="en-US" altLang="zh-CN" dirty="0"/>
              <a:t>as in </a:t>
            </a:r>
            <a:r>
              <a:rPr lang="en-US" altLang="zh-CN" dirty="0" smtClean="0"/>
              <a:t>11-17/0993r2</a:t>
            </a:r>
          </a:p>
          <a:p>
            <a:endParaRPr lang="en-US" dirty="0"/>
          </a:p>
          <a:p>
            <a:r>
              <a:rPr lang="en-US" dirty="0" smtClean="0"/>
              <a:t>Move:	</a:t>
            </a:r>
            <a:r>
              <a:rPr lang="en-US" dirty="0"/>
              <a:t> Hongyuan Zhang </a:t>
            </a:r>
            <a:r>
              <a:rPr lang="en-US" dirty="0" smtClean="0"/>
              <a:t>		Second: Bin Tian</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09322833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#112</a:t>
            </a:r>
            <a:endParaRPr lang="en-US" dirty="0"/>
          </a:p>
        </p:txBody>
      </p:sp>
      <p:sp>
        <p:nvSpPr>
          <p:cNvPr id="3" name="Content Placeholder 2"/>
          <p:cNvSpPr>
            <a:spLocks noGrp="1"/>
          </p:cNvSpPr>
          <p:nvPr>
            <p:ph idx="1"/>
          </p:nvPr>
        </p:nvSpPr>
        <p:spPr/>
        <p:txBody>
          <a:bodyPr/>
          <a:lstStyle/>
          <a:p>
            <a:pPr lvl="0"/>
            <a:r>
              <a:rPr lang="en-US" dirty="0" smtClean="0"/>
              <a:t>Move to </a:t>
            </a:r>
            <a:r>
              <a:rPr lang="en-US" dirty="0"/>
              <a:t>instruct the editor to perform the changes in </a:t>
            </a:r>
            <a:r>
              <a:rPr lang="en-US" dirty="0" smtClean="0"/>
              <a:t>1088r0</a:t>
            </a:r>
          </a:p>
          <a:p>
            <a:pPr lvl="0"/>
            <a:endParaRPr lang="en-US" dirty="0"/>
          </a:p>
          <a:p>
            <a:pPr lvl="0"/>
            <a:r>
              <a:rPr lang="en-US" dirty="0" smtClean="0"/>
              <a:t>Move: </a:t>
            </a:r>
            <a:r>
              <a:rPr lang="en-US" dirty="0"/>
              <a:t>Alfred Asterjadhi </a:t>
            </a:r>
            <a:r>
              <a:rPr lang="en-US" dirty="0" smtClean="0"/>
              <a:t>		Second: </a:t>
            </a:r>
            <a:r>
              <a:rPr lang="en-US" dirty="0" err="1" smtClean="0"/>
              <a:t>Abhi</a:t>
            </a:r>
            <a:endParaRPr lang="en-US" dirty="0" smtClean="0"/>
          </a:p>
          <a:p>
            <a:pPr lvl="0"/>
            <a:endParaRPr lang="en-US" dirty="0"/>
          </a:p>
          <a:p>
            <a:pPr lvl="0"/>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94939462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338 (MAC)</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 </a:t>
            </a:r>
            <a:r>
              <a:rPr lang="en-GB" sz="2800" dirty="0"/>
              <a:t>in </a:t>
            </a:r>
            <a:r>
              <a:rPr lang="en-GB" sz="2800" dirty="0" smtClean="0"/>
              <a:t>11-17-0926-03-00ax-cr-he-mcs-nss-not-supported</a:t>
            </a:r>
            <a:endParaRPr lang="en-GB" sz="2800" dirty="0"/>
          </a:p>
          <a:p>
            <a:pPr lvl="1"/>
            <a:r>
              <a:rPr lang="en-GB" dirty="0" smtClean="0"/>
              <a:t>CID:9674</a:t>
            </a:r>
          </a:p>
          <a:p>
            <a:pPr lvl="1"/>
            <a:endParaRPr lang="en-GB" dirty="0"/>
          </a:p>
          <a:p>
            <a:pPr lvl="1"/>
            <a:r>
              <a:rPr lang="en-GB" dirty="0" smtClean="0"/>
              <a:t>Move:	 Matthew Fischer		Second: Sai</a:t>
            </a:r>
          </a:p>
          <a:p>
            <a:pPr lvl="1"/>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04784449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#339 (MAC)</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CIDs </a:t>
            </a:r>
            <a:r>
              <a:rPr lang="en-GB" sz="2800" dirty="0"/>
              <a:t>in doc </a:t>
            </a:r>
            <a:r>
              <a:rPr lang="en-GB" sz="2800" dirty="0" smtClean="0"/>
              <a:t>11-17-1052-04-00ax-mac-cr-he-mcs-nss-resolutions</a:t>
            </a:r>
            <a:endParaRPr lang="en-GB" sz="2800" dirty="0"/>
          </a:p>
          <a:p>
            <a:pPr lvl="1"/>
            <a:r>
              <a:rPr lang="en-GB" dirty="0"/>
              <a:t>CIDs:4769, 4770, 4932, 5519, 5520, 5525, 5526, 5527, 5528, 5529, 5530, 5531, 5532, 5533, 5534, 5535, 5536, 5537, 5790, 5920, 7560, 7993, 8678, 8679, 8680, 9303, 6433, 8348  (28 CIDs)</a:t>
            </a:r>
            <a:endParaRPr lang="en-GB" sz="2800" dirty="0"/>
          </a:p>
          <a:p>
            <a:endParaRPr lang="en-US" dirty="0" smtClean="0"/>
          </a:p>
          <a:p>
            <a:r>
              <a:rPr lang="en-US" dirty="0" smtClean="0"/>
              <a:t>Move: </a:t>
            </a:r>
            <a:r>
              <a:rPr lang="en-US" dirty="0"/>
              <a:t>Alfred Asterjadhi </a:t>
            </a:r>
            <a:r>
              <a:rPr lang="en-US" dirty="0" smtClean="0"/>
              <a:t>		Second: Suhwook Kim</a:t>
            </a:r>
          </a:p>
          <a:p>
            <a:r>
              <a:rPr lang="en-US" dirty="0" smtClean="0"/>
              <a:t>SP Result: 17/1/4 (on r2 of the doc)</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71447350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#340 (MAC)</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CIDs </a:t>
            </a:r>
            <a:r>
              <a:rPr lang="en-GB" sz="2800" dirty="0"/>
              <a:t>in doc </a:t>
            </a:r>
            <a:r>
              <a:rPr lang="en-GB" sz="2800" dirty="0" smtClean="0"/>
              <a:t>11-17-0957-03-00ax-lb225-mac-cr-on-fragmentation</a:t>
            </a:r>
            <a:endParaRPr lang="en-GB" sz="2800" dirty="0"/>
          </a:p>
          <a:p>
            <a:pPr lvl="1"/>
            <a:r>
              <a:rPr lang="en-GB" dirty="0"/>
              <a:t>CIDs : </a:t>
            </a:r>
          </a:p>
          <a:p>
            <a:pPr lvl="1"/>
            <a:r>
              <a:rPr lang="en-GB" dirty="0"/>
              <a:t>5361, 5470, 5362, 5927, 8443, 8444, 7075, 7535, 8454, 8456, 9523, 8442, 8455 (CIDs 13)</a:t>
            </a:r>
            <a:endParaRPr lang="en-GB" sz="2800" dirty="0"/>
          </a:p>
          <a:p>
            <a:endParaRPr lang="en-US" dirty="0" smtClean="0"/>
          </a:p>
          <a:p>
            <a:r>
              <a:rPr lang="en-US" dirty="0" smtClean="0"/>
              <a:t>Move:	</a:t>
            </a:r>
            <a:r>
              <a:rPr lang="en-US" dirty="0"/>
              <a:t>Suhwook Kim </a:t>
            </a:r>
            <a:r>
              <a:rPr lang="en-US" dirty="0" smtClean="0"/>
              <a:t>		Second: </a:t>
            </a:r>
            <a:r>
              <a:rPr lang="en-US" dirty="0" err="1" smtClean="0"/>
              <a:t>Kiseon</a:t>
            </a:r>
            <a:r>
              <a:rPr lang="en-US" dirty="0" smtClean="0"/>
              <a:t> </a:t>
            </a:r>
            <a:r>
              <a:rPr lang="en-US" dirty="0" err="1" smtClean="0"/>
              <a:t>Ryu</a:t>
            </a:r>
            <a:endParaRPr lang="en-US" dirty="0" smtClean="0"/>
          </a:p>
          <a:p>
            <a:r>
              <a:rPr lang="en-US" dirty="0" smtClean="0"/>
              <a:t>Y=19	N=1	A=8</a:t>
            </a:r>
          </a:p>
          <a:p>
            <a:r>
              <a:rPr lang="en-US" dirty="0" smtClean="0"/>
              <a:t>Motion passes</a:t>
            </a:r>
          </a:p>
          <a:p>
            <a:r>
              <a:rPr lang="en-US" dirty="0" smtClean="0"/>
              <a:t>SP Result: 17/1/2 (on r2 of the doc)</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202831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2209801" y="1449388"/>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#341 (MAC)</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CIDs </a:t>
            </a:r>
            <a:r>
              <a:rPr lang="en-GB" sz="2800" dirty="0"/>
              <a:t>in doc </a:t>
            </a:r>
            <a:r>
              <a:rPr lang="en-GB" sz="2800" dirty="0" smtClean="0"/>
              <a:t>11-17-1002-03-00ax-lb225-mac-cr-on-hcf.docx/CIDs</a:t>
            </a:r>
            <a:endParaRPr lang="en-GB" sz="2800" dirty="0"/>
          </a:p>
          <a:p>
            <a:pPr lvl="1"/>
            <a:r>
              <a:rPr lang="en-GB" dirty="0" smtClean="0"/>
              <a:t>6034</a:t>
            </a:r>
            <a:r>
              <a:rPr lang="en-GB" dirty="0"/>
              <a:t>, 5861, 5853</a:t>
            </a:r>
            <a:r>
              <a:rPr lang="en-US" dirty="0"/>
              <a:t> </a:t>
            </a:r>
            <a:endParaRPr lang="en-GB" sz="2800" dirty="0"/>
          </a:p>
          <a:p>
            <a:endParaRPr lang="en-US" dirty="0" smtClean="0"/>
          </a:p>
          <a:p>
            <a:r>
              <a:rPr lang="en-US" dirty="0" smtClean="0"/>
              <a:t>Move:	 Suhwook </a:t>
            </a:r>
            <a:r>
              <a:rPr lang="en-US" dirty="0"/>
              <a:t>Kim</a:t>
            </a:r>
            <a:r>
              <a:rPr lang="en-US" dirty="0" smtClean="0"/>
              <a:t>	Second: </a:t>
            </a:r>
            <a:r>
              <a:rPr lang="en-US" dirty="0" err="1" smtClean="0"/>
              <a:t>Kiseon</a:t>
            </a:r>
            <a:r>
              <a:rPr lang="en-US" dirty="0" smtClean="0"/>
              <a:t> </a:t>
            </a:r>
            <a:r>
              <a:rPr lang="en-US" dirty="0" err="1" smtClean="0"/>
              <a:t>Ryu</a:t>
            </a:r>
            <a:endParaRPr lang="en-US" dirty="0" smtClean="0"/>
          </a:p>
          <a:p>
            <a:r>
              <a:rPr lang="en-US" dirty="0" smtClean="0"/>
              <a:t>Accepted with no objection</a:t>
            </a:r>
          </a:p>
          <a:p>
            <a:endParaRPr lang="en-US" dirty="0"/>
          </a:p>
          <a:p>
            <a:r>
              <a:rPr lang="en-US" dirty="0" smtClean="0"/>
              <a:t>Note: 5374 is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9017740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#342 (MAC)</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CIDs </a:t>
            </a:r>
            <a:r>
              <a:rPr lang="en-GB" sz="2800" dirty="0"/>
              <a:t>in doc 11-17-1014-00-00ax-lb225-cr-on-association-exchange-using-dl-ofdma.docx </a:t>
            </a:r>
          </a:p>
          <a:p>
            <a:pPr lvl="1"/>
            <a:r>
              <a:rPr lang="en-GB" dirty="0"/>
              <a:t>4800 </a:t>
            </a:r>
            <a:endParaRPr lang="en-GB" dirty="0" smtClean="0"/>
          </a:p>
          <a:p>
            <a:pPr lvl="1"/>
            <a:endParaRPr lang="en-GB" sz="2800" dirty="0"/>
          </a:p>
          <a:p>
            <a:pPr lvl="1"/>
            <a:r>
              <a:rPr lang="en-GB" sz="2800" dirty="0" smtClean="0"/>
              <a:t>Move: </a:t>
            </a:r>
            <a:r>
              <a:rPr lang="en-US" sz="2800" dirty="0"/>
              <a:t>Stephane Baron </a:t>
            </a:r>
            <a:r>
              <a:rPr lang="en-US" sz="2800" dirty="0" smtClean="0"/>
              <a:t>	Second: Alfred</a:t>
            </a:r>
          </a:p>
          <a:p>
            <a:pPr lvl="1"/>
            <a:r>
              <a:rPr lang="en-US" sz="2800" dirty="0" smtClean="0"/>
              <a:t>Accepted with no objection</a:t>
            </a:r>
            <a:endParaRPr lang="en-GB" sz="2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35885273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#343 (MAC)</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CIDs </a:t>
            </a:r>
            <a:r>
              <a:rPr lang="en-GB" sz="2800" dirty="0"/>
              <a:t>in doc 11-17-1032-03-00ax-cids-in-27-5-2.docx /CIDs</a:t>
            </a:r>
          </a:p>
          <a:p>
            <a:pPr lvl="1"/>
            <a:r>
              <a:rPr lang="en-GB" dirty="0"/>
              <a:t>9901, 5937, 5715, 6066, 9905, 6681, 9530, 9531, 8110, 8060, 9910, 5716, 6067, 9908, 9532, 9909, 7815, 8558  </a:t>
            </a:r>
            <a:endParaRPr lang="en-GB" sz="2800" dirty="0"/>
          </a:p>
          <a:p>
            <a:endParaRPr lang="en-US" dirty="0" smtClean="0"/>
          </a:p>
          <a:p>
            <a:r>
              <a:rPr lang="en-US" dirty="0" smtClean="0"/>
              <a:t>Move:	</a:t>
            </a:r>
            <a:r>
              <a:rPr lang="en-US" dirty="0"/>
              <a:t>Abhishek Patil </a:t>
            </a:r>
            <a:r>
              <a:rPr lang="en-US" dirty="0" smtClean="0"/>
              <a:t>		Second: Robert Stacey</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67215053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#344 (MAC)</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CIDs </a:t>
            </a:r>
            <a:r>
              <a:rPr lang="en-GB" sz="2800" dirty="0"/>
              <a:t>in doc 11-17-1062-01-00ax-cid-9958.docx /CIDs</a:t>
            </a:r>
          </a:p>
          <a:p>
            <a:pPr lvl="1"/>
            <a:r>
              <a:rPr lang="en-US" dirty="0"/>
              <a:t>9958 </a:t>
            </a:r>
          </a:p>
          <a:p>
            <a:endParaRPr lang="en-US" dirty="0" smtClean="0"/>
          </a:p>
          <a:p>
            <a:r>
              <a:rPr lang="en-US" dirty="0" smtClean="0"/>
              <a:t>Move:	Abhishek </a:t>
            </a:r>
            <a:r>
              <a:rPr lang="en-US" dirty="0"/>
              <a:t>Patil </a:t>
            </a:r>
            <a:r>
              <a:rPr lang="en-US" dirty="0" smtClean="0"/>
              <a:t>	Second: </a:t>
            </a:r>
            <a:r>
              <a:rPr lang="en-US" dirty="0" err="1" smtClean="0"/>
              <a:t>Kiseon</a:t>
            </a:r>
            <a:r>
              <a:rPr lang="en-US" dirty="0" smtClean="0"/>
              <a:t> </a:t>
            </a:r>
            <a:r>
              <a:rPr lang="en-US" dirty="0" err="1" smtClean="0"/>
              <a:t>Ryu</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70285498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#345 (MAC)</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CIDs </a:t>
            </a:r>
            <a:r>
              <a:rPr lang="en-GB" sz="2800" dirty="0"/>
              <a:t>in doc 11-17-0533-05-00ax-lb225-cr-27-16-1.docx /CIDs</a:t>
            </a:r>
          </a:p>
          <a:p>
            <a:pPr lvl="1"/>
            <a:r>
              <a:rPr lang="en-GB" dirty="0"/>
              <a:t>5229, 5522, 5523, 5524, 7576, 7577, 7578, 7579, 7580, 8618, 8619, 8620, 9967 </a:t>
            </a:r>
            <a:r>
              <a:rPr lang="en-GB" dirty="0" smtClean="0"/>
              <a:t> </a:t>
            </a:r>
            <a:endParaRPr lang="en-US" dirty="0"/>
          </a:p>
          <a:p>
            <a:endParaRPr lang="en-US" dirty="0" smtClean="0"/>
          </a:p>
          <a:p>
            <a:r>
              <a:rPr lang="en-US" dirty="0" smtClean="0"/>
              <a:t>Move: Abhishek Patil 		Second: Chao Chun Wang</a:t>
            </a:r>
          </a:p>
          <a:p>
            <a:r>
              <a:rPr lang="en-US" dirty="0" smtClean="0"/>
              <a:t>SP Result: 14/0/3</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0480423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#346 (MAC)</a:t>
            </a:r>
            <a:endParaRPr lang="en-US" dirty="0"/>
          </a:p>
        </p:txBody>
      </p:sp>
      <p:sp>
        <p:nvSpPr>
          <p:cNvPr id="3" name="Content Placeholder 2"/>
          <p:cNvSpPr>
            <a:spLocks noGrp="1"/>
          </p:cNvSpPr>
          <p:nvPr>
            <p:ph idx="1"/>
          </p:nvPr>
        </p:nvSpPr>
        <p:spPr>
          <a:xfrm>
            <a:off x="914401" y="1752600"/>
            <a:ext cx="10361084" cy="4113213"/>
          </a:xfrm>
        </p:spPr>
        <p:txBody>
          <a:bodyPr/>
          <a:lstStyle/>
          <a:p>
            <a:pPr lvl="0"/>
            <a:r>
              <a:rPr lang="en-US" sz="2800" dirty="0" smtClean="0"/>
              <a:t>Move to accept </a:t>
            </a:r>
            <a:r>
              <a:rPr lang="en-US" sz="2800" dirty="0"/>
              <a:t>resolutions to following </a:t>
            </a:r>
            <a:r>
              <a:rPr lang="pt-BR" sz="2800" dirty="0"/>
              <a:t>CIDs </a:t>
            </a:r>
            <a:r>
              <a:rPr lang="en-GB" sz="2800" dirty="0"/>
              <a:t>in doc 11-17-0925-06-00ax-cr-on-he-duration-based-rts/CIDs</a:t>
            </a:r>
          </a:p>
          <a:p>
            <a:pPr lvl="1"/>
            <a:r>
              <a:rPr lang="en-US" dirty="0"/>
              <a:t>3136, 4834, 5159, 5161 , 5162, 5557, 5560, 5568, 6514, 6515, 7530, 7779, 7781, 7872, 7873, 8208, 8209, 8349, 8350, 8451, 9422, 9686 </a:t>
            </a:r>
            <a:endParaRPr lang="en-US" dirty="0" smtClean="0"/>
          </a:p>
          <a:p>
            <a:r>
              <a:rPr lang="en-US" dirty="0" smtClean="0"/>
              <a:t>Move:	Sigurd 			Second: Chao Chun Wang</a:t>
            </a:r>
          </a:p>
          <a:p>
            <a:r>
              <a:rPr lang="en-US" dirty="0" smtClean="0"/>
              <a:t>SP Result: 9/3/12</a:t>
            </a:r>
          </a:p>
          <a:p>
            <a:r>
              <a:rPr lang="en-US" dirty="0" smtClean="0">
                <a:solidFill>
                  <a:schemeClr val="accent1"/>
                </a:solidFill>
              </a:rPr>
              <a:t>Motion to table: Table the motion till later this afternoon </a:t>
            </a:r>
          </a:p>
          <a:p>
            <a:r>
              <a:rPr lang="en-US" dirty="0" smtClean="0">
                <a:solidFill>
                  <a:schemeClr val="accent1"/>
                </a:solidFill>
              </a:rPr>
              <a:t>Move: Sigurd		SECOND: Mark Rison</a:t>
            </a:r>
          </a:p>
          <a:p>
            <a:r>
              <a:rPr lang="en-US" dirty="0" smtClean="0">
                <a:solidFill>
                  <a:schemeClr val="accent1"/>
                </a:solidFill>
              </a:rPr>
              <a:t>No objection</a:t>
            </a:r>
          </a:p>
          <a:p>
            <a:r>
              <a:rPr lang="en-US" dirty="0" smtClean="0">
                <a:solidFill>
                  <a:schemeClr val="accent1"/>
                </a:solidFill>
              </a:rPr>
              <a:t>Motion is brought back @14:53 on the same after noon</a:t>
            </a:r>
          </a:p>
          <a:p>
            <a:r>
              <a:rPr lang="en-US" dirty="0" smtClean="0">
                <a:solidFill>
                  <a:schemeClr val="accent1"/>
                </a:solidFill>
              </a:rPr>
              <a:t>Motion withdrawn by the mover</a:t>
            </a:r>
          </a:p>
          <a:p>
            <a:endParaRPr lang="en-US" dirty="0">
              <a:solidFill>
                <a:schemeClr val="accent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33408014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#347 (MAC)</a:t>
            </a:r>
            <a:endParaRPr lang="en-US" dirty="0"/>
          </a:p>
        </p:txBody>
      </p:sp>
      <p:sp>
        <p:nvSpPr>
          <p:cNvPr id="3" name="Content Placeholder 2"/>
          <p:cNvSpPr>
            <a:spLocks noGrp="1"/>
          </p:cNvSpPr>
          <p:nvPr>
            <p:ph idx="1"/>
          </p:nvPr>
        </p:nvSpPr>
        <p:spPr/>
        <p:txBody>
          <a:bodyPr/>
          <a:lstStyle/>
          <a:p>
            <a:pPr lvl="0"/>
            <a:r>
              <a:rPr lang="en-US" sz="2800" dirty="0" smtClean="0"/>
              <a:t>Move to accept </a:t>
            </a:r>
            <a:r>
              <a:rPr lang="en-US" sz="2800" dirty="0"/>
              <a:t>resolutions to following </a:t>
            </a:r>
            <a:r>
              <a:rPr lang="pt-BR" sz="2800" dirty="0"/>
              <a:t>CIDs </a:t>
            </a:r>
            <a:r>
              <a:rPr lang="en-GB" sz="2800" dirty="0"/>
              <a:t>in doc </a:t>
            </a:r>
            <a:r>
              <a:rPr lang="en-GB" sz="2800" dirty="0" smtClean="0"/>
              <a:t>11-17-1023-01</a:t>
            </a:r>
          </a:p>
          <a:p>
            <a:pPr lvl="0"/>
            <a:r>
              <a:rPr lang="en-GB" sz="2800" dirty="0" smtClean="0"/>
              <a:t>-00ax-lb225-cr-27-11-3.docx </a:t>
            </a:r>
            <a:r>
              <a:rPr lang="en-GB" sz="2800" dirty="0"/>
              <a:t>/CIDs</a:t>
            </a:r>
          </a:p>
          <a:p>
            <a:pPr lvl="1"/>
            <a:r>
              <a:rPr lang="en-GB" dirty="0"/>
              <a:t>5212, 8727, 8726 </a:t>
            </a:r>
            <a:endParaRPr lang="en-GB" sz="2800" dirty="0"/>
          </a:p>
          <a:p>
            <a:endParaRPr lang="en-US" dirty="0" smtClean="0"/>
          </a:p>
          <a:p>
            <a:r>
              <a:rPr lang="en-US" dirty="0" smtClean="0"/>
              <a:t>Move:	</a:t>
            </a:r>
            <a:r>
              <a:rPr lang="en-US" dirty="0"/>
              <a:t> </a:t>
            </a:r>
            <a:r>
              <a:rPr lang="en-US" dirty="0" smtClean="0"/>
              <a:t>Chao-Chun Wang 	Second: Alfred </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30468025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#348 (MAC)</a:t>
            </a:r>
            <a:endParaRPr lang="en-US" dirty="0"/>
          </a:p>
        </p:txBody>
      </p:sp>
      <p:sp>
        <p:nvSpPr>
          <p:cNvPr id="3" name="Content Placeholder 2"/>
          <p:cNvSpPr>
            <a:spLocks noGrp="1"/>
          </p:cNvSpPr>
          <p:nvPr>
            <p:ph idx="1"/>
          </p:nvPr>
        </p:nvSpPr>
        <p:spPr/>
        <p:txBody>
          <a:bodyPr/>
          <a:lstStyle/>
          <a:p>
            <a:pPr lvl="0"/>
            <a:r>
              <a:rPr lang="en-US" sz="2800" dirty="0" smtClean="0"/>
              <a:t>Move to accept </a:t>
            </a:r>
            <a:r>
              <a:rPr lang="en-US" sz="2800" dirty="0"/>
              <a:t>resolutions to following </a:t>
            </a:r>
            <a:r>
              <a:rPr lang="pt-BR" sz="2800" dirty="0"/>
              <a:t>CIDs </a:t>
            </a:r>
            <a:r>
              <a:rPr lang="en-GB" sz="2800" dirty="0"/>
              <a:t>in doc </a:t>
            </a:r>
            <a:r>
              <a:rPr lang="en-GB" sz="2800" dirty="0" smtClean="0"/>
              <a:t>11-17-1031-05-00ax-remaining-cids-for-27-5-2-7.docx </a:t>
            </a:r>
            <a:r>
              <a:rPr lang="en-GB" sz="2800" dirty="0"/>
              <a:t>/CIDs</a:t>
            </a:r>
          </a:p>
          <a:p>
            <a:pPr lvl="1"/>
            <a:r>
              <a:rPr lang="en-GB" dirty="0"/>
              <a:t>4805, 5811, 6713, 6714, 6715, 6716, 6717, 6718, 6719, 6720, 7108, 7389, 8283, 8284, 8559, 8707, 9450, 9477, 9534, 9715, 9920, 10275</a:t>
            </a:r>
            <a:r>
              <a:rPr lang="en-US" dirty="0"/>
              <a:t> </a:t>
            </a:r>
          </a:p>
          <a:p>
            <a:endParaRPr lang="en-US" dirty="0" smtClean="0"/>
          </a:p>
          <a:p>
            <a:r>
              <a:rPr lang="en-US" dirty="0" smtClean="0"/>
              <a:t>Move: Robert Stacey		Second:  Bo Sun</a:t>
            </a:r>
          </a:p>
          <a:p>
            <a:r>
              <a:rPr lang="en-US" dirty="0" smtClean="0"/>
              <a:t>Y/N/A: 27/0/5 </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7856536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#349 (MAC)</a:t>
            </a:r>
            <a:endParaRPr lang="en-US" dirty="0"/>
          </a:p>
        </p:txBody>
      </p:sp>
      <p:sp>
        <p:nvSpPr>
          <p:cNvPr id="3" name="Content Placeholder 2"/>
          <p:cNvSpPr>
            <a:spLocks noGrp="1"/>
          </p:cNvSpPr>
          <p:nvPr>
            <p:ph idx="1"/>
          </p:nvPr>
        </p:nvSpPr>
        <p:spPr/>
        <p:txBody>
          <a:bodyPr/>
          <a:lstStyle/>
          <a:p>
            <a:pPr lvl="0"/>
            <a:r>
              <a:rPr lang="en-US" sz="2800" dirty="0" smtClean="0"/>
              <a:t>Move accept </a:t>
            </a:r>
            <a:r>
              <a:rPr lang="en-US" sz="2800" dirty="0"/>
              <a:t>resolutions to following </a:t>
            </a:r>
            <a:r>
              <a:rPr lang="pt-BR" sz="2800" dirty="0"/>
              <a:t>CIDs </a:t>
            </a:r>
            <a:r>
              <a:rPr lang="en-GB" sz="2800" dirty="0"/>
              <a:t>in doc 11-17-0693-05-00ax-quiet-time-period-part-1 /CIDs</a:t>
            </a:r>
          </a:p>
          <a:p>
            <a:pPr lvl="1"/>
            <a:r>
              <a:rPr lang="en-GB" dirty="0"/>
              <a:t>3038 </a:t>
            </a:r>
            <a:endParaRPr lang="en-GB" sz="2800" dirty="0"/>
          </a:p>
          <a:p>
            <a:endParaRPr lang="en-US" dirty="0" smtClean="0"/>
          </a:p>
          <a:p>
            <a:r>
              <a:rPr lang="en-US" dirty="0" smtClean="0"/>
              <a:t>Move: </a:t>
            </a:r>
            <a:r>
              <a:rPr lang="en-US" dirty="0"/>
              <a:t>Chao-Chun Wang </a:t>
            </a:r>
            <a:r>
              <a:rPr lang="en-US" dirty="0" smtClean="0"/>
              <a:t>		Second: James Yee</a:t>
            </a:r>
          </a:p>
          <a:p>
            <a:r>
              <a:rPr lang="en-US" dirty="0" smtClean="0"/>
              <a:t>SP Result: 6/1/11</a:t>
            </a:r>
          </a:p>
          <a:p>
            <a:r>
              <a:rPr lang="en-US" dirty="0" smtClean="0"/>
              <a:t>Y/N/A: 18/3/22</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20661813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#350 (MAC)</a:t>
            </a:r>
            <a:endParaRPr lang="en-US" dirty="0"/>
          </a:p>
        </p:txBody>
      </p:sp>
      <p:sp>
        <p:nvSpPr>
          <p:cNvPr id="3" name="Content Placeholder 2"/>
          <p:cNvSpPr>
            <a:spLocks noGrp="1"/>
          </p:cNvSpPr>
          <p:nvPr>
            <p:ph idx="1"/>
          </p:nvPr>
        </p:nvSpPr>
        <p:spPr/>
        <p:txBody>
          <a:bodyPr/>
          <a:lstStyle/>
          <a:p>
            <a:pPr lvl="0"/>
            <a:r>
              <a:rPr lang="en-US" sz="2800" dirty="0" smtClean="0"/>
              <a:t>Move to accept </a:t>
            </a:r>
            <a:r>
              <a:rPr lang="en-US" sz="2800" dirty="0"/>
              <a:t>resolutions to following </a:t>
            </a:r>
            <a:r>
              <a:rPr lang="pt-BR" sz="2800" dirty="0"/>
              <a:t>CIDs </a:t>
            </a:r>
            <a:r>
              <a:rPr lang="en-GB" sz="2800" dirty="0"/>
              <a:t>in doc 11-17-1044-01-00ax-crs-for-ack-related-cids.docx /CIDs</a:t>
            </a:r>
          </a:p>
          <a:p>
            <a:pPr lvl="1"/>
            <a:r>
              <a:rPr lang="en-GB" dirty="0"/>
              <a:t>3047, 3130, 4602, 5048, 5567, 5763, 6128, 6129, 6130, 6173, </a:t>
            </a:r>
            <a:endParaRPr lang="en-US" dirty="0"/>
          </a:p>
          <a:p>
            <a:pPr lvl="1"/>
            <a:r>
              <a:rPr lang="en-GB" dirty="0"/>
              <a:t>6510, 7061, 7063, 7136, 7383, 7665, 8413, 8414, 8542, 9675, </a:t>
            </a:r>
            <a:endParaRPr lang="en-US" dirty="0"/>
          </a:p>
          <a:p>
            <a:pPr lvl="1"/>
            <a:r>
              <a:rPr lang="en-GB" dirty="0"/>
              <a:t>9684, 9685, 9854</a:t>
            </a:r>
            <a:r>
              <a:rPr lang="en-US" dirty="0"/>
              <a:t> </a:t>
            </a:r>
            <a:endParaRPr lang="en-GB" dirty="0"/>
          </a:p>
          <a:p>
            <a:endParaRPr lang="en-US" dirty="0" smtClean="0"/>
          </a:p>
          <a:p>
            <a:r>
              <a:rPr lang="en-US" dirty="0" smtClean="0"/>
              <a:t>Move: </a:t>
            </a:r>
            <a:r>
              <a:rPr lang="en-US" dirty="0"/>
              <a:t>George Cherian </a:t>
            </a:r>
            <a:r>
              <a:rPr lang="en-US" dirty="0" smtClean="0"/>
              <a:t>	Second: </a:t>
            </a:r>
            <a:r>
              <a:rPr lang="en-US" dirty="0" err="1" smtClean="0"/>
              <a:t>Abhi</a:t>
            </a:r>
            <a:endParaRPr lang="en-US" dirty="0" smtClean="0"/>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279204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1905000" y="1373188"/>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#351 (MAC)</a:t>
            </a:r>
            <a:endParaRPr lang="en-US" dirty="0"/>
          </a:p>
        </p:txBody>
      </p:sp>
      <p:sp>
        <p:nvSpPr>
          <p:cNvPr id="3" name="Content Placeholder 2"/>
          <p:cNvSpPr>
            <a:spLocks noGrp="1"/>
          </p:cNvSpPr>
          <p:nvPr>
            <p:ph idx="1"/>
          </p:nvPr>
        </p:nvSpPr>
        <p:spPr/>
        <p:txBody>
          <a:bodyPr/>
          <a:lstStyle/>
          <a:p>
            <a:pPr lvl="0"/>
            <a:r>
              <a:rPr lang="en-US" sz="2800" dirty="0" smtClean="0"/>
              <a:t>Move to accept </a:t>
            </a:r>
            <a:r>
              <a:rPr lang="en-US" sz="2800" dirty="0"/>
              <a:t>resolutions to following </a:t>
            </a:r>
            <a:r>
              <a:rPr lang="pt-BR" sz="2800" dirty="0"/>
              <a:t>CIDs </a:t>
            </a:r>
            <a:r>
              <a:rPr lang="en-GB" sz="2800" dirty="0"/>
              <a:t>in doc 11-17-0759-04-00ax-comment-resolution-on-cid-9333-and-9969</a:t>
            </a:r>
          </a:p>
          <a:p>
            <a:pPr lvl="1"/>
            <a:r>
              <a:rPr lang="en-GB" dirty="0"/>
              <a:t>3215, 9333, 9969</a:t>
            </a:r>
            <a:endParaRPr lang="en-US" dirty="0"/>
          </a:p>
          <a:p>
            <a:endParaRPr lang="en-US" dirty="0" smtClean="0"/>
          </a:p>
          <a:p>
            <a:r>
              <a:rPr lang="en-US" dirty="0" smtClean="0"/>
              <a:t>Move: Jason </a:t>
            </a:r>
            <a:r>
              <a:rPr lang="en-US" dirty="0"/>
              <a:t>Yuchen Guo </a:t>
            </a:r>
            <a:r>
              <a:rPr lang="en-US" dirty="0" smtClean="0"/>
              <a:t>		Second:</a:t>
            </a:r>
          </a:p>
          <a:p>
            <a:r>
              <a:rPr lang="en-US" dirty="0" smtClean="0"/>
              <a:t>deferred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27211581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#352 (MAC)</a:t>
            </a:r>
            <a:endParaRPr lang="en-US" dirty="0"/>
          </a:p>
        </p:txBody>
      </p:sp>
      <p:sp>
        <p:nvSpPr>
          <p:cNvPr id="3" name="Content Placeholder 2"/>
          <p:cNvSpPr>
            <a:spLocks noGrp="1"/>
          </p:cNvSpPr>
          <p:nvPr>
            <p:ph idx="1"/>
          </p:nvPr>
        </p:nvSpPr>
        <p:spPr/>
        <p:txBody>
          <a:bodyPr/>
          <a:lstStyle/>
          <a:p>
            <a:pPr lvl="0"/>
            <a:r>
              <a:rPr lang="en-US" sz="2800" dirty="0"/>
              <a:t>M</a:t>
            </a:r>
            <a:r>
              <a:rPr lang="en-US" sz="2800" dirty="0" smtClean="0"/>
              <a:t>ove to accept </a:t>
            </a:r>
            <a:r>
              <a:rPr lang="en-US" sz="2800" dirty="0"/>
              <a:t>resolutions to following </a:t>
            </a:r>
            <a:r>
              <a:rPr lang="pt-BR" sz="2800" dirty="0"/>
              <a:t>CIDs </a:t>
            </a:r>
            <a:r>
              <a:rPr lang="en-GB" sz="2800" dirty="0"/>
              <a:t>in doc 11-17-1077-01-00ax-cr-for-10-3-2-4-and-27-2-2-part-iii.docx</a:t>
            </a:r>
          </a:p>
          <a:p>
            <a:pPr lvl="1"/>
            <a:r>
              <a:rPr lang="en-GB" dirty="0"/>
              <a:t>5384, 8403, 6177, 7160, 9381, 9414 </a:t>
            </a:r>
            <a:endParaRPr lang="en-US" dirty="0"/>
          </a:p>
          <a:p>
            <a:endParaRPr lang="en-US" dirty="0" smtClean="0"/>
          </a:p>
          <a:p>
            <a:r>
              <a:rPr lang="en-US" dirty="0" smtClean="0"/>
              <a:t>Move:	Po-Kai Huang		Second: </a:t>
            </a:r>
            <a:r>
              <a:rPr lang="en-US" dirty="0" err="1" smtClean="0"/>
              <a:t>Kiseon</a:t>
            </a:r>
            <a:r>
              <a:rPr lang="en-US" dirty="0" smtClean="0"/>
              <a:t> </a:t>
            </a:r>
            <a:r>
              <a:rPr lang="en-US" dirty="0" err="1" smtClean="0"/>
              <a:t>Ryu</a:t>
            </a:r>
            <a:endParaRPr lang="en-US" dirty="0" smtClean="0"/>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22564199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#353 (MAC)</a:t>
            </a:r>
            <a:endParaRPr lang="en-US" dirty="0"/>
          </a:p>
        </p:txBody>
      </p:sp>
      <p:sp>
        <p:nvSpPr>
          <p:cNvPr id="3" name="Content Placeholder 2"/>
          <p:cNvSpPr>
            <a:spLocks noGrp="1"/>
          </p:cNvSpPr>
          <p:nvPr>
            <p:ph idx="1"/>
          </p:nvPr>
        </p:nvSpPr>
        <p:spPr/>
        <p:txBody>
          <a:bodyPr/>
          <a:lstStyle/>
          <a:p>
            <a:r>
              <a:rPr lang="en-US" dirty="0" smtClean="0"/>
              <a:t>Move to accept resolution to CID 9574 in doc 11-17/0702r3</a:t>
            </a:r>
          </a:p>
          <a:p>
            <a:endParaRPr lang="en-US" dirty="0"/>
          </a:p>
          <a:p>
            <a:r>
              <a:rPr lang="en-US" dirty="0" smtClean="0"/>
              <a:t>Move: Bo Sun 	Second:  </a:t>
            </a:r>
            <a:r>
              <a:rPr lang="en-US" dirty="0" err="1" smtClean="0"/>
              <a:t>Yonggang</a:t>
            </a:r>
            <a:r>
              <a:rPr lang="en-US" dirty="0" smtClean="0"/>
              <a:t> Feng</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2034571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#354(MAC)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6189, 7040, </a:t>
            </a:r>
            <a:r>
              <a:rPr lang="en-US" dirty="0" smtClean="0"/>
              <a:t>9412 in doc 11-17/0088r5</a:t>
            </a:r>
          </a:p>
          <a:p>
            <a:endParaRPr lang="en-US" dirty="0"/>
          </a:p>
          <a:p>
            <a:r>
              <a:rPr lang="en-US" dirty="0" smtClean="0"/>
              <a:t>Move: Woojin Ahn		Second: John Son</a:t>
            </a:r>
          </a:p>
          <a:p>
            <a:endParaRPr lang="en-US" dirty="0"/>
          </a:p>
          <a:p>
            <a:r>
              <a:rPr lang="en-US" dirty="0" smtClean="0"/>
              <a:t>Y/N/A: 11/0/20</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06445014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#355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solidFill>
                  <a:schemeClr val="tx1"/>
                </a:solidFill>
              </a:rPr>
              <a:t>4795</a:t>
            </a:r>
            <a:r>
              <a:rPr lang="en-US" dirty="0"/>
              <a:t>, 5696</a:t>
            </a:r>
            <a:r>
              <a:rPr lang="en-US" dirty="0">
                <a:solidFill>
                  <a:srgbClr val="FF0000"/>
                </a:solidFill>
              </a:rPr>
              <a:t>, </a:t>
            </a:r>
            <a:r>
              <a:rPr lang="en-US" dirty="0">
                <a:solidFill>
                  <a:schemeClr val="tx1"/>
                </a:solidFill>
              </a:rPr>
              <a:t>6031, 7606</a:t>
            </a:r>
            <a:r>
              <a:rPr lang="en-US" dirty="0"/>
              <a:t>, 7607, 7608, 7609, 9731, </a:t>
            </a:r>
            <a:r>
              <a:rPr lang="en-US" dirty="0">
                <a:solidFill>
                  <a:schemeClr val="tx1"/>
                </a:solidFill>
              </a:rPr>
              <a:t>9948</a:t>
            </a:r>
            <a:r>
              <a:rPr lang="en-US" dirty="0"/>
              <a:t>, 9949, 9950, 9951, 9952</a:t>
            </a:r>
            <a:r>
              <a:rPr lang="en-US" dirty="0" smtClean="0"/>
              <a:t>  in doc 11-17/0688r4</a:t>
            </a:r>
          </a:p>
          <a:p>
            <a:endParaRPr lang="en-US" dirty="0"/>
          </a:p>
          <a:p>
            <a:r>
              <a:rPr lang="en-US" dirty="0" smtClean="0"/>
              <a:t>Move: </a:t>
            </a:r>
            <a:r>
              <a:rPr lang="en-US" dirty="0"/>
              <a:t>Chittabrata Ghosh </a:t>
            </a:r>
            <a:r>
              <a:rPr lang="en-US" dirty="0" smtClean="0"/>
              <a:t>		Second: </a:t>
            </a:r>
            <a:r>
              <a:rPr lang="en-US" dirty="0" err="1" smtClean="0"/>
              <a:t>Kiseon</a:t>
            </a:r>
            <a:r>
              <a:rPr lang="en-US" dirty="0" smtClean="0"/>
              <a:t> </a:t>
            </a:r>
            <a:r>
              <a:rPr lang="en-US" dirty="0" err="1" smtClean="0"/>
              <a:t>Ryu</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20147203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#356 (MAC)</a:t>
            </a:r>
            <a:endParaRPr lang="en-US" dirty="0"/>
          </a:p>
        </p:txBody>
      </p:sp>
      <p:sp>
        <p:nvSpPr>
          <p:cNvPr id="3" name="Content Placeholder 2"/>
          <p:cNvSpPr>
            <a:spLocks noGrp="1"/>
          </p:cNvSpPr>
          <p:nvPr>
            <p:ph idx="1"/>
          </p:nvPr>
        </p:nvSpPr>
        <p:spPr/>
        <p:txBody>
          <a:bodyPr/>
          <a:lstStyle/>
          <a:p>
            <a:r>
              <a:rPr lang="en-US" dirty="0" smtClean="0"/>
              <a:t>Move to accept resolutions to CIDs 6478</a:t>
            </a:r>
            <a:r>
              <a:rPr lang="en-US" dirty="0"/>
              <a:t>, 7537, 7937, 8138, 9348, </a:t>
            </a:r>
            <a:r>
              <a:rPr lang="en-US" dirty="0" smtClean="0"/>
              <a:t>10318 in doc 11-17/0884r1</a:t>
            </a:r>
          </a:p>
          <a:p>
            <a:endParaRPr lang="en-US" dirty="0"/>
          </a:p>
          <a:p>
            <a:r>
              <a:rPr lang="en-US" dirty="0" smtClean="0"/>
              <a:t>Move: Liwen Chu		Second: Bin Tian</a:t>
            </a:r>
          </a:p>
          <a:p>
            <a:r>
              <a:rPr lang="en-US" dirty="0" smtClean="0"/>
              <a:t>Y/N/A:</a:t>
            </a:r>
            <a:r>
              <a:rPr lang="en-US" dirty="0"/>
              <a:t> </a:t>
            </a:r>
            <a:r>
              <a:rPr lang="en-US" dirty="0" smtClean="0"/>
              <a:t>24/0/6</a:t>
            </a:r>
          </a:p>
          <a:p>
            <a:r>
              <a:rPr lang="en-US"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5884122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 </a:t>
            </a:r>
            <a:endParaRPr lang="en-US" dirty="0"/>
          </a:p>
        </p:txBody>
      </p:sp>
      <p:sp>
        <p:nvSpPr>
          <p:cNvPr id="3" name="Content Placeholder 2"/>
          <p:cNvSpPr>
            <a:spLocks noGrp="1"/>
          </p:cNvSpPr>
          <p:nvPr>
            <p:ph idx="1"/>
          </p:nvPr>
        </p:nvSpPr>
        <p:spPr/>
        <p:txBody>
          <a:bodyPr/>
          <a:lstStyle/>
          <a:p>
            <a:r>
              <a:rPr lang="en-US" dirty="0" smtClean="0"/>
              <a:t>Move to accept the resolution to CID 5163 in doc 11-17/0619r4</a:t>
            </a:r>
          </a:p>
          <a:p>
            <a:endParaRPr lang="en-US" dirty="0"/>
          </a:p>
          <a:p>
            <a:r>
              <a:rPr lang="en-US" dirty="0" smtClean="0"/>
              <a:t>Move:	 	Second:</a:t>
            </a:r>
          </a:p>
          <a:p>
            <a:endParaRPr lang="en-US" dirty="0"/>
          </a:p>
          <a:p>
            <a:r>
              <a:rPr lang="en-US" dirty="0" smtClean="0"/>
              <a:t>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83433464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#357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3003</a:t>
            </a:r>
            <a:r>
              <a:rPr lang="en-GB" dirty="0"/>
              <a:t>, 5428, 5429, 5430, 6002, </a:t>
            </a:r>
            <a:r>
              <a:rPr lang="en-GB" dirty="0" smtClean="0"/>
              <a:t>7705 </a:t>
            </a:r>
            <a:r>
              <a:rPr lang="en-GB" dirty="0"/>
              <a:t>and 10190 </a:t>
            </a:r>
            <a:r>
              <a:rPr lang="en-GB" dirty="0" smtClean="0"/>
              <a:t>in doc 11-17/0606r0</a:t>
            </a:r>
          </a:p>
          <a:p>
            <a:endParaRPr lang="en-GB" dirty="0"/>
          </a:p>
          <a:p>
            <a:r>
              <a:rPr lang="en-GB" dirty="0" smtClean="0"/>
              <a:t>Move: </a:t>
            </a:r>
            <a:r>
              <a:rPr lang="en-US" dirty="0"/>
              <a:t>Yasuhiko Inoue </a:t>
            </a:r>
            <a:r>
              <a:rPr lang="en-US" dirty="0" smtClean="0"/>
              <a:t>		Second: Suhwook Kim</a:t>
            </a:r>
          </a:p>
          <a:p>
            <a:r>
              <a:rPr lang="en-US" dirty="0" smtClean="0"/>
              <a:t>Y/N/A: 27/0/7</a:t>
            </a:r>
          </a:p>
          <a:p>
            <a:endParaRPr lang="en-US" dirty="0"/>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962951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#358 (MAC)</a:t>
            </a:r>
            <a:endParaRPr lang="en-US" dirty="0"/>
          </a:p>
        </p:txBody>
      </p:sp>
      <p:sp>
        <p:nvSpPr>
          <p:cNvPr id="3" name="Content Placeholder 2"/>
          <p:cNvSpPr>
            <a:spLocks noGrp="1"/>
          </p:cNvSpPr>
          <p:nvPr>
            <p:ph idx="1"/>
          </p:nvPr>
        </p:nvSpPr>
        <p:spPr/>
        <p:txBody>
          <a:bodyPr/>
          <a:lstStyle/>
          <a:p>
            <a:r>
              <a:rPr lang="en-US" dirty="0" smtClean="0"/>
              <a:t>Move to accept resolutions to the following CIDs in 11-17/1058r8</a:t>
            </a:r>
          </a:p>
          <a:p>
            <a:r>
              <a:rPr lang="en-US" dirty="0"/>
              <a:t>CID 7698, 5091, 5116, 5423, 6927, 7699, 8641, 8173, 7697, 3000, 3101, 5039, 5117, 6928, 6929, 7007, 7290, 8536, 7013, 7700, 8014, 3001, 5884, 6930, 7291, 8537, 5118, 3150, 5119, 5687, 7701, 10183, 10338, 3293, 3343, 3579, 3660, 4009, 4096, 7378, 5279, 5424, 5730, 7464, 10184, 5815, 5731, 7465, 9613, 6071, 8364, 10185, 4896, 3149, 9616, 5120, 5121, 6233, 8341, 7702, 7466, 9614, 9248, 9615, 7467, 3002, 7468, 4714, 10187, 10188, 9249, 5733, 6235, 5425, 6232, 6234, 7293, 7703, 4713, 9246. </a:t>
            </a:r>
            <a:endParaRPr lang="en-US" dirty="0" smtClean="0"/>
          </a:p>
          <a:p>
            <a:endParaRPr lang="en-US" dirty="0"/>
          </a:p>
          <a:p>
            <a:r>
              <a:rPr lang="en-US" dirty="0" smtClean="0"/>
              <a:t>Move: </a:t>
            </a:r>
            <a:r>
              <a:rPr lang="en-US" dirty="0" err="1"/>
              <a:t>Guoqing</a:t>
            </a:r>
            <a:r>
              <a:rPr lang="en-US" dirty="0"/>
              <a:t> Li </a:t>
            </a:r>
            <a:r>
              <a:rPr lang="en-US" dirty="0" smtClean="0"/>
              <a:t>		Second: </a:t>
            </a:r>
            <a:r>
              <a:rPr lang="en-US" dirty="0" err="1" smtClean="0"/>
              <a:t>Jarrko</a:t>
            </a:r>
            <a:r>
              <a:rPr lang="en-US" dirty="0" smtClean="0"/>
              <a:t>  </a:t>
            </a:r>
            <a:r>
              <a:rPr lang="en-US" dirty="0" err="1" smtClean="0"/>
              <a:t>Kneckt</a:t>
            </a:r>
            <a:endParaRPr lang="en-US" dirty="0" smtClean="0"/>
          </a:p>
          <a:p>
            <a:r>
              <a:rPr lang="en-US" dirty="0" smtClean="0"/>
              <a:t>Y/N/A: 35/1/5				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45848252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September 2017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Continue and complete the resolution of comments on draft </a:t>
            </a:r>
            <a:r>
              <a:rPr lang="en-US" dirty="0" smtClean="0"/>
              <a:t>D1.0.</a:t>
            </a:r>
            <a:endParaRPr lang="en-US" dirty="0"/>
          </a:p>
          <a:p>
            <a:pPr>
              <a:buFont typeface="Arial" panose="020B0604020202020204" pitchFamily="34" charset="0"/>
              <a:buChar char="•"/>
            </a:pPr>
            <a:r>
              <a:rPr lang="en-US" dirty="0"/>
              <a:t>Prepare draft D2.0 and plan for WG letter ballot.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93659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1905000" y="1295401"/>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
        <p:nvSpPr>
          <p:cNvPr id="7" name="Rectangle 9"/>
          <p:cNvSpPr>
            <a:spLocks noChangeArrowheads="1"/>
          </p:cNvSpPr>
          <p:nvPr/>
        </p:nvSpPr>
        <p:spPr bwMode="auto">
          <a:xfrm>
            <a:off x="2514600" y="5192714"/>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Previously Approved</a:t>
            </a:r>
          </a:p>
          <a:p>
            <a:pPr lvl="1">
              <a:buFont typeface="Arial" panose="020B0604020202020204" pitchFamily="34" charset="0"/>
              <a:buChar char="•"/>
            </a:pPr>
            <a:r>
              <a:rPr lang="en-US" dirty="0" smtClean="0"/>
              <a:t>July 20	10:00 -12:00 ET</a:t>
            </a:r>
          </a:p>
          <a:p>
            <a:pPr>
              <a:buFont typeface="Arial" panose="020B0604020202020204" pitchFamily="34" charset="0"/>
              <a:buChar char="•"/>
            </a:pPr>
            <a:endParaRPr lang="en-US" dirty="0"/>
          </a:p>
          <a:p>
            <a:pPr>
              <a:buFont typeface="Arial" panose="020B0604020202020204" pitchFamily="34" charset="0"/>
              <a:buChar char="•"/>
            </a:pPr>
            <a:r>
              <a:rPr lang="en-US" dirty="0" smtClean="0"/>
              <a:t>New Set of </a:t>
            </a:r>
            <a:r>
              <a:rPr lang="en-US" dirty="0" err="1" smtClean="0"/>
              <a:t>Telecons</a:t>
            </a:r>
            <a:endParaRPr lang="en-US" dirty="0" smtClean="0"/>
          </a:p>
          <a:p>
            <a:pPr lvl="1">
              <a:buFont typeface="Arial" panose="020B0604020202020204" pitchFamily="34" charset="0"/>
              <a:buChar char="•"/>
            </a:pPr>
            <a:r>
              <a:rPr lang="en-US" dirty="0" smtClean="0"/>
              <a:t>August 3, August 17, August 31, September 28		10:00 – 12:00 ET</a:t>
            </a:r>
          </a:p>
          <a:p>
            <a:pPr lvl="1">
              <a:buFont typeface="Arial" panose="020B0604020202020204" pitchFamily="34" charset="0"/>
              <a:buChar char="•"/>
            </a:pPr>
            <a:r>
              <a:rPr lang="en-US" dirty="0" smtClean="0"/>
              <a:t>July 27, August 10, August 24, September 21			20:00 – 22:00 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Left from PM1</a:t>
            </a:r>
            <a:br>
              <a:rPr lang="en-US" dirty="0" smtClean="0"/>
            </a:br>
            <a:r>
              <a:rPr lang="en-US" dirty="0" smtClean="0"/>
              <a:t>CR Motion #359</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CIDs </a:t>
            </a:r>
            <a:r>
              <a:rPr lang="en-GB" sz="2800" dirty="0"/>
              <a:t>in doc </a:t>
            </a:r>
            <a:r>
              <a:rPr lang="en-GB" sz="2800" dirty="0" smtClean="0"/>
              <a:t>11-17-0925-</a:t>
            </a:r>
            <a:r>
              <a:rPr lang="en-GB" sz="2800" dirty="0" smtClean="0">
                <a:solidFill>
                  <a:schemeClr val="tx1"/>
                </a:solidFill>
              </a:rPr>
              <a:t>09</a:t>
            </a:r>
            <a:r>
              <a:rPr lang="en-GB" sz="2800" dirty="0" smtClean="0"/>
              <a:t>-00ax-cr-on-he-duration-based-rts/CIDs</a:t>
            </a:r>
            <a:endParaRPr lang="en-GB" sz="2800" dirty="0"/>
          </a:p>
          <a:p>
            <a:pPr lvl="1"/>
            <a:r>
              <a:rPr lang="en-US" dirty="0"/>
              <a:t>3136, 4834, 5159, 5161 , 5162, 5557, 5560, 5568, 6514, 6515, 7530, 7779, 7781, 7872, 7873, 8208, 8209, 8349, 8350, 8451, 9422, 9686 </a:t>
            </a:r>
          </a:p>
          <a:p>
            <a:r>
              <a:rPr lang="en-US" dirty="0"/>
              <a:t>Move:		</a:t>
            </a:r>
            <a:r>
              <a:rPr lang="en-US" dirty="0" err="1"/>
              <a:t>Huizhao</a:t>
            </a:r>
            <a:r>
              <a:rPr lang="en-US" dirty="0"/>
              <a:t> Wang 		Second: </a:t>
            </a:r>
            <a:r>
              <a:rPr lang="en-US" dirty="0" smtClean="0"/>
              <a:t>Mark Rison</a:t>
            </a:r>
            <a:endParaRPr lang="en-US" dirty="0"/>
          </a:p>
          <a:p>
            <a:r>
              <a:rPr lang="en-US" dirty="0"/>
              <a:t>SP Result: </a:t>
            </a:r>
            <a:r>
              <a:rPr lang="en-US" dirty="0" smtClean="0"/>
              <a:t>9/3/12 (on r6 of the doc)</a:t>
            </a:r>
          </a:p>
          <a:p>
            <a:r>
              <a:rPr lang="en-US" dirty="0" smtClean="0"/>
              <a:t>Y/N/A: 16/7/15</a:t>
            </a:r>
          </a:p>
          <a:p>
            <a:r>
              <a:rPr lang="en-US" dirty="0" smtClean="0">
                <a:solidFill>
                  <a:srgbClr val="FF0000"/>
                </a:solidFill>
              </a:rPr>
              <a:t>Motion fails</a:t>
            </a:r>
            <a:endParaRPr lang="en-US"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79490786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#360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5851, 7249, 9803, </a:t>
            </a:r>
            <a:r>
              <a:rPr lang="en-GB" dirty="0" smtClean="0"/>
              <a:t>7192 in doc 11-17/1053r2</a:t>
            </a:r>
          </a:p>
          <a:p>
            <a:endParaRPr lang="en-GB" dirty="0"/>
          </a:p>
          <a:p>
            <a:r>
              <a:rPr lang="en-GB" dirty="0" smtClean="0"/>
              <a:t>Move: </a:t>
            </a:r>
            <a:r>
              <a:rPr lang="en-US" dirty="0"/>
              <a:t>Alfred Asterjadhi </a:t>
            </a:r>
            <a:r>
              <a:rPr lang="en-US" dirty="0" smtClean="0"/>
              <a:t>	Second: </a:t>
            </a:r>
            <a:r>
              <a:rPr lang="en-US" dirty="0" err="1" smtClean="0"/>
              <a:t>Jarkko</a:t>
            </a:r>
            <a:r>
              <a:rPr lang="en-US" dirty="0" smtClean="0"/>
              <a:t> </a:t>
            </a:r>
            <a:r>
              <a:rPr lang="en-US" dirty="0" err="1" smtClean="0"/>
              <a:t>Kneckt</a:t>
            </a:r>
            <a:endParaRPr lang="en-US" dirty="0"/>
          </a:p>
          <a:p>
            <a:endParaRPr lang="en-US" dirty="0" smtClean="0"/>
          </a:p>
          <a:p>
            <a:r>
              <a:rPr lang="en-US" dirty="0" smtClean="0"/>
              <a:t>Y/N/A: 25/0/10</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5935040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#361 (MAC)</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US" dirty="0"/>
              <a:t>5973 and </a:t>
            </a:r>
            <a:r>
              <a:rPr lang="en-US" dirty="0" smtClean="0"/>
              <a:t>9870 in doc 11-17/0811r1</a:t>
            </a:r>
          </a:p>
          <a:p>
            <a:pPr lvl="0"/>
            <a:endParaRPr lang="en-US" dirty="0"/>
          </a:p>
          <a:p>
            <a:pPr lvl="0"/>
            <a:r>
              <a:rPr lang="en-US" dirty="0" smtClean="0"/>
              <a:t>Move: </a:t>
            </a:r>
            <a:r>
              <a:rPr lang="en-US" dirty="0" err="1"/>
              <a:t>Jarkko</a:t>
            </a:r>
            <a:r>
              <a:rPr lang="en-US" dirty="0"/>
              <a:t> </a:t>
            </a:r>
            <a:r>
              <a:rPr lang="en-US" dirty="0" err="1" smtClean="0"/>
              <a:t>Kneckt</a:t>
            </a:r>
            <a:r>
              <a:rPr lang="en-US" dirty="0" smtClean="0"/>
              <a:t>			Second:  </a:t>
            </a:r>
            <a:r>
              <a:rPr lang="en-US" dirty="0" err="1" smtClean="0"/>
              <a:t>Guoqing</a:t>
            </a:r>
            <a:r>
              <a:rPr lang="en-US" dirty="0" smtClean="0"/>
              <a:t> Li</a:t>
            </a:r>
          </a:p>
          <a:p>
            <a:pPr lvl="0"/>
            <a:r>
              <a:rPr lang="en-US" dirty="0" smtClean="0"/>
              <a:t>Y/N/A: 7/9/21</a:t>
            </a:r>
          </a:p>
          <a:p>
            <a:pPr lvl="0"/>
            <a:r>
              <a:rPr lang="en-US" dirty="0" smtClean="0">
                <a:solidFill>
                  <a:srgbClr val="FF0000"/>
                </a:solidFill>
              </a:rPr>
              <a:t>Motion fails</a:t>
            </a:r>
            <a:endParaRPr lang="en-US"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80774594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#362 (MAC)</a:t>
            </a:r>
            <a:endParaRPr lang="en-US" dirty="0"/>
          </a:p>
        </p:txBody>
      </p:sp>
      <p:sp>
        <p:nvSpPr>
          <p:cNvPr id="3" name="Content Placeholder 2"/>
          <p:cNvSpPr>
            <a:spLocks noGrp="1"/>
          </p:cNvSpPr>
          <p:nvPr>
            <p:ph idx="1"/>
          </p:nvPr>
        </p:nvSpPr>
        <p:spPr/>
        <p:txBody>
          <a:bodyPr/>
          <a:lstStyle/>
          <a:p>
            <a:r>
              <a:rPr lang="en-US" dirty="0" smtClean="0"/>
              <a:t>Move to accept resolution to CIDs </a:t>
            </a:r>
            <a:r>
              <a:rPr lang="en-GB" dirty="0" smtClean="0"/>
              <a:t>4784, </a:t>
            </a:r>
            <a:r>
              <a:rPr lang="en-GB" dirty="0"/>
              <a:t>7404, 7613, 9938 and </a:t>
            </a:r>
            <a:r>
              <a:rPr lang="en-GB" dirty="0" smtClean="0"/>
              <a:t>9724 in doc 11-17/1072r2</a:t>
            </a:r>
          </a:p>
          <a:p>
            <a:endParaRPr lang="en-GB" dirty="0"/>
          </a:p>
          <a:p>
            <a:r>
              <a:rPr lang="en-GB" dirty="0" smtClean="0"/>
              <a:t>Move: </a:t>
            </a:r>
            <a:r>
              <a:rPr lang="en-US" dirty="0" err="1"/>
              <a:t>Jarkko</a:t>
            </a:r>
            <a:r>
              <a:rPr lang="en-US" dirty="0"/>
              <a:t> </a:t>
            </a:r>
            <a:r>
              <a:rPr lang="en-US" dirty="0" err="1"/>
              <a:t>Kneckt</a:t>
            </a:r>
            <a:r>
              <a:rPr lang="en-US" dirty="0"/>
              <a:t> </a:t>
            </a:r>
            <a:r>
              <a:rPr lang="en-US" dirty="0" smtClean="0"/>
              <a:t>		Second: Alfred Asterjadhi</a:t>
            </a:r>
          </a:p>
          <a:p>
            <a:r>
              <a:rPr lang="en-US" dirty="0" smtClean="0"/>
              <a:t>Y/N/A: 26/0/10</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51393285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#363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3169, 3171, 8191, 8192, 8193, 9494</a:t>
            </a:r>
            <a:endParaRPr lang="en-US" dirty="0"/>
          </a:p>
          <a:p>
            <a:r>
              <a:rPr lang="en-US" dirty="0" smtClean="0"/>
              <a:t>In doc 11-17/1082r2</a:t>
            </a:r>
          </a:p>
          <a:p>
            <a:endParaRPr lang="en-US" dirty="0"/>
          </a:p>
          <a:p>
            <a:r>
              <a:rPr lang="en-US" dirty="0" smtClean="0"/>
              <a:t>Move: Alfred Asterjadhi		Second: </a:t>
            </a:r>
            <a:r>
              <a:rPr lang="en-US" dirty="0" err="1" smtClean="0"/>
              <a:t>Kiseon</a:t>
            </a:r>
            <a:r>
              <a:rPr lang="en-US" dirty="0" smtClean="0"/>
              <a:t> </a:t>
            </a:r>
            <a:r>
              <a:rPr lang="en-US" dirty="0" err="1" smtClean="0"/>
              <a:t>Ryu</a:t>
            </a:r>
            <a:endParaRPr lang="en-US" dirty="0" smtClean="0"/>
          </a:p>
          <a:p>
            <a:r>
              <a:rPr lang="en-US" dirty="0" smtClean="0"/>
              <a:t>Accepted with </a:t>
            </a:r>
            <a:r>
              <a:rPr lang="en-US"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04814443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B0F0"/>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1497</TotalTime>
  <Words>6078</Words>
  <Application>Microsoft Office PowerPoint</Application>
  <PresentationFormat>Widescreen</PresentationFormat>
  <Paragraphs>1254</Paragraphs>
  <Slides>95</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95</vt:i4>
      </vt:variant>
    </vt:vector>
  </HeadingPairs>
  <TitlesOfParts>
    <vt:vector size="106" baseType="lpstr">
      <vt:lpstr>Arial Unicode MS</vt:lpstr>
      <vt:lpstr>MS Gothic</vt:lpstr>
      <vt:lpstr>ＭＳ Ｐゴシック</vt:lpstr>
      <vt:lpstr>ＭＳ Ｐゴシック</vt:lpstr>
      <vt:lpstr>Arial</vt:lpstr>
      <vt:lpstr>Arial Black</vt:lpstr>
      <vt:lpstr>Monotype Sorts</vt:lpstr>
      <vt:lpstr>Times New Roman</vt:lpstr>
      <vt:lpstr>Wingdings</vt:lpstr>
      <vt:lpstr>Office Theme</vt:lpstr>
      <vt:lpstr>Document</vt:lpstr>
      <vt:lpstr>TGax July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July 10, 13:30 – 15:30 </vt:lpstr>
      <vt:lpstr>PHY Submissions</vt:lpstr>
      <vt:lpstr>MAC Submissions</vt:lpstr>
      <vt:lpstr>SR Submissions</vt:lpstr>
      <vt:lpstr>MU Submissions</vt:lpstr>
      <vt:lpstr>TG Submissions</vt:lpstr>
      <vt:lpstr>Summary from May 2017</vt:lpstr>
      <vt:lpstr>Approval of  TG Minutes (May 2017 Meeting and Telecon Minutes) </vt:lpstr>
      <vt:lpstr>Timeline</vt:lpstr>
      <vt:lpstr>Editor Report</vt:lpstr>
      <vt:lpstr>Progress from Teleconferences</vt:lpstr>
      <vt:lpstr>Progress from Teleconferences</vt:lpstr>
      <vt:lpstr>Reconsidered Comments</vt:lpstr>
      <vt:lpstr>September Ad Hoc Meeting Reminder</vt:lpstr>
      <vt:lpstr>Agenda for Monday July 10, 16:00 – 17:45 </vt:lpstr>
      <vt:lpstr>Agenda for Tuesday July 11, 10:30 – 12:30 </vt:lpstr>
      <vt:lpstr>Agenda for Tuesday July 11, 16:00 – 18:00 </vt:lpstr>
      <vt:lpstr>Agenda for Tuesday July 11, 19:30 – 21:30 </vt:lpstr>
      <vt:lpstr>Agenda for Wednesday July 12, 08:00 – 10:00 </vt:lpstr>
      <vt:lpstr>Straw Poll</vt:lpstr>
      <vt:lpstr>PAR Modification Motion</vt:lpstr>
      <vt:lpstr>Agenda for Wednesday July 12, 13:30 – 15:30 </vt:lpstr>
      <vt:lpstr>Agenda for Wednesday July 12, 16:00 – 18:00 </vt:lpstr>
      <vt:lpstr>Agenda for Thursday July 13, PM1 and PM2</vt:lpstr>
      <vt:lpstr>Ad Hoc Meeting</vt:lpstr>
      <vt:lpstr>Motions</vt:lpstr>
      <vt:lpstr>PHY Motion #193</vt:lpstr>
      <vt:lpstr>PHY Motion #194</vt:lpstr>
      <vt:lpstr>PHY Motion #195</vt:lpstr>
      <vt:lpstr>PHY Motion #196</vt:lpstr>
      <vt:lpstr>PHY Motion #197</vt:lpstr>
      <vt:lpstr>CR Motion #319 (SR)</vt:lpstr>
      <vt:lpstr>CR Motion #320 (SR)</vt:lpstr>
      <vt:lpstr>CR Motion #321 (MU)</vt:lpstr>
      <vt:lpstr>CR Motion #322 (MU)</vt:lpstr>
      <vt:lpstr>CR Motion #323 (PHY)</vt:lpstr>
      <vt:lpstr>CR Motion #324 (PHY)</vt:lpstr>
      <vt:lpstr>CR Motion #325 (PHY)</vt:lpstr>
      <vt:lpstr>CR Motion #326 (PHY)</vt:lpstr>
      <vt:lpstr>CR Motion #327 (PHY)</vt:lpstr>
      <vt:lpstr>CR Motion #328 (PHY)</vt:lpstr>
      <vt:lpstr>CR Motion # 329 (PHY)</vt:lpstr>
      <vt:lpstr>CR Motion #330 (PHY)</vt:lpstr>
      <vt:lpstr>CR Motion #331 (PHY)</vt:lpstr>
      <vt:lpstr>CR Motion #332 (PHY)</vt:lpstr>
      <vt:lpstr>CR Motion #333 (PHY)</vt:lpstr>
      <vt:lpstr>CR Motion #334 (PHY)</vt:lpstr>
      <vt:lpstr>CR Motion #335 (PHY)</vt:lpstr>
      <vt:lpstr>CR Motion #336 (PHY)</vt:lpstr>
      <vt:lpstr>CR Motion #337 (PHY)</vt:lpstr>
      <vt:lpstr>MAC Motion #112</vt:lpstr>
      <vt:lpstr>CR Motion # 338 (MAC)</vt:lpstr>
      <vt:lpstr>CR Motion #339 (MAC)</vt:lpstr>
      <vt:lpstr>CR Motion #340 (MAC)</vt:lpstr>
      <vt:lpstr>CR Motion #341 (MAC)</vt:lpstr>
      <vt:lpstr>CR Motion #342 (MAC)</vt:lpstr>
      <vt:lpstr>CR Motion #343 (MAC)</vt:lpstr>
      <vt:lpstr>CR Motion #344 (MAC)</vt:lpstr>
      <vt:lpstr>CR Motion #345 (MAC)</vt:lpstr>
      <vt:lpstr>CR Motion #346 (MAC)</vt:lpstr>
      <vt:lpstr>CR Motion #347 (MAC)</vt:lpstr>
      <vt:lpstr>CR Motion #348 (MAC)</vt:lpstr>
      <vt:lpstr>CR Motion #349 (MAC)</vt:lpstr>
      <vt:lpstr>CR Motion #350 (MAC)</vt:lpstr>
      <vt:lpstr>CR Motion #351 (MAC)</vt:lpstr>
      <vt:lpstr>CR Motion #352 (MAC)</vt:lpstr>
      <vt:lpstr>CR Motion #353 (MAC)</vt:lpstr>
      <vt:lpstr>CR Motion #354(MAC)</vt:lpstr>
      <vt:lpstr>CR Motion #355 (MAC)</vt:lpstr>
      <vt:lpstr>CR Motion #356 (MAC)</vt:lpstr>
      <vt:lpstr>CR Motion # (MAC) </vt:lpstr>
      <vt:lpstr>CR Motion #357 (MAC)</vt:lpstr>
      <vt:lpstr>CR Motion #358 (MAC)</vt:lpstr>
      <vt:lpstr>Goals for September 2017 Meeting</vt:lpstr>
      <vt:lpstr>Telecons</vt:lpstr>
      <vt:lpstr>Motion Left from PM1 CR Motion #359</vt:lpstr>
      <vt:lpstr>CR Motion #360 (MAC)</vt:lpstr>
      <vt:lpstr>CR Motion #361 (MAC)</vt:lpstr>
      <vt:lpstr>CR Motion #362 (MAC)</vt:lpstr>
      <vt:lpstr>CR Motion #363 (MAC)</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125</cp:revision>
  <cp:lastPrinted>1601-01-01T00:00:00Z</cp:lastPrinted>
  <dcterms:created xsi:type="dcterms:W3CDTF">2017-01-26T15:28:16Z</dcterms:created>
  <dcterms:modified xsi:type="dcterms:W3CDTF">2017-07-15T06:56:47Z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1499260770</vt:lpwstr>
  </property>
</Properties>
</file>