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2" r:id="rId19"/>
    <p:sldId id="293" r:id="rId20"/>
    <p:sldId id="294" r:id="rId21"/>
    <p:sldId id="295" r:id="rId22"/>
    <p:sldId id="273" r:id="rId23"/>
    <p:sldId id="274" r:id="rId24"/>
    <p:sldId id="276" r:id="rId25"/>
    <p:sldId id="275" r:id="rId26"/>
    <p:sldId id="288" r:id="rId27"/>
    <p:sldId id="289" r:id="rId28"/>
    <p:sldId id="291" r:id="rId29"/>
    <p:sldId id="290" r:id="rId30"/>
    <p:sldId id="277" r:id="rId31"/>
    <p:sldId id="278" r:id="rId32"/>
    <p:sldId id="279" r:id="rId33"/>
    <p:sldId id="280" r:id="rId34"/>
    <p:sldId id="281" r:id="rId35"/>
    <p:sldId id="297" r:id="rId36"/>
    <p:sldId id="296" r:id="rId37"/>
    <p:sldId id="282" r:id="rId38"/>
    <p:sldId id="283" r:id="rId39"/>
    <p:sldId id="284" r:id="rId40"/>
    <p:sldId id="285" r:id="rId41"/>
    <p:sldId id="287" r:id="rId42"/>
    <p:sldId id="298" r:id="rId43"/>
    <p:sldId id="319" r:id="rId44"/>
    <p:sldId id="320" r:id="rId45"/>
    <p:sldId id="321" r:id="rId46"/>
    <p:sldId id="322" r:id="rId47"/>
    <p:sldId id="323" r:id="rId48"/>
    <p:sldId id="299" r:id="rId49"/>
    <p:sldId id="300" r:id="rId50"/>
    <p:sldId id="301" r:id="rId51"/>
    <p:sldId id="302" r:id="rId52"/>
    <p:sldId id="303" r:id="rId53"/>
    <p:sldId id="304" r:id="rId54"/>
    <p:sldId id="305" r:id="rId55"/>
    <p:sldId id="308" r:id="rId56"/>
    <p:sldId id="309" r:id="rId57"/>
    <p:sldId id="310" r:id="rId58"/>
    <p:sldId id="311" r:id="rId59"/>
    <p:sldId id="312" r:id="rId60"/>
    <p:sldId id="313" r:id="rId61"/>
    <p:sldId id="314" r:id="rId62"/>
    <p:sldId id="315" r:id="rId63"/>
    <p:sldId id="324" r:id="rId64"/>
    <p:sldId id="316" r:id="rId65"/>
    <p:sldId id="317" r:id="rId66"/>
    <p:sldId id="318" r:id="rId67"/>
    <p:sldId id="306" r:id="rId68"/>
    <p:sldId id="330" r:id="rId69"/>
    <p:sldId id="331" r:id="rId70"/>
    <p:sldId id="332" r:id="rId71"/>
    <p:sldId id="333" r:id="rId72"/>
    <p:sldId id="334" r:id="rId73"/>
    <p:sldId id="335" r:id="rId74"/>
    <p:sldId id="336" r:id="rId75"/>
    <p:sldId id="337" r:id="rId76"/>
    <p:sldId id="339" r:id="rId77"/>
    <p:sldId id="340" r:id="rId78"/>
    <p:sldId id="341" r:id="rId79"/>
    <p:sldId id="342" r:id="rId80"/>
    <p:sldId id="343" r:id="rId81"/>
    <p:sldId id="344" r:id="rId82"/>
    <p:sldId id="307" r:id="rId83"/>
    <p:sldId id="325" r:id="rId84"/>
    <p:sldId id="326" r:id="rId85"/>
    <p:sldId id="327" r:id="rId86"/>
    <p:sldId id="328" r:id="rId87"/>
    <p:sldId id="329" r:id="rId88"/>
    <p:sldId id="345" r:id="rId89"/>
    <p:sldId id="346" r:id="rId90"/>
    <p:sldId id="286"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53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802.11-17/0887r4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7/11-17-0691-00-00ax-tgax-may-2017-seoul-non-phy-ad-hoc-meeting-minutes.docx" TargetMode="External"/><Relationship Id="rId3" Type="http://schemas.openxmlformats.org/officeDocument/2006/relationships/hyperlink" Target="https://mentor.ieee.org/802.11/dcn/17/11-17-0851-03-00ax-minutes-from-tgax-teleconferences-from-may-to-june-2017.docx" TargetMode="External"/><Relationship Id="rId7" Type="http://schemas.openxmlformats.org/officeDocument/2006/relationships/hyperlink" Target="https://mentor.ieee.org/802.11/dcn/17/11-17-0726-00-00ax-may-2017-seoul-phy-ad-hoc-meeting-minutes.docx" TargetMode="External"/><Relationship Id="rId2" Type="http://schemas.openxmlformats.org/officeDocument/2006/relationships/hyperlink" Target="https://mentor.ieee.org/802.11/dcn/17/11-17-0749-01-00ax-tgax-may-2017-daejeo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817-00-00ax-spatial-reuse-ad-hoc-group-meeting-minutes.docx" TargetMode="External"/><Relationship Id="rId5" Type="http://schemas.openxmlformats.org/officeDocument/2006/relationships/hyperlink" Target="https://mentor.ieee.org/802.11/dcn/17/11-17-0829-00-00ax-11ax-mac-ad-hoc-meeting-minutes.docx" TargetMode="External"/><Relationship Id="rId4" Type="http://schemas.openxmlformats.org/officeDocument/2006/relationships/hyperlink" Target="https://mentor.ieee.org/802.11/dcn/17/11-17-0850-00-00ax-may-2017-daejeon-phy-ad-hoc-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711-03-00ax-cr-for-phy-cca-indication.docx" TargetMode="External"/><Relationship Id="rId7" Type="http://schemas.openxmlformats.org/officeDocument/2006/relationships/hyperlink" Target="https://mentor.ieee.org/802.11/dcn/17/11-17-0884-00-00ax-lb225-11ax-d1-0-comment-resolution-9-7-1.docx" TargetMode="External"/><Relationship Id="rId2" Type="http://schemas.openxmlformats.org/officeDocument/2006/relationships/hyperlink" Target="https://mentor.ieee.org/802.11/dcn/17/11-17-0702-03-00ax-cr-for-cid-9574.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688-01-00ax-lb225-11ax-d1-0-comment-resolution-27-10-4-part-ii.docx" TargetMode="External"/><Relationship Id="rId5" Type="http://schemas.openxmlformats.org/officeDocument/2006/relationships/hyperlink" Target="https://mentor.ieee.org/802.11/dcn/17/11-17-0553-02-00ax-lb225-11ax-d1-0-comment-resolution-27-10-4-part-1.docx" TargetMode="External"/><Relationship Id="rId4" Type="http://schemas.openxmlformats.org/officeDocument/2006/relationships/hyperlink" Target="https://mentor.ieee.org/802.11/dcn/17/11-17-0088-03-00ax-cr-on-10-22-2-8-txop-limit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35-00-00ax-crs-for-clause-27-5-4-2-uora.docx" TargetMode="External"/><Relationship Id="rId2" Type="http://schemas.openxmlformats.org/officeDocument/2006/relationships/hyperlink" Target="https://mentor.ieee.org/802.11/dcn/17/11-17-0619-02-00ax-client-manag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606-00-00ax-lb225-mac-cr-clause-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a:t>
            </a:r>
            <a:r>
              <a:rPr lang="en-US" altLang="en-US" dirty="0"/>
              <a:t>2017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318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2209801" y="1447801"/>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1905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Europe)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2209801" y="1373188"/>
            <a:ext cx="3808413" cy="4113213"/>
          </a:xfrm>
        </p:spPr>
        <p:txBody>
          <a:bodyPr/>
          <a:lstStyle/>
          <a:p>
            <a:pPr>
              <a:lnSpc>
                <a:spcPct val="80000"/>
              </a:lnSpc>
            </a:pPr>
            <a:r>
              <a:rPr lang="en-US" altLang="en-US" sz="1400" dirty="0"/>
              <a:t>Monday July 10, 13:30 – 15:30</a:t>
            </a:r>
            <a:endParaRPr lang="en-US" altLang="en-US" sz="1400" dirty="0">
              <a:sym typeface="Wingdings" panose="05000000000000000000" pitchFamily="2" charset="2"/>
            </a:endParaRP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July 10, 16:00 – 18:00</a:t>
            </a:r>
          </a:p>
          <a:p>
            <a:pPr lvl="1">
              <a:lnSpc>
                <a:spcPct val="80000"/>
              </a:lnSpc>
            </a:pPr>
            <a:r>
              <a:rPr lang="en-US" altLang="en-US" sz="1400" dirty="0"/>
              <a:t>Ad Hoc Group Meetings</a:t>
            </a:r>
          </a:p>
          <a:p>
            <a:pPr>
              <a:lnSpc>
                <a:spcPct val="80000"/>
              </a:lnSpc>
            </a:pPr>
            <a:r>
              <a:rPr lang="en-US" altLang="en-US" sz="1400" dirty="0"/>
              <a:t>Tuesday July 11, 10:30 – 12:30</a:t>
            </a:r>
          </a:p>
          <a:p>
            <a:pPr lvl="1">
              <a:lnSpc>
                <a:spcPct val="80000"/>
              </a:lnSpc>
            </a:pPr>
            <a:r>
              <a:rPr lang="en-US" altLang="en-US" sz="1400" dirty="0"/>
              <a:t>Ad Hoc Group Meeting</a:t>
            </a:r>
            <a:endParaRPr lang="en-US" altLang="en-US" sz="1800" dirty="0"/>
          </a:p>
          <a:p>
            <a:pPr>
              <a:lnSpc>
                <a:spcPct val="80000"/>
              </a:lnSpc>
            </a:pPr>
            <a:r>
              <a:rPr lang="en-CA" altLang="en-US" sz="1400" dirty="0"/>
              <a:t>Tuesday</a:t>
            </a:r>
            <a:r>
              <a:rPr lang="en-US" altLang="en-US" sz="1400" dirty="0"/>
              <a:t> July 11, 16:00 – 18:00</a:t>
            </a:r>
          </a:p>
          <a:p>
            <a:pPr lvl="1">
              <a:lnSpc>
                <a:spcPct val="80000"/>
              </a:lnSpc>
            </a:pPr>
            <a:r>
              <a:rPr lang="en-US" altLang="en-US" sz="1400" dirty="0"/>
              <a:t>Ad Hoc Group Meetings</a:t>
            </a:r>
          </a:p>
          <a:p>
            <a:pPr>
              <a:lnSpc>
                <a:spcPct val="80000"/>
              </a:lnSpc>
            </a:pPr>
            <a:r>
              <a:rPr lang="en-US" altLang="en-US" sz="1400" dirty="0"/>
              <a:t>Tuesday July 11, 19:30 – 21:30</a:t>
            </a:r>
          </a:p>
          <a:p>
            <a:pPr>
              <a:lnSpc>
                <a:spcPct val="80000"/>
              </a:lnSpc>
            </a:pPr>
            <a:r>
              <a:rPr lang="en-US" altLang="en-US" sz="1400" dirty="0"/>
              <a:t>	</a:t>
            </a:r>
            <a:r>
              <a:rPr lang="en-US" altLang="en-US" sz="1400" b="0" dirty="0"/>
              <a:t>Ad Hoc Group Meetings</a:t>
            </a:r>
          </a:p>
          <a:p>
            <a:endParaRPr lang="en-US" dirty="0"/>
          </a:p>
        </p:txBody>
      </p:sp>
      <p:sp>
        <p:nvSpPr>
          <p:cNvPr id="8" name="Content Placeholder 7"/>
          <p:cNvSpPr>
            <a:spLocks noGrp="1"/>
          </p:cNvSpPr>
          <p:nvPr>
            <p:ph sz="half" idx="2"/>
          </p:nvPr>
        </p:nvSpPr>
        <p:spPr>
          <a:xfrm>
            <a:off x="6095206" y="1144588"/>
            <a:ext cx="3810000" cy="4113213"/>
          </a:xfrm>
        </p:spPr>
        <p:txBody>
          <a:bodyPr/>
          <a:lstStyle/>
          <a:p>
            <a:pPr>
              <a:lnSpc>
                <a:spcPct val="80000"/>
              </a:lnSpc>
            </a:pPr>
            <a:r>
              <a:rPr lang="en-US" altLang="en-US" sz="1200" dirty="0"/>
              <a:t>Wednesday July 12, 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a:t>Wednesday July 12, 13:30 – 15:30</a:t>
            </a:r>
          </a:p>
          <a:p>
            <a:pPr lvl="1">
              <a:lnSpc>
                <a:spcPct val="80000"/>
              </a:lnSpc>
            </a:pPr>
            <a:r>
              <a:rPr lang="en-US" altLang="en-US" sz="1200" dirty="0"/>
              <a:t>Ad Hoc Group Meetings</a:t>
            </a:r>
          </a:p>
          <a:p>
            <a:pPr>
              <a:lnSpc>
                <a:spcPct val="80000"/>
              </a:lnSpc>
            </a:pPr>
            <a:r>
              <a:rPr lang="en-US" altLang="en-US" sz="1200" dirty="0"/>
              <a:t>Wednesday July 12, 16:00 – 18:00</a:t>
            </a:r>
          </a:p>
          <a:p>
            <a:pPr lvl="1">
              <a:lnSpc>
                <a:spcPct val="80000"/>
              </a:lnSpc>
            </a:pPr>
            <a:r>
              <a:rPr lang="en-US" altLang="en-US" sz="1200" dirty="0"/>
              <a:t>Ad Hoc Group Meetings</a:t>
            </a:r>
          </a:p>
          <a:p>
            <a:pPr>
              <a:lnSpc>
                <a:spcPct val="80000"/>
              </a:lnSpc>
            </a:pPr>
            <a:r>
              <a:rPr lang="en-US" altLang="en-US" sz="1200" dirty="0"/>
              <a:t>Thursday July 13, 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July 13, 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354764"/>
              </p:ext>
            </p:extLst>
          </p:nvPr>
        </p:nvGraphicFramePr>
        <p:xfrm>
          <a:off x="2438400" y="2324154"/>
          <a:ext cx="7086600" cy="27050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355691">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PHY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dirty="0" smtClean="0"/>
                        <a:t>TGax</a:t>
                      </a: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3657600" y="5867400"/>
            <a:ext cx="3224218" cy="369332"/>
          </a:xfrm>
          <a:prstGeom prst="rect">
            <a:avLst/>
          </a:prstGeom>
          <a:noFill/>
        </p:spPr>
        <p:txBody>
          <a:bodyPr wrap="square" rtlCol="0">
            <a:spAutoFit/>
          </a:bodyPr>
          <a:lstStyle/>
          <a:p>
            <a:r>
              <a:rPr lang="en-US" sz="1800" dirty="0">
                <a:solidFill>
                  <a:schemeClr val="tx1"/>
                </a:solidFill>
              </a:rPr>
              <a:t>ad hoc group assignment is TBD</a:t>
            </a: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05000" y="685801"/>
            <a:ext cx="8382000" cy="1065213"/>
          </a:xfrm>
        </p:spPr>
        <p:txBody>
          <a:bodyPr/>
          <a:lstStyle/>
          <a:p>
            <a:r>
              <a:rPr lang="en-US" altLang="en-US" dirty="0"/>
              <a:t>Agenda for Monday </a:t>
            </a:r>
            <a:r>
              <a:rPr lang="en-US" altLang="en-US" dirty="0" smtClean="0"/>
              <a:t>July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600201" y="1600201"/>
            <a:ext cx="9067800"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Procedure</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May 2017 meeting</a:t>
            </a:r>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Progress from Teleconferences</a:t>
            </a:r>
          </a:p>
          <a:p>
            <a:pPr>
              <a:lnSpc>
                <a:spcPct val="80000"/>
              </a:lnSpc>
              <a:buFont typeface="Arial" panose="020B0604020202020204" pitchFamily="34" charset="0"/>
              <a:buChar char="•"/>
            </a:pPr>
            <a:r>
              <a:rPr lang="en-US" altLang="en-US" sz="2000" dirty="0"/>
              <a:t>September Ad Hoc Meeting Reminder</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11-17/0933, “</a:t>
            </a:r>
            <a:r>
              <a:rPr lang="en-US" sz="1600" dirty="0"/>
              <a:t>PAR Modification to support 6 GHz </a:t>
            </a:r>
            <a:r>
              <a:rPr lang="en-US" sz="1600" dirty="0" smtClean="0"/>
              <a:t>band”, Rich Kennedy</a:t>
            </a:r>
            <a:endParaRPr lang="en-US" altLang="en-US" sz="1600" dirty="0" smtClean="0"/>
          </a:p>
          <a:p>
            <a:pPr lvl="1">
              <a:lnSpc>
                <a:spcPct val="80000"/>
              </a:lnSpc>
              <a:buFont typeface="Arial" panose="020B0604020202020204" pitchFamily="34" charset="0"/>
              <a:buChar char="•"/>
            </a:pPr>
            <a:r>
              <a:rPr lang="en-US" altLang="en-US" sz="1600" dirty="0" smtClean="0"/>
              <a:t>11-17/1080, “</a:t>
            </a:r>
            <a:r>
              <a:rPr lang="en-US" sz="1600" dirty="0"/>
              <a:t>Providing Reference Waveform Generator For 11ax PHY </a:t>
            </a:r>
            <a:r>
              <a:rPr lang="en-US" sz="1600" dirty="0" smtClean="0"/>
              <a:t>Specification” – Fei Tong</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nvGraphicFramePr>
        <p:xfrm>
          <a:off x="2495550" y="1566863"/>
          <a:ext cx="7200900" cy="3724275"/>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323850">
                <a:tc>
                  <a:txBody>
                    <a:bodyPr/>
                    <a:lstStyle/>
                    <a:p>
                      <a:pPr algn="l" fontAlgn="t"/>
                      <a:r>
                        <a:rPr lang="en-US" sz="1000" u="none" strike="noStrike">
                          <a:effectLst/>
                        </a:rPr>
                        <a:t>11-17/0650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LB 225 - Cluase 18.2 Comment Resolution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HE-PHY-Misc-CIDs-Part-1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on 28.3.3.8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Text modification on HE-SIG-B 28.3.10.8.4-5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Follow-up on Doppler Design in 802.11ax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clarifications on HE PHY-Part 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Jinsoo Choi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Doppler comment resolutions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Bin Tian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Bo Sun (ZTE Corporation)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Junghoon Suh (Huawei)</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Usage of Doppler bit in 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Jianhan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8" name="TextBox 7"/>
          <p:cNvSpPr txBox="1"/>
          <p:nvPr/>
        </p:nvSpPr>
        <p:spPr>
          <a:xfrm>
            <a:off x="2495550" y="5943600"/>
            <a:ext cx="2074607" cy="461665"/>
          </a:xfrm>
          <a:prstGeom prst="rect">
            <a:avLst/>
          </a:prstGeom>
          <a:noFill/>
        </p:spPr>
        <p:txBody>
          <a:bodyPr wrap="none" rtlCol="0">
            <a:spAutoFit/>
          </a:bodyPr>
          <a:lstStyle/>
          <a:p>
            <a:r>
              <a:rPr lang="en-US" dirty="0" smtClean="0">
                <a:solidFill>
                  <a:schemeClr val="tx1"/>
                </a:solidFill>
              </a:rPr>
              <a:t>22 submissions</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7849422"/>
              </p:ext>
            </p:extLst>
          </p:nvPr>
        </p:nvGraphicFramePr>
        <p:xfrm>
          <a:off x="5474634" y="1752600"/>
          <a:ext cx="4355166" cy="4113225"/>
        </p:xfrm>
        <a:graphic>
          <a:graphicData uri="http://schemas.openxmlformats.org/drawingml/2006/table">
            <a:tbl>
              <a:tblPr>
                <a:tableStyleId>{5C22544A-7EE6-4342-B048-85BDC9FD1C3A}</a:tableStyleId>
              </a:tblPr>
              <a:tblGrid>
                <a:gridCol w="460661"/>
                <a:gridCol w="2280272"/>
                <a:gridCol w="1238026"/>
                <a:gridCol w="376207"/>
              </a:tblGrid>
              <a:tr h="97934">
                <a:tc>
                  <a:txBody>
                    <a:bodyPr/>
                    <a:lstStyle/>
                    <a:p>
                      <a:pPr algn="ctr" fontAlgn="b"/>
                      <a:r>
                        <a:rPr lang="en-US" sz="600" u="none" strike="noStrike">
                          <a:effectLst/>
                        </a:rPr>
                        <a:t>DCN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Title</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Author (Affiliation)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ad hoc</a:t>
                      </a:r>
                      <a:endParaRPr lang="en-US" sz="600" b="1" i="0" u="none" strike="noStrike">
                        <a:solidFill>
                          <a:srgbClr val="FFFFFF"/>
                        </a:solidFill>
                        <a:effectLst/>
                        <a:latin typeface="Arial" panose="020B0604020202020204" pitchFamily="34" charset="0"/>
                      </a:endParaRPr>
                    </a:p>
                  </a:txBody>
                  <a:tcPr marL="5761" marR="5761" marT="5761" marB="0" anchor="b"/>
                </a:tc>
              </a:tr>
              <a:tr h="97934">
                <a:tc>
                  <a:txBody>
                    <a:bodyPr/>
                    <a:lstStyle/>
                    <a:p>
                      <a:pPr algn="l" fontAlgn="b"/>
                      <a:r>
                        <a:rPr lang="en-US" sz="600" u="none" strike="noStrike">
                          <a:effectLst/>
                        </a:rPr>
                        <a:t>11-17/0389</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nchor="b"/>
                </a:tc>
              </a:tr>
              <a:tr h="97934">
                <a:tc>
                  <a:txBody>
                    <a:bodyPr/>
                    <a:lstStyle/>
                    <a:p>
                      <a:pPr algn="l" fontAlgn="t"/>
                      <a:r>
                        <a:rPr lang="en-US" sz="600" u="none" strike="noStrike">
                          <a:effectLst/>
                        </a:rPr>
                        <a:t>11-17/0533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lb225-cr-27_16_1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11-17/0553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27.10.4 Part 1</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11-17/0693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part 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11-17/0759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11-17/0812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HE Duration-based RTS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Huizhao Wang (Quantenna Communications)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cr-HE-MCS-NSS-not-supported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Matthew Fischer (Broadcom Limited)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11-17/0957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MAC CR on fragmentation</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 (LG)</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LB225-MAC-CR-on-HCF</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3 (27.26.3.x)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4 (9.4.2.223-225)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5 (9.6.29.x)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lb225-cr-on-association-exchange-using-dl-ofdma</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Stephane Baron (Canon)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11-17/1023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lb225-cr-27-11-3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CIDs for 27.5.2.7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CRs for ack related CIDs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George Cherian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 for CID 7043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Target RSSI field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MAC-CR-HE MCS_NSS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MAC-CR-Remaining CIDs in OM Control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11-17/1054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lb225-cr-27-13-presentation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Frank Hsu, 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lb225-cr-cid7407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CID 6053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Jeongki Kim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 9958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 of OMI, Operation Mode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comment-resolution-10.7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9.7.3</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CID5863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Kiseon Ryu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OMI comment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Jarkko Kneckt  (Apple)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10.3.2.4 and 27.2.2 Part III</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Po-Kai Huang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HE NDP Announcement frame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BRP and BSRP trigger frames  </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MAC-CR-CIDs 4813-4814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Editorial fix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11-17/1091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Proposed resolution for comments related to 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Jing Ma (NICT)</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dirty="0">
                          <a:effectLst/>
                        </a:rPr>
                        <a:t>MAC</a:t>
                      </a:r>
                      <a:endParaRPr lang="en-US" sz="600" b="0" i="0" u="none" strike="noStrike" dirty="0">
                        <a:solidFill>
                          <a:srgbClr val="000000"/>
                        </a:solidFill>
                        <a:effectLst/>
                        <a:latin typeface="Arial" panose="020B0604020202020204" pitchFamily="34" charset="0"/>
                      </a:endParaRPr>
                    </a:p>
                  </a:txBody>
                  <a:tcPr marL="5761" marR="5761" marT="5761" marB="0"/>
                </a:tc>
              </a:tr>
            </a:tbl>
          </a:graphicData>
        </a:graphic>
      </p:graphicFrame>
      <p:sp>
        <p:nvSpPr>
          <p:cNvPr id="8" name="TextBox 7"/>
          <p:cNvSpPr txBox="1"/>
          <p:nvPr/>
        </p:nvSpPr>
        <p:spPr>
          <a:xfrm>
            <a:off x="1828800" y="2667000"/>
            <a:ext cx="2125903" cy="461665"/>
          </a:xfrm>
          <a:prstGeom prst="rect">
            <a:avLst/>
          </a:prstGeom>
          <a:noFill/>
        </p:spPr>
        <p:txBody>
          <a:bodyPr wrap="none" rtlCol="0">
            <a:spAutoFit/>
          </a:bodyPr>
          <a:lstStyle/>
          <a:p>
            <a:r>
              <a:rPr lang="en-US" dirty="0" smtClean="0">
                <a:solidFill>
                  <a:schemeClr val="tx1"/>
                </a:solidFill>
              </a:rPr>
              <a:t>35 Submissions</a:t>
            </a:r>
            <a:endParaRPr lang="en-US" dirty="0">
              <a:solidFill>
                <a:schemeClr val="tx1"/>
              </a:solidFill>
            </a:endParaRPr>
          </a:p>
        </p:txBody>
      </p:sp>
    </p:spTree>
    <p:extLst>
      <p:ext uri="{BB962C8B-B14F-4D97-AF65-F5344CB8AC3E}">
        <p14:creationId xmlns:p14="http://schemas.microsoft.com/office/powerpoint/2010/main" val="207345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11-17/0669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Kaiying Lv (ZTE Corp.)</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section 25.9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laurent cariou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DSC CCAT OBSS_PD resolve SR comments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Graham Smith (SR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SR</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5712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Berlin</a:t>
            </a:r>
            <a:r>
              <a:rPr lang="en-US" altLang="en-US" sz="4000" dirty="0">
                <a:latin typeface="Arial" panose="020B0604020202020204" pitchFamily="34" charset="0"/>
              </a:rPr>
              <a:t>, Germany</a:t>
            </a:r>
          </a:p>
          <a:p>
            <a:pPr algn="ctr">
              <a:lnSpc>
                <a:spcPct val="90000"/>
              </a:lnSpc>
              <a:buFontTx/>
              <a:buNone/>
            </a:pPr>
            <a:r>
              <a:rPr lang="en-US" altLang="en-US" sz="4000" dirty="0">
                <a:latin typeface="Arial" panose="020B0604020202020204" pitchFamily="34" charset="0"/>
              </a:rPr>
              <a:t>July 09-14, 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11-17/0935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for clause 27.5.4.2 UORA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Stephane Baron (Canon)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27.5.2.6.2 Part3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Jeongki Kim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remaining CIDs related to random access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Kiseon Ryu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MU</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80037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771357578"/>
              </p:ext>
            </p:extLst>
          </p:nvPr>
        </p:nvGraphicFramePr>
        <p:xfrm>
          <a:off x="2495550" y="2781300"/>
          <a:ext cx="7200900" cy="12954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dirty="0">
                          <a:effectLst/>
                        </a:rPr>
                        <a:t>DCN</a:t>
                      </a:r>
                      <a:endParaRPr lang="en-US" sz="10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b"/>
                      <a:r>
                        <a:rPr lang="en-US" sz="1000" u="none" strike="noStrike">
                          <a:effectLst/>
                        </a:rPr>
                        <a:t>11-17/0308</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CR for section 9.4.2 BSS load PPT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Frank Hsu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TG</a:t>
                      </a:r>
                      <a:endParaRPr lang="en-US" sz="1000" b="1" i="0" u="none" strike="noStrike">
                        <a:solidFill>
                          <a:srgbClr val="000000"/>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solidFill>
                            <a:schemeClr val="accent1">
                              <a:lumMod val="75000"/>
                            </a:schemeClr>
                          </a:solidFill>
                          <a:effectLst/>
                        </a:rPr>
                        <a:t>11-17/0913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PAR Modification to support 6 GHz band</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solidFill>
                            <a:schemeClr val="accent1">
                              <a:lumMod val="75000"/>
                            </a:schemeClr>
                          </a:solidFill>
                          <a:effectLst/>
                        </a:rPr>
                        <a:t>11-17/0933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P802.11ax PAR Modification Presentation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CR-4.3.14a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Guoqing Li (Apple)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UL OFDMA in DFS Channels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323850">
                <a:tc>
                  <a:txBody>
                    <a:bodyPr/>
                    <a:lstStyle/>
                    <a:p>
                      <a:pPr algn="l" fontAlgn="t"/>
                      <a:r>
                        <a:rPr lang="en-US" sz="1000" u="none" strike="noStrike">
                          <a:solidFill>
                            <a:schemeClr val="accent1">
                              <a:lumMod val="75000"/>
                            </a:schemeClr>
                          </a:solidFill>
                          <a:effectLst/>
                        </a:rPr>
                        <a:t>11-17/1080</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Providing Reference Waveform Generator For 11ax PHY Specification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Fei Tong (Samsung)</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bl>
          </a:graphicData>
        </a:graphic>
      </p:graphicFrame>
      <p:sp>
        <p:nvSpPr>
          <p:cNvPr id="7" name="TextBox 6"/>
          <p:cNvSpPr txBox="1"/>
          <p:nvPr/>
        </p:nvSpPr>
        <p:spPr>
          <a:xfrm>
            <a:off x="2209800" y="4648200"/>
            <a:ext cx="2375779" cy="461665"/>
          </a:xfrm>
          <a:prstGeom prst="rect">
            <a:avLst/>
          </a:prstGeom>
          <a:noFill/>
        </p:spPr>
        <p:txBody>
          <a:bodyPr wrap="none" rtlCol="0">
            <a:spAutoFit/>
          </a:bodyPr>
          <a:lstStyle/>
          <a:p>
            <a:r>
              <a:rPr lang="en-US" dirty="0" smtClean="0">
                <a:solidFill>
                  <a:schemeClr val="accent1">
                    <a:lumMod val="75000"/>
                  </a:schemeClr>
                </a:solidFill>
              </a:rPr>
              <a:t>add 711 to the list</a:t>
            </a:r>
            <a:endParaRPr lang="en-US" dirty="0">
              <a:solidFill>
                <a:schemeClr val="accent1">
                  <a:lumMod val="75000"/>
                </a:schemeClr>
              </a:solidFill>
            </a:endParaRPr>
          </a:p>
        </p:txBody>
      </p:sp>
    </p:spTree>
    <p:extLst>
      <p:ext uri="{BB962C8B-B14F-4D97-AF65-F5344CB8AC3E}">
        <p14:creationId xmlns:p14="http://schemas.microsoft.com/office/powerpoint/2010/main" val="2241779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Continued with the comment resolution on draft D1.0.</a:t>
            </a:r>
          </a:p>
          <a:p>
            <a:pPr marL="800100" lvl="1" indent="-342900">
              <a:buFont typeface="Arial" panose="020B0604020202020204" pitchFamily="34" charset="0"/>
              <a:buChar char="•"/>
            </a:pPr>
            <a:r>
              <a:rPr lang="en-CA" dirty="0"/>
              <a:t>Good progress during the ad hoc meeting and this meeting.</a:t>
            </a:r>
          </a:p>
          <a:p>
            <a:pPr marL="800100" lvl="1" indent="-342900">
              <a:buFont typeface="Arial" panose="020B0604020202020204" pitchFamily="34" charset="0"/>
              <a:buChar char="•"/>
            </a:pPr>
            <a:r>
              <a:rPr lang="en-CA" dirty="0"/>
              <a:t>Resolutions of over 900 comments were approved.</a:t>
            </a:r>
          </a:p>
          <a:p>
            <a:pPr marL="800100" lvl="1" indent="-342900">
              <a:buFont typeface="Arial" panose="020B0604020202020204" pitchFamily="34" charset="0"/>
              <a:buChar char="•"/>
            </a:pPr>
            <a:r>
              <a:rPr lang="en-CA" dirty="0"/>
              <a:t>The TG Editor </a:t>
            </a:r>
            <a:r>
              <a:rPr lang="en-CA" dirty="0" smtClean="0"/>
              <a:t>produced draft </a:t>
            </a:r>
            <a:r>
              <a:rPr lang="en-CA" dirty="0"/>
              <a:t>D1.3 based on resolved comments</a:t>
            </a:r>
          </a:p>
          <a:p>
            <a:pPr>
              <a:buFont typeface="Arial" panose="020B0604020202020204" pitchFamily="34" charset="0"/>
              <a:buChar char="•"/>
            </a:pPr>
            <a:r>
              <a:rPr lang="en-CA" dirty="0"/>
              <a:t>Discussed the need to produce a reference waveform generator similar to that for HT and VHT – looking for </a:t>
            </a:r>
            <a:r>
              <a:rPr lang="en-CA" dirty="0" smtClean="0"/>
              <a:t>volunteers.</a:t>
            </a: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dirty="0"/>
              <a:t>Approval of  TG Minutes </a:t>
            </a:r>
            <a:r>
              <a:rPr lang="en-US" altLang="en-US" dirty="0" smtClean="0"/>
              <a:t>(May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1752600" y="1371601"/>
            <a:ext cx="8763000" cy="4113213"/>
          </a:xfrm>
        </p:spPr>
        <p:txBody>
          <a:bodyPr/>
          <a:lstStyle/>
          <a:p>
            <a:pPr>
              <a:buFont typeface="Arial" panose="020B0604020202020204" pitchFamily="34" charset="0"/>
              <a:buChar char="•"/>
            </a:pPr>
            <a:r>
              <a:rPr lang="en-US" altLang="en-US" sz="2000" dirty="0"/>
              <a:t>Approve TGax minutes of meetings and teleconferences from May 2017 plenary meeting to today:  </a:t>
            </a:r>
          </a:p>
          <a:p>
            <a:pPr lvl="1">
              <a:buFont typeface="Arial" panose="020B0604020202020204" pitchFamily="34" charset="0"/>
              <a:buChar char="•"/>
            </a:pPr>
            <a:r>
              <a:rPr lang="en-US" altLang="en-US" sz="1600" dirty="0">
                <a:hlinkClick r:id="rId2"/>
              </a:rPr>
              <a:t>https://mentor.ieee.org/802.11/dcn/17/11-17-0749-01-00ax-tgax-may-2017-daejeon-meeting-minutes.docx</a:t>
            </a:r>
            <a:r>
              <a:rPr lang="en-US" altLang="en-US" sz="1600" dirty="0"/>
              <a:t> </a:t>
            </a:r>
          </a:p>
          <a:p>
            <a:pPr lvl="1">
              <a:buFont typeface="Arial" panose="020B0604020202020204" pitchFamily="34" charset="0"/>
              <a:buChar char="•"/>
            </a:pPr>
            <a:r>
              <a:rPr lang="en-US" altLang="en-US" sz="1600" dirty="0">
                <a:hlinkClick r:id="rId3"/>
              </a:rPr>
              <a:t>https://mentor.ieee.org/802.11/dcn/17/11-17-0851-03-00ax-minutes-from-tgax-teleconferences-from-may-to-june-2017.docx</a:t>
            </a:r>
            <a:r>
              <a:rPr lang="en-US" altLang="en-US" sz="1600" dirty="0"/>
              <a:t> </a:t>
            </a:r>
          </a:p>
          <a:p>
            <a:pPr lvl="1">
              <a:buFont typeface="Arial" panose="020B0604020202020204" pitchFamily="34" charset="0"/>
              <a:buChar char="•"/>
            </a:pPr>
            <a:r>
              <a:rPr lang="en-US" altLang="en-US" sz="1600" dirty="0">
                <a:hlinkClick r:id="rId4"/>
              </a:rPr>
              <a:t>https://mentor.ieee.org/802.11/dcn/17/11-17-0850-00-00ax-may-2017-daejeon-phy-ad-hoc-meeting-minutes.docx</a:t>
            </a:r>
            <a:r>
              <a:rPr lang="en-US" altLang="en-US" sz="1600" dirty="0"/>
              <a:t> </a:t>
            </a:r>
          </a:p>
          <a:p>
            <a:pPr lvl="1">
              <a:buFont typeface="Arial" panose="020B0604020202020204" pitchFamily="34" charset="0"/>
              <a:buChar char="•"/>
            </a:pPr>
            <a:r>
              <a:rPr lang="en-US" altLang="en-US" sz="1600" dirty="0">
                <a:hlinkClick r:id="rId5"/>
              </a:rPr>
              <a:t>https://mentor.ieee.org/802.11/dcn/17/11-17-0829-00-00ax-11ax-mac-ad-hoc-meeting-minutes.docx</a:t>
            </a:r>
            <a:r>
              <a:rPr lang="en-US" altLang="en-US" sz="1600" dirty="0"/>
              <a:t> </a:t>
            </a:r>
          </a:p>
          <a:p>
            <a:pPr lvl="1">
              <a:buFont typeface="Arial" panose="020B0604020202020204" pitchFamily="34" charset="0"/>
              <a:buChar char="•"/>
            </a:pPr>
            <a:r>
              <a:rPr lang="en-US" altLang="en-US" sz="1600" dirty="0">
                <a:hlinkClick r:id="rId6"/>
              </a:rPr>
              <a:t>https://mentor.ieee.org/802.11/dcn/17/11-17-0817-00-00ax-spatial-reuse-ad-hoc-group-meeting-minutes.docx</a:t>
            </a:r>
            <a:r>
              <a:rPr lang="en-US" altLang="en-US" sz="1600" dirty="0"/>
              <a:t> </a:t>
            </a:r>
          </a:p>
          <a:p>
            <a:pPr lvl="1">
              <a:buFont typeface="Arial" panose="020B0604020202020204" pitchFamily="34" charset="0"/>
              <a:buChar char="•"/>
            </a:pPr>
            <a:r>
              <a:rPr lang="en-US" altLang="en-US" sz="1600" dirty="0">
                <a:hlinkClick r:id="rId7"/>
              </a:rPr>
              <a:t>https://mentor.ieee.org/802.11/dcn/17/11-17-0726-00-00ax-may-2017-seoul-phy-ad-hoc-meeting-minutes.docx</a:t>
            </a:r>
            <a:r>
              <a:rPr lang="en-US" altLang="en-US" sz="1600" dirty="0"/>
              <a:t> </a:t>
            </a:r>
          </a:p>
          <a:p>
            <a:pPr lvl="1">
              <a:buFont typeface="Arial" panose="020B0604020202020204" pitchFamily="34" charset="0"/>
              <a:buChar char="•"/>
            </a:pPr>
            <a:r>
              <a:rPr lang="en-US" altLang="en-US" sz="1600" dirty="0">
                <a:hlinkClick r:id="rId8"/>
              </a:rPr>
              <a:t>https://mentor.ieee.org/802.11/dcn/17/11-17-0691-00-00ax-tgax-may-2017-seoul-non-phy-ad-hoc-meeting-minutes.docx</a:t>
            </a:r>
            <a:r>
              <a:rPr lang="en-US" altLang="en-US" sz="1600" dirty="0"/>
              <a:t> </a:t>
            </a:r>
          </a:p>
          <a:p>
            <a:pPr>
              <a:buFont typeface="Arial" panose="020B0604020202020204" pitchFamily="34" charset="0"/>
              <a:buChar char="•"/>
            </a:pPr>
            <a:r>
              <a:rPr lang="en-US" altLang="en-US" sz="2000" dirty="0"/>
              <a:t>Move:	</a:t>
            </a:r>
            <a:r>
              <a:rPr lang="en-US" altLang="en-US" sz="2000" dirty="0" smtClean="0"/>
              <a:t>Rich Kennedy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2209801" y="1676401"/>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September 2017: Draft 2.0 </a:t>
            </a:r>
            <a:r>
              <a:rPr lang="en-US" altLang="zh-CN" dirty="0" smtClean="0">
                <a:solidFill>
                  <a:srgbClr val="FF0000"/>
                </a:solidFill>
              </a:rPr>
              <a:t>and WG </a:t>
            </a:r>
            <a:r>
              <a:rPr lang="en-US" altLang="zh-CN" dirty="0">
                <a:solidFill>
                  <a:srgbClr val="FF0000"/>
                </a:solidFill>
              </a:rPr>
              <a:t>letter ballot</a:t>
            </a: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05000" y="1371601"/>
            <a:ext cx="8382000" cy="4113213"/>
          </a:xfrm>
        </p:spPr>
        <p:txBody>
          <a:bodyPr/>
          <a:lstStyle/>
          <a:p>
            <a:pPr>
              <a:buFont typeface="Arial" panose="020B0604020202020204" pitchFamily="34" charset="0"/>
              <a:buChar char="•"/>
            </a:pPr>
            <a:r>
              <a:rPr lang="en-US" sz="1800" u="sng" dirty="0">
                <a:hlinkClick r:id="rId2"/>
              </a:rPr>
              <a:t>https://mentor.ieee.org/802.11/dcn/17/11-17-0702-03-00ax-cr-for-cid-9574.docx</a:t>
            </a:r>
            <a:r>
              <a:rPr lang="en-US" sz="1800" u="sng" dirty="0"/>
              <a:t> </a:t>
            </a:r>
            <a:r>
              <a:rPr lang="en-US" sz="1800" b="0" dirty="0"/>
              <a:t>- </a:t>
            </a:r>
            <a:r>
              <a:rPr lang="en-US" sz="1800" b="0" dirty="0" err="1"/>
              <a:t>Kaiying</a:t>
            </a:r>
            <a:r>
              <a:rPr lang="en-US" sz="1800" b="0" dirty="0"/>
              <a:t> (CID 9574)-ready for motion.</a:t>
            </a:r>
          </a:p>
          <a:p>
            <a:pPr>
              <a:buFont typeface="Arial" panose="020B0604020202020204" pitchFamily="34" charset="0"/>
              <a:buChar char="•"/>
            </a:pPr>
            <a:r>
              <a:rPr lang="en-US" sz="1800" u="sng" dirty="0">
                <a:hlinkClick r:id="rId3"/>
              </a:rPr>
              <a:t>https://mentor.ieee.org/802.11/dcn/17/11-17-0711-03-00ax-cr-for-phy-cca-indication.docx</a:t>
            </a:r>
            <a:r>
              <a:rPr lang="en-US" sz="1800" u="sng" dirty="0"/>
              <a:t>  </a:t>
            </a:r>
            <a:r>
              <a:rPr lang="en-US" sz="1800" b="0" dirty="0"/>
              <a:t>- </a:t>
            </a:r>
            <a:r>
              <a:rPr lang="en-US" sz="1800" b="0" dirty="0" err="1"/>
              <a:t>Rojan</a:t>
            </a:r>
            <a:r>
              <a:rPr lang="en-US" sz="1800" b="0" dirty="0"/>
              <a:t> updated to r4 (CIDs </a:t>
            </a:r>
            <a:r>
              <a:rPr lang="en-US" sz="1800" dirty="0"/>
              <a:t>4718, 4719, 6938, 6939, 7296, 7297 (6 CIDs) – ready for motion</a:t>
            </a:r>
          </a:p>
          <a:p>
            <a:pPr lvl="0">
              <a:buFont typeface="Arial" panose="020B0604020202020204" pitchFamily="34" charset="0"/>
              <a:buChar char="•"/>
            </a:pPr>
            <a:r>
              <a:rPr lang="en-US" sz="1800" u="sng" dirty="0">
                <a:hlinkClick r:id="rId4"/>
              </a:rPr>
              <a:t>https://mentor.ieee.org/802.11/dcn/17/11-17-0088-03-00ax-cr-on-10-22-2-8-txop-limits.docx</a:t>
            </a:r>
            <a:r>
              <a:rPr lang="en-US" sz="1800" u="sng" dirty="0"/>
              <a:t> </a:t>
            </a:r>
            <a:r>
              <a:rPr lang="en-US" sz="1800" b="0" dirty="0"/>
              <a:t>- Woojin presented a new revision – (</a:t>
            </a:r>
            <a:r>
              <a:rPr lang="en-US" sz="1800" dirty="0"/>
              <a:t>CIDs 6189, 7040, 9412) ready for motion</a:t>
            </a:r>
          </a:p>
          <a:p>
            <a:pPr>
              <a:buFont typeface="Arial" panose="020B0604020202020204" pitchFamily="34" charset="0"/>
              <a:buChar char="•"/>
            </a:pPr>
            <a:r>
              <a:rPr lang="en-US" sz="1800" u="sng" dirty="0">
                <a:hlinkClick r:id="rId5"/>
              </a:rPr>
              <a:t>https://mentor.ieee.org/802.11/dcn/17/11-17-0553-02-00ax-lb225-11ax-d1-0-comment-resolution-27-10-4-part-1.docx</a:t>
            </a:r>
            <a:r>
              <a:rPr lang="en-US" sz="1800" dirty="0"/>
              <a:t> - Liwen Chu - to be rescheduled.</a:t>
            </a:r>
          </a:p>
          <a:p>
            <a:pPr>
              <a:buFont typeface="Arial" panose="020B0604020202020204" pitchFamily="34" charset="0"/>
              <a:buChar char="•"/>
            </a:pPr>
            <a:r>
              <a:rPr lang="en-US" sz="1800" u="sng" dirty="0">
                <a:hlinkClick r:id="rId6"/>
              </a:rPr>
              <a:t>https://mentor.ieee.org/802.11/dcn/17/11-17-0688-01-00ax-lb225-11ax-d1-0-comment-resolution-27-10-4-part-ii.docx</a:t>
            </a:r>
            <a:r>
              <a:rPr lang="en-US" sz="1800" u="sng" dirty="0"/>
              <a:t> </a:t>
            </a:r>
            <a:r>
              <a:rPr lang="en-US" sz="1800" b="0" u="sng" dirty="0"/>
              <a:t>- </a:t>
            </a:r>
            <a:r>
              <a:rPr lang="en-US" sz="1800" dirty="0"/>
              <a:t>Chittabrata Ghosh - (CIDs </a:t>
            </a:r>
            <a:r>
              <a:rPr lang="en-US" sz="1800" dirty="0">
                <a:solidFill>
                  <a:srgbClr val="FF0000"/>
                </a:solidFill>
              </a:rPr>
              <a:t>4795</a:t>
            </a:r>
            <a:r>
              <a:rPr lang="en-US" sz="1800" dirty="0"/>
              <a:t>, 5696</a:t>
            </a:r>
            <a:r>
              <a:rPr lang="en-US" sz="1800" dirty="0">
                <a:solidFill>
                  <a:srgbClr val="FF0000"/>
                </a:solidFill>
              </a:rPr>
              <a:t>, 6031</a:t>
            </a:r>
            <a:r>
              <a:rPr lang="en-US" sz="1800" dirty="0"/>
              <a:t>, </a:t>
            </a:r>
            <a:r>
              <a:rPr lang="en-US" sz="1800" u="sng" dirty="0">
                <a:solidFill>
                  <a:srgbClr val="FF0000"/>
                </a:solidFill>
              </a:rPr>
              <a:t>7606</a:t>
            </a:r>
            <a:r>
              <a:rPr lang="en-US" sz="1800" dirty="0"/>
              <a:t>, 7607, 7608, 7609, 9731, </a:t>
            </a:r>
            <a:r>
              <a:rPr lang="en-US" sz="1800" dirty="0">
                <a:solidFill>
                  <a:srgbClr val="FF0000"/>
                </a:solidFill>
              </a:rPr>
              <a:t>9948</a:t>
            </a:r>
            <a:r>
              <a:rPr lang="en-US" sz="1800" dirty="0"/>
              <a:t>, 9949, 9950, 9951, 9952) – ready for motion.</a:t>
            </a:r>
          </a:p>
          <a:p>
            <a:pPr>
              <a:buFont typeface="Arial" panose="020B0604020202020204" pitchFamily="34" charset="0"/>
              <a:buChar char="•"/>
            </a:pPr>
            <a:r>
              <a:rPr lang="en-US" sz="1800" u="sng" dirty="0">
                <a:hlinkClick r:id="rId7"/>
              </a:rPr>
              <a:t>https://mentor.ieee.org/802.11/dcn/17/11-17-0884-00-00ax-lb225-11ax-d1-0-comment-resolution-9-7-1.docx</a:t>
            </a:r>
            <a:r>
              <a:rPr lang="en-US" sz="1800" u="sng" dirty="0"/>
              <a:t> </a:t>
            </a:r>
            <a:r>
              <a:rPr lang="en-US" sz="1800" b="0" dirty="0"/>
              <a:t>- Liwen- (CIDs</a:t>
            </a:r>
            <a:r>
              <a:rPr lang="en-US" sz="1800" dirty="0"/>
              <a:t>6478, 7537, 7937, 8138, 9348, 10318) – </a:t>
            </a:r>
            <a:r>
              <a:rPr lang="en-US" sz="1800" dirty="0">
                <a:solidFill>
                  <a:schemeClr val="tx1"/>
                </a:solidFill>
              </a:rPr>
              <a:t>ready for motion</a:t>
            </a:r>
          </a:p>
          <a:p>
            <a:pPr lvl="0">
              <a:buFont typeface="Arial" panose="020B0604020202020204" pitchFamily="34" charset="0"/>
              <a:buChar char="•"/>
            </a:pPr>
            <a:endParaRPr lang="en-US" sz="18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7456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81200" y="1981201"/>
            <a:ext cx="8382000" cy="4113213"/>
          </a:xfrm>
        </p:spPr>
        <p:txBody>
          <a:bodyPr/>
          <a:lstStyle/>
          <a:p>
            <a:pPr>
              <a:buFont typeface="Arial" panose="020B0604020202020204" pitchFamily="34" charset="0"/>
              <a:buChar char="•"/>
            </a:pPr>
            <a:r>
              <a:rPr lang="en-US" sz="1800" dirty="0">
                <a:hlinkClick r:id="rId2"/>
              </a:rPr>
              <a:t>https://mentor.ieee.org/802.11/dcn/17/11-17-0619-02-00ax-client-management.docx</a:t>
            </a:r>
            <a:r>
              <a:rPr lang="en-US" sz="1800" dirty="0"/>
              <a:t> - Eldad Perahia (CID 5163) Eldad uploaded a new revision based on comments – ready for motion (change resolution</a:t>
            </a:r>
            <a:r>
              <a:rPr lang="en-US" sz="1800" dirty="0" smtClean="0"/>
              <a:t>)- r4 was uploaded.</a:t>
            </a:r>
            <a:endParaRPr lang="en-US" sz="1800" dirty="0"/>
          </a:p>
          <a:p>
            <a:pPr>
              <a:buFont typeface="Arial" panose="020B0604020202020204" pitchFamily="34" charset="0"/>
              <a:buChar char="•"/>
            </a:pPr>
            <a:r>
              <a:rPr lang="en-US" sz="1800" dirty="0">
                <a:hlinkClick r:id="rId3"/>
              </a:rPr>
              <a:t>https://mentor.ieee.org/802.11/dcn/17/11-17-0935-00-00ax-crs-for-clause-27-5-4-2-uora.docx</a:t>
            </a:r>
            <a:r>
              <a:rPr lang="en-US" sz="1800" dirty="0"/>
              <a:t> - Stephane Baron - long discussion related to </a:t>
            </a:r>
            <a:r>
              <a:rPr lang="en-US" sz="1800" dirty="0" err="1"/>
              <a:t>QoS</a:t>
            </a:r>
            <a:r>
              <a:rPr lang="en-US" sz="1800" dirty="0"/>
              <a:t>- (CIDs </a:t>
            </a:r>
            <a:r>
              <a:rPr lang="en-GB" sz="1800" dirty="0"/>
              <a:t>6106, 9571, and 10173)- check for progress.</a:t>
            </a:r>
          </a:p>
          <a:p>
            <a:pPr>
              <a:buFont typeface="Arial" panose="020B0604020202020204" pitchFamily="34" charset="0"/>
              <a:buChar char="•"/>
            </a:pPr>
            <a:r>
              <a:rPr lang="en-US" sz="1800" dirty="0">
                <a:hlinkClick r:id="rId4"/>
              </a:rPr>
              <a:t>https://mentor.ieee.org/802.11/dcn/17/11-17-0606-00-00ax-lb225-mac-cr-clause-6.docx</a:t>
            </a:r>
            <a:r>
              <a:rPr lang="en-US" sz="1800" dirty="0"/>
              <a:t> - Yasuhiko Inoue - CIDs </a:t>
            </a:r>
            <a:r>
              <a:rPr lang="en-GB" sz="1800" dirty="0"/>
              <a:t>3003, 5428, 5429, 5430, 6002, 7705, </a:t>
            </a:r>
            <a:r>
              <a:rPr lang="en-GB" sz="1800" dirty="0">
                <a:solidFill>
                  <a:srgbClr val="FF0000"/>
                </a:solidFill>
              </a:rPr>
              <a:t>7894</a:t>
            </a:r>
            <a:r>
              <a:rPr lang="en-GB" sz="1800" dirty="0"/>
              <a:t>, and 10190 – ready for motion</a:t>
            </a:r>
          </a:p>
          <a:p>
            <a:pPr>
              <a:buFont typeface="Arial" panose="020B0604020202020204" pitchFamily="34" charset="0"/>
              <a:buChar char="•"/>
            </a:pPr>
            <a:r>
              <a:rPr lang="en-GB" sz="1800" dirty="0"/>
              <a:t>CID 9774 is withdrawn</a:t>
            </a:r>
          </a:p>
          <a:p>
            <a:pPr>
              <a:buFont typeface="Arial" panose="020B0604020202020204" pitchFamily="34" charset="0"/>
              <a:buChar char="•"/>
            </a:pPr>
            <a:r>
              <a:rPr lang="en-US" sz="1800" dirty="0"/>
              <a:t>CID 7409 is withdrawn</a:t>
            </a:r>
          </a:p>
          <a:p>
            <a:pPr>
              <a:buFont typeface="Arial" panose="020B0604020202020204" pitchFamily="34" charset="0"/>
              <a:buChar char="•"/>
            </a:pPr>
            <a:r>
              <a:rPr lang="en-US" sz="1800" dirty="0"/>
              <a:t>A total of 41 CIDs being resolved – ready for 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7507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Reconsidered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CID </a:t>
            </a:r>
            <a:r>
              <a:rPr lang="en-GB" altLang="zh-CN" dirty="0" smtClean="0"/>
              <a:t>7852 – 11-17/0614r3</a:t>
            </a:r>
          </a:p>
          <a:p>
            <a:pPr>
              <a:buFont typeface="Arial" panose="020B0604020202020204" pitchFamily="34" charset="0"/>
              <a:buChar char="•"/>
            </a:pPr>
            <a:r>
              <a:rPr lang="en-GB" altLang="zh-CN" dirty="0" smtClean="0"/>
              <a:t>CID 10117 – 11-17/0698r2</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332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Meeting Reminder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Sept. 6-8 in Santa Clara hosted by Hongyuan Zhang and his colleagues (Marvell Semiconductor).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3885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2209801"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1"/>
            <a:ext cx="8077200" cy="1065213"/>
          </a:xfrm>
        </p:spPr>
        <p:txBody>
          <a:bodyPr/>
          <a:lstStyle/>
          <a:p>
            <a:r>
              <a:rPr lang="en-US" altLang="en-US" dirty="0"/>
              <a:t>Agenda for Monday </a:t>
            </a:r>
            <a:r>
              <a:rPr lang="en-US" altLang="en-US" dirty="0" smtClean="0"/>
              <a:t>July 10, </a:t>
            </a:r>
            <a:r>
              <a:rPr lang="en-US" altLang="en-US" dirty="0"/>
              <a:t>16:00 – </a:t>
            </a:r>
            <a:r>
              <a:rPr lang="en-US" altLang="en-US" dirty="0" smtClean="0"/>
              <a:t>17:45</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85801"/>
            <a:ext cx="8008938" cy="1065213"/>
          </a:xfrm>
        </p:spPr>
        <p:txBody>
          <a:bodyPr/>
          <a:lstStyle/>
          <a:p>
            <a:r>
              <a:rPr lang="en-US" altLang="en-US" dirty="0"/>
              <a:t>Agenda for </a:t>
            </a:r>
            <a:r>
              <a:rPr lang="en-US" altLang="en-US" dirty="0" smtClean="0"/>
              <a:t>Tuesday July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r>
              <a:rPr lang="en-US" dirty="0" smtClean="0"/>
              <a:t>: PHY</a:t>
            </a:r>
            <a:endParaRPr lang="en-US" dirty="0"/>
          </a:p>
          <a:p>
            <a:r>
              <a:rPr lang="en-US" dirty="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77200" cy="1065213"/>
          </a:xfrm>
        </p:spPr>
        <p:txBody>
          <a:bodyPr/>
          <a:lstStyle/>
          <a:p>
            <a:r>
              <a:rPr lang="en-US" altLang="en-US" dirty="0"/>
              <a:t>Agenda for Tuesday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SR/MU </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01000" cy="1065213"/>
          </a:xfrm>
        </p:spPr>
        <p:txBody>
          <a:bodyPr/>
          <a:lstStyle/>
          <a:p>
            <a:r>
              <a:rPr lang="en-US" altLang="en-US" dirty="0"/>
              <a:t>Agenda for Tuesday </a:t>
            </a:r>
            <a:r>
              <a:rPr lang="en-US" altLang="en-US" dirty="0" smtClean="0"/>
              <a:t>July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10600" cy="1065213"/>
          </a:xfrm>
        </p:spPr>
        <p:txBody>
          <a:bodyPr/>
          <a:lstStyle/>
          <a:p>
            <a:r>
              <a:rPr lang="en-US" altLang="en-US" dirty="0"/>
              <a:t>Agenda for </a:t>
            </a:r>
            <a:r>
              <a:rPr lang="en-US" altLang="en-US" dirty="0" smtClean="0"/>
              <a:t>Wednesday July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smtClean="0"/>
              <a:t>IEEE-SA IPR policy and Procedure</a:t>
            </a:r>
          </a:p>
          <a:p>
            <a:pPr>
              <a:buFont typeface="Arial" panose="020B0604020202020204" pitchFamily="34" charset="0"/>
              <a:buChar char="•"/>
            </a:pPr>
            <a:r>
              <a:rPr lang="en-US" altLang="en-US" dirty="0" smtClean="0"/>
              <a:t>Progress Review</a:t>
            </a:r>
          </a:p>
          <a:p>
            <a:pPr>
              <a:buFont typeface="Arial" panose="020B0604020202020204" pitchFamily="34" charset="0"/>
              <a:buChar char="•"/>
            </a:pPr>
            <a:r>
              <a:rPr lang="en-US" altLang="en-US" dirty="0" smtClean="0"/>
              <a:t>PAR Modification Motion</a:t>
            </a:r>
            <a:endParaRPr lang="en-US" altLang="en-US" dirty="0"/>
          </a:p>
          <a:p>
            <a:pPr>
              <a:buFont typeface="Arial" panose="020B0604020202020204" pitchFamily="34" charset="0"/>
              <a:buChar char="•"/>
            </a:pPr>
            <a:r>
              <a:rPr lang="en-US" altLang="en-US" dirty="0" smtClean="0"/>
              <a:t>Presentations</a:t>
            </a:r>
          </a:p>
          <a:p>
            <a:pPr lvl="2">
              <a:buFont typeface="Arial" panose="020B0604020202020204" pitchFamily="34" charset="0"/>
              <a:buChar char="•"/>
            </a:pPr>
            <a:r>
              <a:rPr lang="en-US" altLang="en-US" dirty="0" smtClean="0"/>
              <a:t>11-17/0308</a:t>
            </a:r>
          </a:p>
          <a:p>
            <a:pPr lvl="2">
              <a:buFont typeface="Arial" panose="020B0604020202020204" pitchFamily="34" charset="0"/>
              <a:buChar char="•"/>
            </a:pPr>
            <a:r>
              <a:rPr lang="en-US" altLang="en-US" dirty="0" smtClean="0"/>
              <a:t>11-17/1058</a:t>
            </a:r>
          </a:p>
          <a:p>
            <a:pPr lvl="2">
              <a:buFont typeface="Arial" panose="020B0604020202020204" pitchFamily="34" charset="0"/>
              <a:buChar char="•"/>
            </a:pPr>
            <a:r>
              <a:rPr lang="en-US" altLang="en-US" dirty="0" smtClean="0"/>
              <a:t>11-17/1066</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4966, 4967, 5249, 8078, 8599, 8600, 8601, 9788, </a:t>
            </a:r>
            <a:r>
              <a:rPr lang="en-GB" dirty="0" smtClean="0"/>
              <a:t>9789</a:t>
            </a:r>
            <a:r>
              <a:rPr lang="en-US" dirty="0" smtClean="0"/>
              <a:t> in doc 11-17/1066r0?</a:t>
            </a:r>
          </a:p>
          <a:p>
            <a:endParaRPr lang="en-US" dirty="0"/>
          </a:p>
          <a:p>
            <a:r>
              <a:rPr lang="en-US" dirty="0" smtClean="0"/>
              <a:t>Y/N/A: 27/0/12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00638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Modification Motion</a:t>
            </a:r>
            <a:endParaRPr lang="en-US" dirty="0"/>
          </a:p>
        </p:txBody>
      </p:sp>
      <p:sp>
        <p:nvSpPr>
          <p:cNvPr id="3" name="Content Placeholder 2"/>
          <p:cNvSpPr>
            <a:spLocks noGrp="1"/>
          </p:cNvSpPr>
          <p:nvPr>
            <p:ph idx="1"/>
          </p:nvPr>
        </p:nvSpPr>
        <p:spPr/>
        <p:txBody>
          <a:bodyPr/>
          <a:lstStyle/>
          <a:p>
            <a:pPr lvl="0"/>
            <a:r>
              <a:rPr lang="en-GB" dirty="0"/>
              <a:t>Believing that the PAR </a:t>
            </a:r>
            <a:r>
              <a:rPr lang="en-GB" dirty="0" smtClean="0"/>
              <a:t>modification contained </a:t>
            </a:r>
            <a:r>
              <a:rPr lang="en-GB" dirty="0"/>
              <a:t>in the document referenced below meets IEEE-SA guidelines,</a:t>
            </a:r>
            <a:endParaRPr lang="en-US" dirty="0"/>
          </a:p>
          <a:p>
            <a:pPr lvl="0"/>
            <a:r>
              <a:rPr lang="en-GB" dirty="0"/>
              <a:t>Request that the PAR </a:t>
            </a:r>
            <a:r>
              <a:rPr lang="en-GB" dirty="0" smtClean="0"/>
              <a:t>modification contained </a:t>
            </a:r>
            <a:r>
              <a:rPr lang="en-GB" dirty="0"/>
              <a:t>in </a:t>
            </a:r>
            <a:r>
              <a:rPr lang="en-GB" dirty="0" smtClean="0"/>
              <a:t>11-17/0913r1 </a:t>
            </a:r>
            <a:r>
              <a:rPr lang="en-GB" dirty="0"/>
              <a:t>be posted to the IEEE 802 Executive Committee (EC) agenda for WG 802 preview and EC approval to submit to </a:t>
            </a:r>
            <a:r>
              <a:rPr lang="en-GB" dirty="0" err="1"/>
              <a:t>NesCom</a:t>
            </a:r>
            <a:r>
              <a:rPr lang="en-GB" dirty="0"/>
              <a: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Rich Kennedy,  </a:t>
            </a:r>
            <a:r>
              <a:rPr lang="en-GB" dirty="0"/>
              <a:t>Seconded: </a:t>
            </a:r>
            <a:r>
              <a:rPr lang="en-GB" dirty="0" smtClean="0"/>
              <a:t>Stephen Palm, </a:t>
            </a:r>
            <a:r>
              <a:rPr lang="en-GB" dirty="0"/>
              <a:t>Result: </a:t>
            </a:r>
            <a:r>
              <a:rPr lang="en-GB" dirty="0" smtClean="0"/>
              <a:t>54-0-0]</a:t>
            </a:r>
          </a:p>
          <a:p>
            <a:pPr lvl="0"/>
            <a:r>
              <a:rPr lang="en-GB"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83137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86800" cy="1065213"/>
          </a:xfrm>
        </p:spPr>
        <p:txBody>
          <a:bodyPr/>
          <a:lstStyle/>
          <a:p>
            <a:r>
              <a:rPr lang="en-US" altLang="en-US" dirty="0"/>
              <a:t>Agenda for Wednesday </a:t>
            </a:r>
            <a:r>
              <a:rPr lang="en-US" altLang="en-US" dirty="0" smtClean="0"/>
              <a:t>July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1"/>
            <a:ext cx="8686800" cy="1065213"/>
          </a:xfrm>
        </p:spPr>
        <p:txBody>
          <a:bodyPr/>
          <a:lstStyle/>
          <a:p>
            <a:r>
              <a:rPr lang="en-US" altLang="en-US" dirty="0"/>
              <a:t>Agenda for Wednesday </a:t>
            </a:r>
            <a:r>
              <a:rPr lang="en-US" altLang="en-US" dirty="0" smtClean="0"/>
              <a:t>July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1"/>
            <a:ext cx="8382000" cy="1065213"/>
          </a:xfrm>
        </p:spPr>
        <p:txBody>
          <a:bodyPr/>
          <a:lstStyle/>
          <a:p>
            <a:r>
              <a:rPr lang="en-US" altLang="en-US" dirty="0"/>
              <a:t>Agenda for </a:t>
            </a:r>
            <a:r>
              <a:rPr lang="en-US" altLang="en-US" dirty="0" smtClean="0"/>
              <a:t>Thursday July 13, 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smtClean="0"/>
              <a:t>Call </a:t>
            </a:r>
            <a:r>
              <a:rPr lang="en-US" altLang="en-US" dirty="0"/>
              <a:t>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September ad hoc meeting motion</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2017</a:t>
            </a:r>
            <a:endParaRPr lang="en-US" altLang="en-US" dirty="0"/>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smtClean="0"/>
              <a:t>Presentations</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1"/>
            <a:ext cx="8382000" cy="1065213"/>
          </a:xfrm>
        </p:spPr>
        <p:txBody>
          <a:bodyPr/>
          <a:lstStyle/>
          <a:p>
            <a:r>
              <a:rPr lang="en-US" altLang="en-US" dirty="0"/>
              <a:t>Agenda for Thursday </a:t>
            </a:r>
            <a:r>
              <a:rPr lang="en-US" altLang="en-US" dirty="0" smtClean="0"/>
              <a:t>July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7651236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in </a:t>
            </a:r>
            <a:r>
              <a:rPr lang="en-GB" altLang="zh-CN" dirty="0"/>
              <a:t>Clause 28.3 </a:t>
            </a:r>
            <a:r>
              <a:rPr lang="en-US" altLang="zh-CN" dirty="0"/>
              <a:t>as in </a:t>
            </a:r>
            <a:r>
              <a:rPr lang="en-US" altLang="zh-CN" dirty="0" smtClean="0"/>
              <a:t>11-17/1109r0</a:t>
            </a:r>
          </a:p>
          <a:p>
            <a:endParaRPr lang="en-US" dirty="0"/>
          </a:p>
          <a:p>
            <a:r>
              <a:rPr lang="en-US" dirty="0" smtClean="0"/>
              <a:t>Move: Yujin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6925481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clause 28.3.3.4  in 11ax D1.3 as in </a:t>
            </a:r>
            <a:r>
              <a:rPr lang="en-US" altLang="zh-CN" dirty="0" smtClean="0"/>
              <a:t>11-17/1016r1</a:t>
            </a:r>
          </a:p>
          <a:p>
            <a:endParaRPr lang="en-US" dirty="0"/>
          </a:p>
          <a:p>
            <a:r>
              <a:rPr lang="en-US" dirty="0" smtClean="0"/>
              <a:t>Move: Junghoon Suh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60925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11ax D1.3 as in </a:t>
            </a:r>
            <a:r>
              <a:rPr lang="en-US" altLang="zh-CN" dirty="0" smtClean="0"/>
              <a:t>11-17/0996r0</a:t>
            </a:r>
          </a:p>
          <a:p>
            <a:endParaRPr lang="en-US" dirty="0"/>
          </a:p>
          <a:p>
            <a:r>
              <a:rPr lang="en-US" dirty="0" smtClean="0"/>
              <a:t>Move:  Bin Tian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81186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to 11ax D1.3 as in </a:t>
            </a:r>
            <a:r>
              <a:rPr lang="en-US" altLang="zh-CN" dirty="0" smtClean="0"/>
              <a:t>11-17/1050r0</a:t>
            </a:r>
          </a:p>
          <a:p>
            <a:endParaRPr lang="en-US" dirty="0"/>
          </a:p>
          <a:p>
            <a:r>
              <a:rPr lang="en-US" dirty="0" smtClean="0"/>
              <a:t>Move:		Youhan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615578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in </a:t>
            </a:r>
            <a:r>
              <a:rPr lang="en-GB" altLang="zh-CN" dirty="0"/>
              <a:t>Clause 28.3.10.8.5 </a:t>
            </a:r>
            <a:r>
              <a:rPr lang="en-US" altLang="zh-CN" dirty="0"/>
              <a:t>as in </a:t>
            </a:r>
            <a:r>
              <a:rPr lang="en-US" altLang="zh-CN" dirty="0" smtClean="0"/>
              <a:t>11-17/1063r0</a:t>
            </a:r>
          </a:p>
          <a:p>
            <a:endParaRPr lang="en-US" dirty="0"/>
          </a:p>
          <a:p>
            <a:r>
              <a:rPr lang="en-US" dirty="0" smtClean="0"/>
              <a:t>Move:	</a:t>
            </a:r>
            <a:r>
              <a:rPr lang="en-US" dirty="0"/>
              <a:t> Tianyu Wu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1422767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#319 (SR)</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CID 4928 and the corresponding spec text modification as in </a:t>
            </a:r>
            <a:r>
              <a:rPr lang="en-GB" dirty="0" smtClean="0"/>
              <a:t>11-17/0669r3</a:t>
            </a:r>
          </a:p>
          <a:p>
            <a:endParaRPr lang="en-GB" dirty="0"/>
          </a:p>
          <a:p>
            <a:r>
              <a:rPr lang="en-GB" dirty="0" smtClean="0"/>
              <a:t>Move:	</a:t>
            </a:r>
            <a:r>
              <a:rPr lang="en-GB" dirty="0" err="1" smtClean="0"/>
              <a:t>Kaiying</a:t>
            </a:r>
            <a:r>
              <a:rPr lang="en-GB" dirty="0" smtClean="0"/>
              <a:t> </a:t>
            </a:r>
            <a:r>
              <a:rPr lang="en-GB" dirty="0" err="1" smtClean="0"/>
              <a:t>Lv</a:t>
            </a:r>
            <a:r>
              <a:rPr lang="en-GB" dirty="0" smtClean="0"/>
              <a:t>	Second:</a:t>
            </a:r>
          </a:p>
          <a:p>
            <a:r>
              <a:rPr lang="en-GB" dirty="0" smtClean="0"/>
              <a:t>Y/N/A</a:t>
            </a:r>
          </a:p>
          <a:p>
            <a:endParaRPr lang="en-GB" dirty="0"/>
          </a:p>
          <a:p>
            <a:r>
              <a:rPr lang="en-GB" dirty="0" smtClean="0"/>
              <a:t>SP result: 4/0/8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34526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(SR)</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as in </a:t>
            </a:r>
            <a:r>
              <a:rPr lang="en-GB" dirty="0" smtClean="0"/>
              <a:t>11-17/0941r2</a:t>
            </a:r>
            <a:endParaRPr lang="en-US" altLang="zh-CN" dirty="0"/>
          </a:p>
          <a:p>
            <a:pPr lvl="1"/>
            <a:r>
              <a:rPr lang="en-GB" sz="1600" dirty="0"/>
              <a:t>3078, 3079, 3080, 3081, 3082, 4261 ,4926, 5088, 5200, 5201, 5202, 5203, 5209, 5480, 5481, 5483, 5486, 5487, 5488 ,5490, 5491, 5492, 5493, 5575, 5576, 5681, 5864, 6018, 6021, 6022, 6024, 6026 ,6027, 6028, 6054, 6150, 6153, 6759, 6761, 6762, 6765, 6766, 6767, 7121, 7126, 7172, 7173, 7229, 7230, 7405, 7610, 7911, 8072, 8074, 8088, 8101, 8102, 8103, 8230, 8236, 8237, 8562, 8721, 8723, 9232, 9233, 9459, 9460, 9461, 9539, 9601, 9603, 9728, 9761, 9762, 9940, 9941, 9942, 9943, 9945, 10018, 10020, 10021, 10022, 10023, 10024, 10025, 10026, 10027, 10028, 10033, 10034, 10079, 10282, 10411, 5739, 5939, 6170, 7910, 8105, 9542, 9607, 9608, </a:t>
            </a:r>
            <a:r>
              <a:rPr lang="en-GB" sz="1600" dirty="0" smtClean="0"/>
              <a:t>9954</a:t>
            </a:r>
          </a:p>
          <a:p>
            <a:pPr lvl="1"/>
            <a:endParaRPr lang="en-GB" sz="1600" dirty="0"/>
          </a:p>
          <a:p>
            <a:pPr marL="57150" indent="0"/>
            <a:r>
              <a:rPr lang="en-GB" dirty="0" smtClean="0"/>
              <a:t>	Move:	Laurent Cariou		Second:</a:t>
            </a:r>
          </a:p>
          <a:p>
            <a:pPr marL="57150" indent="0"/>
            <a:endParaRPr lang="en-GB" dirty="0"/>
          </a:p>
          <a:p>
            <a:pPr marL="57150" indent="0"/>
            <a:r>
              <a:rPr lang="en-GB" dirty="0" smtClean="0"/>
              <a:t>SP Result: 13/1/6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9265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(MU)</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as in </a:t>
            </a:r>
            <a:r>
              <a:rPr lang="en-GB" dirty="0" smtClean="0"/>
              <a:t>11-17/0935r4</a:t>
            </a:r>
            <a:endParaRPr lang="en-US" altLang="zh-CN" dirty="0"/>
          </a:p>
          <a:p>
            <a:pPr lvl="1"/>
            <a:r>
              <a:rPr lang="en-US" dirty="0"/>
              <a:t>6106, 9571, </a:t>
            </a:r>
            <a:r>
              <a:rPr lang="en-US" dirty="0" smtClean="0"/>
              <a:t>10173</a:t>
            </a:r>
          </a:p>
          <a:p>
            <a:pPr lvl="1"/>
            <a:endParaRPr lang="en-US" dirty="0"/>
          </a:p>
          <a:p>
            <a:r>
              <a:rPr lang="en-US" dirty="0" smtClean="0"/>
              <a:t>	Move: </a:t>
            </a:r>
            <a:r>
              <a:rPr lang="en-US" dirty="0"/>
              <a:t>Stephane Baron </a:t>
            </a:r>
            <a:r>
              <a:rPr lang="en-US" dirty="0" smtClean="0"/>
              <a:t>		Second:</a:t>
            </a:r>
          </a:p>
          <a:p>
            <a:endParaRPr lang="en-US" dirty="0"/>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65714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11-17/0650r2</a:t>
            </a:r>
            <a:endParaRPr lang="en-US" altLang="zh-CN" dirty="0"/>
          </a:p>
          <a:p>
            <a:pPr lvl="1"/>
            <a:r>
              <a:rPr lang="en-US" altLang="zh-CN" dirty="0"/>
              <a:t>CID 3556 and 3558</a:t>
            </a:r>
          </a:p>
          <a:p>
            <a:endParaRPr lang="en-US" dirty="0" smtClean="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965290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for clause 28.1.1 as in </a:t>
            </a:r>
            <a:r>
              <a:rPr lang="en-US" altLang="zh-CN" dirty="0" smtClean="0"/>
              <a:t>11-17/0902r0</a:t>
            </a:r>
            <a:endParaRPr lang="en-US" altLang="zh-CN" dirty="0"/>
          </a:p>
          <a:p>
            <a:pPr lvl="1"/>
            <a:r>
              <a:rPr lang="en-US" altLang="zh-CN" dirty="0"/>
              <a:t>CID </a:t>
            </a:r>
            <a:r>
              <a:rPr lang="en-GB" altLang="zh-CN" dirty="0"/>
              <a:t>7045, 7217, 7218, 4936, 4937, 5233, 5235, 5241, 8636 and </a:t>
            </a:r>
            <a:r>
              <a:rPr lang="en-GB" altLang="zh-CN" dirty="0" smtClean="0"/>
              <a:t>8731</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154082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as in </a:t>
            </a:r>
            <a:r>
              <a:rPr lang="en-US" altLang="zh-CN" dirty="0" smtClean="0"/>
              <a:t>11-17/0946r0</a:t>
            </a:r>
            <a:endParaRPr lang="en-US" altLang="zh-CN" dirty="0"/>
          </a:p>
          <a:p>
            <a:pPr lvl="1"/>
            <a:r>
              <a:rPr lang="en-US" altLang="zh-CN" dirty="0"/>
              <a:t>CID </a:t>
            </a:r>
            <a:r>
              <a:rPr lang="en-GB" altLang="zh-CN" dirty="0" smtClean="0"/>
              <a:t>3095</a:t>
            </a:r>
          </a:p>
          <a:p>
            <a:pPr lvl="1"/>
            <a:endParaRPr lang="en-GB" altLang="zh-CN" dirty="0"/>
          </a:p>
          <a:p>
            <a:pPr lvl="1"/>
            <a:r>
              <a:rPr lang="en-GB" altLang="zh-CN" dirty="0" smtClean="0"/>
              <a:t>Move:</a:t>
            </a:r>
            <a:r>
              <a:rPr lang="en-GB" altLang="zh-CN" smtClean="0"/>
              <a:t>	Yujin Noh</a:t>
            </a:r>
            <a:r>
              <a:rPr lang="en-GB" altLang="zh-CN" dirty="0" smtClean="0"/>
              <a:t>	</a:t>
            </a:r>
            <a:r>
              <a:rPr lang="en-GB" altLang="zh-CN"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529239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t>4966, 4967, 5249, 8078, 8599, 8600, 8601, 9788, 9789</a:t>
            </a:r>
            <a:r>
              <a:rPr lang="en-US" dirty="0"/>
              <a:t> in doc </a:t>
            </a:r>
            <a:r>
              <a:rPr lang="en-US" dirty="0" smtClean="0"/>
              <a:t>11-17/1066r1?</a:t>
            </a:r>
          </a:p>
          <a:p>
            <a:endParaRPr lang="en-US" dirty="0"/>
          </a:p>
          <a:p>
            <a:r>
              <a:rPr lang="en-US" dirty="0" smtClean="0"/>
              <a:t>Move: 	Youhan Kim		Second:</a:t>
            </a:r>
          </a:p>
          <a:p>
            <a:r>
              <a:rPr lang="en-US" dirty="0" smtClean="0"/>
              <a:t>Y/N/A</a:t>
            </a:r>
          </a:p>
          <a:p>
            <a:endParaRPr lang="en-US" dirty="0"/>
          </a:p>
          <a:p>
            <a:r>
              <a:rPr lang="en-US" dirty="0" smtClean="0"/>
              <a:t>SP result: 27/0/12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584072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in </a:t>
            </a:r>
            <a:r>
              <a:rPr lang="en-GB" altLang="zh-CN" dirty="0"/>
              <a:t>Clause 28.3.3.10 and 28.3.3.2 </a:t>
            </a:r>
            <a:r>
              <a:rPr lang="en-US" altLang="zh-CN" dirty="0"/>
              <a:t>as in </a:t>
            </a:r>
            <a:r>
              <a:rPr lang="en-US" altLang="zh-CN" dirty="0" smtClean="0"/>
              <a:t>11-17/0973r1</a:t>
            </a:r>
            <a:endParaRPr lang="en-US" altLang="zh-CN" dirty="0"/>
          </a:p>
          <a:p>
            <a:pPr lvl="1"/>
            <a:r>
              <a:rPr lang="en-US" altLang="zh-CN" dirty="0"/>
              <a:t>CID </a:t>
            </a:r>
            <a:r>
              <a:rPr lang="en-GB" altLang="zh-CN" dirty="0"/>
              <a:t>4979, 8602, 8609, </a:t>
            </a:r>
            <a:r>
              <a:rPr lang="en-GB" altLang="zh-CN" dirty="0" smtClean="0"/>
              <a:t>10388</a:t>
            </a:r>
          </a:p>
          <a:p>
            <a:pPr lvl="1"/>
            <a:endParaRPr lang="en-GB" dirty="0"/>
          </a:p>
          <a:p>
            <a:pPr lvl="1"/>
            <a:r>
              <a:rPr lang="en-GB" dirty="0" smtClean="0"/>
              <a:t>Move:	 Jinsoo Choi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562954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28 CIDs and the corresponding spec text modification in </a:t>
            </a:r>
            <a:r>
              <a:rPr lang="en-GB" altLang="zh-CN" dirty="0"/>
              <a:t>Clause 28.3 </a:t>
            </a:r>
            <a:r>
              <a:rPr lang="en-US" altLang="zh-CN" dirty="0"/>
              <a:t>as in </a:t>
            </a:r>
            <a:r>
              <a:rPr lang="en-US" altLang="zh-CN" dirty="0" smtClean="0"/>
              <a:t>11-17/0986r2</a:t>
            </a:r>
            <a:endParaRPr lang="en-US" altLang="zh-CN" dirty="0"/>
          </a:p>
          <a:p>
            <a:pPr lvl="1"/>
            <a:r>
              <a:rPr lang="en-US" altLang="zh-CN" dirty="0"/>
              <a:t>CID </a:t>
            </a:r>
            <a:r>
              <a:rPr lang="en-GB" altLang="zh-CN" dirty="0"/>
              <a:t>4863, 4963, 4964, 5040, 7503, 7850, 8597, 8784, 8785, 8786, 8787, 8788, 8789, 8790, 8791, 8792, 8793, 8794, 8795, 8796, 8797, 9781, 9782, 9783, 9784, 10370, 10371, </a:t>
            </a:r>
            <a:r>
              <a:rPr lang="en-GB" altLang="zh-CN" dirty="0" smtClean="0"/>
              <a:t>10372</a:t>
            </a:r>
          </a:p>
          <a:p>
            <a:pPr lvl="1"/>
            <a:endParaRPr lang="en-GB" altLang="zh-CN" dirty="0"/>
          </a:p>
          <a:p>
            <a:pPr lvl="1"/>
            <a:r>
              <a:rPr lang="en-GB" altLang="zh-CN" dirty="0" smtClean="0"/>
              <a:t>Move:	</a:t>
            </a:r>
            <a:r>
              <a:rPr lang="en-US" dirty="0"/>
              <a:t>Xiaogang Chen </a:t>
            </a:r>
            <a:r>
              <a:rPr lang="en-US" dirty="0" smtClean="0"/>
              <a:t>		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7425009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15 CIDs and the corresponding spec text modification for clause 28.3.3.8 as in </a:t>
            </a:r>
            <a:r>
              <a:rPr lang="en-US" altLang="zh-CN" dirty="0" smtClean="0"/>
              <a:t>11-17/0945r2</a:t>
            </a:r>
            <a:endParaRPr lang="en-US" altLang="zh-CN" dirty="0"/>
          </a:p>
          <a:p>
            <a:pPr lvl="1"/>
            <a:r>
              <a:rPr lang="en-US" altLang="zh-CN" dirty="0"/>
              <a:t>CID </a:t>
            </a:r>
            <a:r>
              <a:rPr lang="en-GB" altLang="zh-CN" dirty="0"/>
              <a:t>8815, 8816, 8817, 9320, 4976, 8819, 7423, 10384, 10386, 8821, 7509, 7510, 10104, 10387 and </a:t>
            </a:r>
            <a:r>
              <a:rPr lang="en-GB" altLang="zh-CN" dirty="0" smtClean="0"/>
              <a:t>8822</a:t>
            </a:r>
          </a:p>
          <a:p>
            <a:pPr lvl="1"/>
            <a:endParaRPr lang="en-GB" altLang="zh-CN" dirty="0"/>
          </a:p>
          <a:p>
            <a:pPr lvl="1"/>
            <a:r>
              <a:rPr lang="en-GB" altLang="zh-CN" dirty="0" smtClean="0"/>
              <a:t>Move: 	Yujin Noh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657527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for clause 28.3.14.3 as in </a:t>
            </a:r>
            <a:r>
              <a:rPr lang="en-US" altLang="zh-CN" dirty="0" smtClean="0"/>
              <a:t>11-17/0902r1</a:t>
            </a:r>
            <a:endParaRPr lang="en-US" altLang="zh-CN" dirty="0"/>
          </a:p>
          <a:p>
            <a:pPr lvl="1"/>
            <a:r>
              <a:rPr lang="en-US" altLang="zh-CN" dirty="0"/>
              <a:t>CID </a:t>
            </a:r>
            <a:r>
              <a:rPr lang="en-GB" altLang="zh-CN" dirty="0" smtClean="0"/>
              <a:t>7832</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0332250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all the proposed spec text modification as in 11-17/0961r5?</a:t>
            </a:r>
          </a:p>
          <a:p>
            <a:pPr lvl="1"/>
            <a:r>
              <a:rPr lang="en-US" altLang="zh-CN" dirty="0"/>
              <a:t>CID 6923 and </a:t>
            </a:r>
            <a:r>
              <a:rPr lang="en-US" altLang="zh-CN" dirty="0" smtClean="0"/>
              <a:t>9775</a:t>
            </a:r>
          </a:p>
          <a:p>
            <a:pPr lvl="1"/>
            <a:endParaRPr lang="en-US" altLang="zh-CN" dirty="0"/>
          </a:p>
          <a:p>
            <a:pPr lvl="1"/>
            <a:r>
              <a:rPr lang="en-US" altLang="zh-CN" dirty="0" smtClean="0"/>
              <a:t>Move: Lochan Verma		Second:</a:t>
            </a:r>
          </a:p>
          <a:p>
            <a:pPr lvl="1"/>
            <a:endParaRPr lang="en-US" altLang="zh-CN" dirty="0" smtClean="0"/>
          </a:p>
          <a:p>
            <a:r>
              <a:rPr lang="en-GB" altLang="zh-CN" sz="2000" dirty="0" smtClean="0"/>
              <a:t>Notes</a:t>
            </a:r>
            <a:r>
              <a:rPr lang="en-GB" altLang="zh-CN" sz="2000" dirty="0"/>
              <a:t>, CID 6923 belong to Editor </a:t>
            </a:r>
            <a:r>
              <a:rPr lang="en-GB" altLang="zh-CN" sz="2000" dirty="0" err="1"/>
              <a:t>adhoc</a:t>
            </a:r>
            <a:r>
              <a:rPr lang="en-GB" altLang="zh-CN" sz="2000" dirty="0"/>
              <a:t> and CID 9775 belongs to MAC </a:t>
            </a:r>
            <a:r>
              <a:rPr lang="en-GB" altLang="zh-CN" sz="2000" dirty="0" err="1"/>
              <a:t>adhoc</a:t>
            </a:r>
            <a:r>
              <a:rPr lang="en-GB" altLang="zh-CN" sz="2000" dirty="0"/>
              <a:t> as in current database. But the original assignees of these two CIDs prefer to transfer these two CID to PHY </a:t>
            </a:r>
            <a:r>
              <a:rPr lang="en-GB" altLang="zh-CN" sz="2000" dirty="0" err="1"/>
              <a:t>adhoc</a:t>
            </a:r>
            <a:r>
              <a:rPr lang="en-GB" altLang="zh-CN" dirty="0"/>
              <a:t>.</a:t>
            </a:r>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90474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33 CIDs (except CID 4917) and the corresponding spec text modification to 11ax D1.3 as in </a:t>
            </a:r>
            <a:r>
              <a:rPr lang="en-US" altLang="zh-CN" dirty="0" smtClean="0"/>
              <a:t>11-17/1006r2</a:t>
            </a:r>
            <a:endParaRPr lang="en-US" altLang="zh-CN" dirty="0"/>
          </a:p>
          <a:p>
            <a:pPr lvl="1"/>
            <a:r>
              <a:rPr lang="en-US" altLang="zh-CN" dirty="0"/>
              <a:t>CID 5253, 8837, 9548, 10394, 10113, 6113, 9221, 9226, 9497, </a:t>
            </a:r>
            <a:r>
              <a:rPr lang="en-US" altLang="zh-CN" strike="sngStrike" dirty="0">
                <a:solidFill>
                  <a:srgbClr val="FF0000"/>
                </a:solidFill>
              </a:rPr>
              <a:t>4917</a:t>
            </a:r>
            <a:r>
              <a:rPr lang="en-US" altLang="zh-CN" dirty="0"/>
              <a:t>, 4920, 4921, 4922, 5265, 5266, 5267, 5268, 5269, 5283, 7047, 8428, 8834, 8835, 8836, 8938, 8939, 8941, 8942, 8965, 9031, 9755, 10216, 10317 and </a:t>
            </a:r>
            <a:r>
              <a:rPr lang="en-US" altLang="zh-CN" dirty="0" smtClean="0"/>
              <a:t>10416</a:t>
            </a:r>
          </a:p>
          <a:p>
            <a:pPr lvl="1"/>
            <a:endParaRPr lang="en-US" altLang="zh-CN" dirty="0"/>
          </a:p>
          <a:p>
            <a:pPr lvl="1"/>
            <a:r>
              <a:rPr lang="en-US" altLang="zh-CN" dirty="0" smtClean="0"/>
              <a:t>Move: </a:t>
            </a:r>
            <a:r>
              <a:rPr lang="en-US" dirty="0"/>
              <a:t>Sigurd Schelstraete </a:t>
            </a:r>
            <a:r>
              <a:rPr lang="en-US" dirty="0"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751775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the corresponding spec text modification in </a:t>
            </a:r>
            <a:r>
              <a:rPr lang="en-GB" altLang="zh-CN" dirty="0"/>
              <a:t>Clause 28.3 </a:t>
            </a:r>
            <a:r>
              <a:rPr lang="en-US" altLang="zh-CN" dirty="0"/>
              <a:t>as in </a:t>
            </a:r>
            <a:r>
              <a:rPr lang="en-US" altLang="zh-CN" dirty="0" smtClean="0"/>
              <a:t>11-17/0985r4</a:t>
            </a:r>
            <a:endParaRPr lang="en-US" altLang="zh-CN" dirty="0"/>
          </a:p>
          <a:p>
            <a:pPr lvl="1"/>
            <a:r>
              <a:rPr lang="en-US" altLang="zh-CN" dirty="0"/>
              <a:t>CID </a:t>
            </a:r>
            <a:r>
              <a:rPr lang="en-GB" altLang="zh-CN" dirty="0"/>
              <a:t>5788 and </a:t>
            </a:r>
            <a:r>
              <a:rPr lang="en-GB" altLang="zh-CN" dirty="0" smtClean="0"/>
              <a:t>8571</a:t>
            </a:r>
          </a:p>
          <a:p>
            <a:pPr lvl="1"/>
            <a:endParaRPr lang="en-GB" altLang="zh-CN" dirty="0"/>
          </a:p>
          <a:p>
            <a:pPr lvl="1"/>
            <a:r>
              <a:rPr lang="en-GB" altLang="zh-CN" dirty="0" smtClean="0"/>
              <a:t>Move:	</a:t>
            </a:r>
            <a:r>
              <a:rPr lang="en-US" dirty="0"/>
              <a:t>Xiaogang Chen </a:t>
            </a:r>
            <a:r>
              <a:rPr lang="en-GB" altLang="zh-CN" dirty="0"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8323237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14 CIDs (except CID 5255) and the corresponding spec text modification in </a:t>
            </a:r>
            <a:r>
              <a:rPr lang="en-GB" altLang="zh-CN" dirty="0"/>
              <a:t>Clause 28.3 </a:t>
            </a:r>
            <a:r>
              <a:rPr lang="en-US" altLang="zh-CN" dirty="0"/>
              <a:t>as in </a:t>
            </a:r>
            <a:r>
              <a:rPr lang="en-US" altLang="zh-CN" dirty="0" smtClean="0"/>
              <a:t>11-17/0993r1</a:t>
            </a:r>
            <a:endParaRPr lang="en-US" altLang="zh-CN" dirty="0"/>
          </a:p>
          <a:p>
            <a:pPr lvl="1"/>
            <a:r>
              <a:rPr lang="en-US" altLang="zh-CN" dirty="0"/>
              <a:t>CID </a:t>
            </a:r>
            <a:r>
              <a:rPr lang="en-GB" altLang="zh-CN" strike="sngStrike" dirty="0">
                <a:solidFill>
                  <a:srgbClr val="FF0000"/>
                </a:solidFill>
              </a:rPr>
              <a:t>5255</a:t>
            </a:r>
            <a:r>
              <a:rPr lang="en-GB" altLang="zh-CN" dirty="0"/>
              <a:t>, 9169, 9170, 9171, 9082, 9173, 9176, 10163, 7433, 7436, 8994, 8995, 10048, 8996, </a:t>
            </a:r>
            <a:r>
              <a:rPr lang="en-GB" altLang="zh-CN" dirty="0" smtClean="0"/>
              <a:t>9013</a:t>
            </a:r>
          </a:p>
          <a:p>
            <a:pPr lvl="1"/>
            <a:endParaRPr lang="en-GB" altLang="zh-CN" dirty="0"/>
          </a:p>
          <a:p>
            <a:pPr lvl="1"/>
            <a:r>
              <a:rPr lang="en-GB" altLang="zh-CN" dirty="0" smtClean="0"/>
              <a:t>Move:	</a:t>
            </a:r>
            <a:r>
              <a:rPr lang="en-US" dirty="0"/>
              <a:t>Hongyuan Zhang</a:t>
            </a:r>
            <a:r>
              <a:rPr lang="en-GB" altLang="zh-CN" dirty="0"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4078159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4718, 4719, 6938, 6939, 7296, </a:t>
            </a:r>
            <a:r>
              <a:rPr lang="en-US" dirty="0" smtClean="0"/>
              <a:t>7297 in doc 11-17/0711r4</a:t>
            </a:r>
          </a:p>
          <a:p>
            <a:endParaRPr lang="en-US" dirty="0"/>
          </a:p>
          <a:p>
            <a:r>
              <a:rPr lang="en-US"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17834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9021 and the corresponding spec text modification in </a:t>
            </a:r>
            <a:r>
              <a:rPr lang="en-GB" altLang="zh-CN" dirty="0"/>
              <a:t>Clause 28.3.12 </a:t>
            </a:r>
            <a:r>
              <a:rPr lang="en-US" altLang="zh-CN" dirty="0"/>
              <a:t>as in </a:t>
            </a:r>
            <a:r>
              <a:rPr lang="en-US" altLang="zh-CN" dirty="0" smtClean="0"/>
              <a:t>11-17/1007r0</a:t>
            </a:r>
          </a:p>
          <a:p>
            <a:endParaRPr lang="en-US" dirty="0"/>
          </a:p>
          <a:p>
            <a:r>
              <a:rPr lang="en-US" dirty="0" smtClean="0"/>
              <a:t>Move:	</a:t>
            </a:r>
            <a:r>
              <a:rPr lang="en-US" dirty="0"/>
              <a:t> Sigurd Schelstraete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39189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(PHY)</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5255 and the corresponding spec text modification in </a:t>
            </a:r>
            <a:r>
              <a:rPr lang="en-GB" altLang="zh-CN" dirty="0"/>
              <a:t>Clause 28.3 </a:t>
            </a:r>
            <a:r>
              <a:rPr lang="en-US" altLang="zh-CN" dirty="0"/>
              <a:t>as in </a:t>
            </a:r>
            <a:r>
              <a:rPr lang="en-US" altLang="zh-CN" dirty="0" smtClean="0"/>
              <a:t>11-17/0993r2</a:t>
            </a:r>
          </a:p>
          <a:p>
            <a:endParaRPr lang="en-US" dirty="0"/>
          </a:p>
          <a:p>
            <a:r>
              <a:rPr lang="en-US" dirty="0" smtClean="0"/>
              <a:t>Move:	</a:t>
            </a:r>
            <a:r>
              <a:rPr lang="en-US" dirty="0"/>
              <a:t> Hongyuan Zhang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0932283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endParaRPr lang="en-US" dirty="0"/>
          </a:p>
        </p:txBody>
      </p:sp>
      <p:sp>
        <p:nvSpPr>
          <p:cNvPr id="3" name="Content Placeholder 2"/>
          <p:cNvSpPr>
            <a:spLocks noGrp="1"/>
          </p:cNvSpPr>
          <p:nvPr>
            <p:ph idx="1"/>
          </p:nvPr>
        </p:nvSpPr>
        <p:spPr/>
        <p:txBody>
          <a:bodyPr/>
          <a:lstStyle/>
          <a:p>
            <a:pPr lvl="0"/>
            <a:r>
              <a:rPr lang="en-US" dirty="0" smtClean="0"/>
              <a:t>Move to </a:t>
            </a:r>
            <a:r>
              <a:rPr lang="en-US" dirty="0" err="1"/>
              <a:t>to</a:t>
            </a:r>
            <a:r>
              <a:rPr lang="en-US" dirty="0"/>
              <a:t> instruct the editor to perform the changes in </a:t>
            </a:r>
            <a:r>
              <a:rPr lang="en-US" dirty="0" smtClean="0"/>
              <a:t>1088r0</a:t>
            </a:r>
          </a:p>
          <a:p>
            <a:pPr lvl="0"/>
            <a:endParaRPr lang="en-US" dirty="0"/>
          </a:p>
          <a:p>
            <a:pPr lvl="0"/>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9493946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 </a:t>
            </a:r>
            <a:r>
              <a:rPr lang="en-GB" sz="2800" dirty="0"/>
              <a:t>in 11-17-0926-02-00ax-cr-he-mcs-nss-not-supported</a:t>
            </a:r>
          </a:p>
          <a:p>
            <a:pPr lvl="1"/>
            <a:r>
              <a:rPr lang="en-GB" dirty="0" smtClean="0"/>
              <a:t>CID:9674</a:t>
            </a:r>
          </a:p>
          <a:p>
            <a:pPr lvl="1"/>
            <a:endParaRPr lang="en-GB" dirty="0"/>
          </a:p>
          <a:p>
            <a:pPr lvl="1"/>
            <a:r>
              <a:rPr lang="en-GB"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0478444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11-17-1052-02-00ax-mac-cr-he-mcs-nss-resolutions</a:t>
            </a:r>
          </a:p>
          <a:p>
            <a:pPr lvl="1"/>
            <a:r>
              <a:rPr lang="en-GB" dirty="0"/>
              <a:t>CIDs:4769, 4770, 4932, 5519, 5520, 5525, 5526, 5527, 5528, 5529, 5530, 5531, 5532, 5533, 5534, 5535, 5536, 5537, 5790, 5920, 7560, 7993, 8678, 8679, 8680, 9303, 6433, 8348  (28 CIDs)</a:t>
            </a:r>
            <a:endParaRPr lang="en-GB" sz="2800" dirty="0"/>
          </a:p>
          <a:p>
            <a:endParaRPr lang="en-US" dirty="0" smtClean="0"/>
          </a:p>
          <a:p>
            <a:r>
              <a:rPr lang="en-US" dirty="0" smtClean="0"/>
              <a:t>Move: </a:t>
            </a:r>
            <a:r>
              <a:rPr lang="en-US" dirty="0"/>
              <a:t>Alfred Asterjadhi </a:t>
            </a:r>
            <a:r>
              <a:rPr lang="en-US" dirty="0" smtClean="0"/>
              <a:t>		Second:</a:t>
            </a:r>
          </a:p>
          <a:p>
            <a:r>
              <a:rPr lang="en-US" dirty="0" smtClean="0"/>
              <a:t>SP Result: 17/1/4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144735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11-17-0957-02-00ax-lb225-mac-cr-on-fragmentation</a:t>
            </a:r>
          </a:p>
          <a:p>
            <a:pPr lvl="1"/>
            <a:r>
              <a:rPr lang="en-GB" dirty="0"/>
              <a:t>CIDs : </a:t>
            </a:r>
          </a:p>
          <a:p>
            <a:pPr lvl="1"/>
            <a:r>
              <a:rPr lang="en-GB" dirty="0"/>
              <a:t>5361, 5470, 5362, 5927, 8443, 8444, 7075, 7535, 8454, 8456, 9523, 8442, 8455 (CIDs 13)</a:t>
            </a:r>
            <a:endParaRPr lang="en-GB" sz="2800" dirty="0"/>
          </a:p>
          <a:p>
            <a:endParaRPr lang="en-US" dirty="0" smtClean="0"/>
          </a:p>
          <a:p>
            <a:r>
              <a:rPr lang="en-US" dirty="0" smtClean="0"/>
              <a:t>Move:	</a:t>
            </a:r>
            <a:r>
              <a:rPr lang="en-US" dirty="0"/>
              <a:t>Suhwook Kim </a:t>
            </a:r>
            <a:r>
              <a:rPr lang="en-US" dirty="0" smtClean="0"/>
              <a:t>		Second:</a:t>
            </a:r>
          </a:p>
          <a:p>
            <a:r>
              <a:rPr lang="en-US" dirty="0" smtClean="0"/>
              <a:t>SP Result: 17/1/2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02831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2209801" y="1449388"/>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11-17-1002-02-00ax-lb225-mac-cr-on-hcf.docx/CIDs</a:t>
            </a:r>
          </a:p>
          <a:p>
            <a:pPr lvl="1"/>
            <a:r>
              <a:rPr lang="en-GB" dirty="0"/>
              <a:t>5374, 6034, 5861, 5853</a:t>
            </a:r>
            <a:r>
              <a:rPr lang="en-US" dirty="0"/>
              <a:t> (CIDs 4)</a:t>
            </a:r>
            <a:endParaRPr lang="en-GB" sz="2800" dirty="0"/>
          </a:p>
          <a:p>
            <a:endParaRPr lang="en-US" dirty="0" smtClean="0"/>
          </a:p>
          <a:p>
            <a:r>
              <a:rPr lang="en-US" dirty="0" smtClean="0"/>
              <a:t>Move:	 </a:t>
            </a:r>
            <a:r>
              <a:rPr lang="en-US" dirty="0"/>
              <a:t>Suhwook Kim</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9017740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11-17-1014-00-00ax-lb225-cr-on-association-exchange-using-dl-ofdma.docx </a:t>
            </a:r>
          </a:p>
          <a:p>
            <a:pPr lvl="1"/>
            <a:r>
              <a:rPr lang="en-GB" dirty="0"/>
              <a:t>4800 (CID 1</a:t>
            </a:r>
            <a:r>
              <a:rPr lang="en-GB" dirty="0" smtClean="0"/>
              <a:t>)</a:t>
            </a:r>
          </a:p>
          <a:p>
            <a:pPr lvl="1"/>
            <a:endParaRPr lang="en-GB" sz="2800" dirty="0"/>
          </a:p>
          <a:p>
            <a:pPr lvl="1"/>
            <a:r>
              <a:rPr lang="en-GB" sz="2800" dirty="0" smtClean="0"/>
              <a:t>Move: </a:t>
            </a:r>
            <a:r>
              <a:rPr lang="en-US" sz="2800" dirty="0"/>
              <a:t>Stephane Baron </a:t>
            </a:r>
            <a:r>
              <a:rPr lang="en-US" sz="2800" dirty="0" smtClean="0"/>
              <a:t>	Second:</a:t>
            </a:r>
            <a:endParaRPr lang="en-GB"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885273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11-17-1032-03-00ax-cids-in-27-5-2.docx /CIDs</a:t>
            </a:r>
          </a:p>
          <a:p>
            <a:pPr lvl="1"/>
            <a:r>
              <a:rPr lang="en-GB" dirty="0"/>
              <a:t>9901, 5937, 5715, 6066, 9905, 6681, 9530, 9531, 8110, 8060, 9910, 5716, 6067, 9908, 9532, 9909, 7815, 8558  (CIDs 18)</a:t>
            </a:r>
            <a:endParaRPr lang="en-GB" sz="2800" dirty="0"/>
          </a:p>
          <a:p>
            <a:endParaRPr lang="en-US" dirty="0" smtClean="0"/>
          </a:p>
          <a:p>
            <a:r>
              <a:rPr lang="en-US" dirty="0" smtClean="0"/>
              <a:t>Move:	</a:t>
            </a:r>
            <a:r>
              <a:rPr lang="en-US" dirty="0"/>
              <a:t>Abhishek Patil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7215053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11-17-1062-01-00ax-cid-9958.docx /CIDs</a:t>
            </a:r>
          </a:p>
          <a:p>
            <a:pPr lvl="1"/>
            <a:r>
              <a:rPr lang="en-US" dirty="0"/>
              <a:t>9958 ( CID 1)</a:t>
            </a:r>
          </a:p>
          <a:p>
            <a:endParaRPr lang="en-US" dirty="0" smtClean="0"/>
          </a:p>
          <a:p>
            <a:r>
              <a:rPr lang="en-US" dirty="0" smtClean="0"/>
              <a:t>Move:	Abhishek </a:t>
            </a:r>
            <a:r>
              <a:rPr lang="en-US" dirty="0"/>
              <a:t>Patil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028549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Move to accept resolutions to following </a:t>
            </a:r>
            <a:r>
              <a:rPr lang="pt-BR" sz="2800" dirty="0"/>
              <a:t>CIDs </a:t>
            </a:r>
            <a:r>
              <a:rPr lang="en-GB" sz="2800" dirty="0"/>
              <a:t>in doc 11-17-0533-05-00ax-lb225-cr-27-16-1.docx /CIDs</a:t>
            </a:r>
          </a:p>
          <a:p>
            <a:pPr lvl="1"/>
            <a:r>
              <a:rPr lang="en-GB" dirty="0"/>
              <a:t>5229, 5522, 5523, 5524, 7576, 7577, 7578, 7579, 7580, 8618, 8619, 8620, 9967 (13 CIDs) </a:t>
            </a:r>
            <a:endParaRPr lang="en-US" dirty="0"/>
          </a:p>
          <a:p>
            <a:endParaRPr lang="en-US" dirty="0" smtClean="0"/>
          </a:p>
          <a:p>
            <a:r>
              <a:rPr lang="en-US" dirty="0" smtClean="0"/>
              <a:t>Move: </a:t>
            </a:r>
            <a:r>
              <a:rPr lang="en-US" dirty="0"/>
              <a:t>Abhishek Patil </a:t>
            </a:r>
            <a:r>
              <a:rPr lang="en-US" dirty="0" smtClean="0"/>
              <a:t>		Second:</a:t>
            </a:r>
          </a:p>
          <a:p>
            <a:r>
              <a:rPr lang="en-US" dirty="0" smtClean="0"/>
              <a:t>SP Result: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48042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11-17-0925-06-00ax-cr-on-he-duration-based-rts/CIDs</a:t>
            </a:r>
          </a:p>
          <a:p>
            <a:pPr lvl="1"/>
            <a:r>
              <a:rPr lang="en-US" dirty="0"/>
              <a:t>3136, 4834, 5159, 5161 , 5162, 5557, 5560, 5568, 6514, 6515, 7530, 7779, 7781, 7872, 7873, 8208, 8209, 8349, 8350, 8451, 9422, 9686 (CIDs 22)</a:t>
            </a:r>
          </a:p>
          <a:p>
            <a:endParaRPr lang="en-US" dirty="0" smtClean="0"/>
          </a:p>
          <a:p>
            <a:r>
              <a:rPr lang="en-US" dirty="0" smtClean="0"/>
              <a:t>Move:	</a:t>
            </a:r>
            <a:r>
              <a:rPr lang="en-US" dirty="0" err="1"/>
              <a:t>Huizhao</a:t>
            </a:r>
            <a:r>
              <a:rPr lang="en-US" dirty="0"/>
              <a:t> Wang </a:t>
            </a:r>
            <a:r>
              <a:rPr lang="en-US" dirty="0" smtClean="0"/>
              <a:t>			Second:</a:t>
            </a:r>
          </a:p>
          <a:p>
            <a:r>
              <a:rPr lang="en-US" dirty="0" smtClean="0"/>
              <a:t>SP Result: 9/3/12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3408014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11-17-1023-00-00ax-lb225-cr-27-11-3.docx /CIDs</a:t>
            </a:r>
          </a:p>
          <a:p>
            <a:pPr lvl="1"/>
            <a:r>
              <a:rPr lang="en-GB" dirty="0"/>
              <a:t>5212, 8727, 8726 (3 CIDs) </a:t>
            </a:r>
            <a:endParaRPr lang="en-GB" sz="2800" dirty="0"/>
          </a:p>
          <a:p>
            <a:endParaRPr lang="en-US" dirty="0" smtClean="0"/>
          </a:p>
          <a:p>
            <a:r>
              <a:rPr lang="en-US"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046802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11-17-1031-04-00ax-remaining-cids-for-27-5-2-7.docx /CIDs</a:t>
            </a:r>
          </a:p>
          <a:p>
            <a:pPr lvl="1"/>
            <a:r>
              <a:rPr lang="en-GB" dirty="0"/>
              <a:t>4805, 5811, 6713, 6714, 6715, 6716, 6717, 6718, 6719, 6720, 7108, 7389, 8283, 8284, 8559, 8707, 9450, 9477, 9534, 9715, 9920, 10275</a:t>
            </a:r>
            <a:r>
              <a:rPr lang="en-US" dirty="0"/>
              <a:t> , (CIDs 22)</a:t>
            </a:r>
            <a:r>
              <a:rPr lang="en-GB" dirty="0"/>
              <a:t> </a:t>
            </a:r>
            <a:endParaRPr lang="en-US" dirty="0"/>
          </a:p>
          <a:p>
            <a:endParaRPr lang="en-US" dirty="0" smtClean="0"/>
          </a:p>
          <a:p>
            <a:r>
              <a:rPr lang="en-US" dirty="0" smtClean="0"/>
              <a:t>Move: Laurent Cariou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85653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smtClean="0"/>
              <a:t>Move accept </a:t>
            </a:r>
            <a:r>
              <a:rPr lang="en-US" sz="2800" dirty="0"/>
              <a:t>resolutions to following </a:t>
            </a:r>
            <a:r>
              <a:rPr lang="pt-BR" sz="2800" dirty="0"/>
              <a:t>CIDs </a:t>
            </a:r>
            <a:r>
              <a:rPr lang="en-GB" sz="2800" dirty="0"/>
              <a:t>in doc 11-17-0693-05-00ax-quiet-time-period-part-1 /CIDs</a:t>
            </a:r>
          </a:p>
          <a:p>
            <a:pPr lvl="1"/>
            <a:r>
              <a:rPr lang="en-GB" dirty="0"/>
              <a:t>3038 </a:t>
            </a:r>
            <a:r>
              <a:rPr lang="en-US" dirty="0"/>
              <a:t>(CIDs 1)</a:t>
            </a:r>
            <a:endParaRPr lang="en-GB" sz="2800" dirty="0"/>
          </a:p>
          <a:p>
            <a:endParaRPr lang="en-US" dirty="0" smtClean="0"/>
          </a:p>
          <a:p>
            <a:r>
              <a:rPr lang="en-US" dirty="0" smtClean="0"/>
              <a:t>Move: </a:t>
            </a:r>
            <a:r>
              <a:rPr lang="en-US" dirty="0"/>
              <a:t>Chao-Chun Wang </a:t>
            </a:r>
            <a:r>
              <a:rPr lang="en-US" dirty="0" smtClean="0"/>
              <a:t>		Second:</a:t>
            </a:r>
          </a:p>
          <a:p>
            <a:r>
              <a:rPr lang="en-US" dirty="0" smtClean="0"/>
              <a:t>SP Result: 6/1/11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066181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11-17-1044-01-00ax-crs-for-ack-related-cids.docx /CIDs</a:t>
            </a:r>
          </a:p>
          <a:p>
            <a:pPr lvl="1"/>
            <a:r>
              <a:rPr lang="en-GB" dirty="0"/>
              <a:t>3047, 3130, 4602, 5048, 5567, 5763, 6128, 6129, 6130, 6173, </a:t>
            </a:r>
            <a:endParaRPr lang="en-US" dirty="0"/>
          </a:p>
          <a:p>
            <a:pPr lvl="1"/>
            <a:r>
              <a:rPr lang="en-GB" dirty="0"/>
              <a:t>6510, 7061, 7063, 7136, 7383, 7665, 8413, 8414, 8542, 9675, </a:t>
            </a:r>
            <a:endParaRPr lang="en-US" dirty="0"/>
          </a:p>
          <a:p>
            <a:pPr lvl="1"/>
            <a:r>
              <a:rPr lang="en-GB" dirty="0"/>
              <a:t>9684, 9685, 9854</a:t>
            </a:r>
            <a:r>
              <a:rPr lang="en-US" dirty="0"/>
              <a:t> (CIDs 23)</a:t>
            </a:r>
            <a:endParaRPr lang="en-GB" dirty="0"/>
          </a:p>
          <a:p>
            <a:endParaRPr lang="en-US" dirty="0" smtClean="0"/>
          </a:p>
          <a:p>
            <a:r>
              <a:rPr lang="en-US" dirty="0" smtClean="0"/>
              <a:t>Move: </a:t>
            </a:r>
            <a:r>
              <a:rPr lang="en-US" dirty="0"/>
              <a:t>George Cherian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79204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1905000" y="1373188"/>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smtClean="0"/>
              <a:t>Move to accept </a:t>
            </a:r>
            <a:r>
              <a:rPr lang="en-US" sz="2800" dirty="0"/>
              <a:t>resolutions to following </a:t>
            </a:r>
            <a:r>
              <a:rPr lang="pt-BR" sz="2800" dirty="0"/>
              <a:t>CIDs </a:t>
            </a:r>
            <a:r>
              <a:rPr lang="en-GB" sz="2800" dirty="0"/>
              <a:t>in doc 11-17-0759-04-00ax-comment-resolution-on-cid-9333-and-9969</a:t>
            </a:r>
          </a:p>
          <a:p>
            <a:pPr lvl="1"/>
            <a:r>
              <a:rPr lang="en-GB" dirty="0"/>
              <a:t>3215, 9333, 9969</a:t>
            </a:r>
            <a:endParaRPr lang="en-US" dirty="0"/>
          </a:p>
          <a:p>
            <a:endParaRPr lang="en-US" dirty="0" smtClean="0"/>
          </a:p>
          <a:p>
            <a:r>
              <a:rPr lang="en-US" dirty="0" smtClean="0"/>
              <a:t>Move: </a:t>
            </a:r>
            <a:r>
              <a:rPr lang="en-US" dirty="0"/>
              <a:t>Jason Yuchen Guo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7211581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pPr lvl="0"/>
            <a:r>
              <a:rPr lang="en-US" sz="2800" dirty="0"/>
              <a:t>M</a:t>
            </a:r>
            <a:r>
              <a:rPr lang="en-US" sz="2800" dirty="0" smtClean="0"/>
              <a:t>ove to accept </a:t>
            </a:r>
            <a:r>
              <a:rPr lang="en-US" sz="2800" dirty="0"/>
              <a:t>resolutions to following </a:t>
            </a:r>
            <a:r>
              <a:rPr lang="pt-BR" sz="2800" dirty="0"/>
              <a:t>CIDs </a:t>
            </a:r>
            <a:r>
              <a:rPr lang="en-GB" sz="2800" dirty="0"/>
              <a:t>in doc 11-17-1077-01-00ax-cr-for-10-3-2-4-and-27-2-2-part-iii.docx</a:t>
            </a:r>
          </a:p>
          <a:p>
            <a:pPr lvl="1"/>
            <a:r>
              <a:rPr lang="en-GB" dirty="0"/>
              <a:t>5384, 8403, 6177, 7160, 9381, 9414 (CIDs 6)</a:t>
            </a:r>
            <a:endParaRPr lang="en-US" dirty="0"/>
          </a:p>
          <a:p>
            <a:endParaRPr lang="en-US" dirty="0" smtClean="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2564199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r>
              <a:rPr lang="en-US" dirty="0" smtClean="0"/>
              <a:t>Move to accept resolution to CID 9574 in doc 11-17/0702r3</a:t>
            </a:r>
          </a:p>
          <a:p>
            <a:endParaRPr lang="en-US" dirty="0"/>
          </a:p>
          <a:p>
            <a:r>
              <a:rPr lang="en-US" dirty="0" smtClean="0"/>
              <a:t>Move: </a:t>
            </a:r>
            <a:r>
              <a:rPr lang="en-US" dirty="0" err="1"/>
              <a:t>Kaiying</a:t>
            </a:r>
            <a:r>
              <a:rPr lang="en-US" dirty="0"/>
              <a:t> </a:t>
            </a:r>
            <a:r>
              <a:rPr lang="en-US" dirty="0" err="1"/>
              <a:t>Lv</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034571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6189, 7040, </a:t>
            </a:r>
            <a:r>
              <a:rPr lang="en-US" dirty="0" smtClean="0"/>
              <a:t>9412 in doc 11-17/0088r5</a:t>
            </a:r>
          </a:p>
          <a:p>
            <a:endParaRPr lang="en-US" dirty="0"/>
          </a:p>
          <a:p>
            <a:r>
              <a:rPr lang="en-US" dirty="0" smtClean="0"/>
              <a:t>Move: Woojin Ahn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06445014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solidFill>
                  <a:schemeClr val="tx1"/>
                </a:solidFill>
              </a:rPr>
              <a:t>4795</a:t>
            </a:r>
            <a:r>
              <a:rPr lang="en-US" dirty="0"/>
              <a:t>, 5696</a:t>
            </a:r>
            <a:r>
              <a:rPr lang="en-US" dirty="0">
                <a:solidFill>
                  <a:srgbClr val="FF0000"/>
                </a:solidFill>
              </a:rPr>
              <a:t>, </a:t>
            </a:r>
            <a:r>
              <a:rPr lang="en-US" dirty="0">
                <a:solidFill>
                  <a:schemeClr val="tx1"/>
                </a:solidFill>
              </a:rPr>
              <a:t>6031, 7606</a:t>
            </a:r>
            <a:r>
              <a:rPr lang="en-US" dirty="0"/>
              <a:t>, 7607, 7608, 7609, 9731, </a:t>
            </a:r>
            <a:r>
              <a:rPr lang="en-US" dirty="0">
                <a:solidFill>
                  <a:schemeClr val="tx1"/>
                </a:solidFill>
              </a:rPr>
              <a:t>9948</a:t>
            </a:r>
            <a:r>
              <a:rPr lang="en-US" dirty="0"/>
              <a:t>, 9949, 9950, 9951, 9952</a:t>
            </a:r>
            <a:r>
              <a:rPr lang="en-US" dirty="0" smtClean="0"/>
              <a:t>  in doc </a:t>
            </a:r>
            <a:r>
              <a:rPr lang="en-US" dirty="0" smtClean="0"/>
              <a:t>11-17/0688r4</a:t>
            </a:r>
          </a:p>
          <a:p>
            <a:endParaRPr lang="en-US" dirty="0"/>
          </a:p>
          <a:p>
            <a:r>
              <a:rPr lang="en-US" dirty="0" smtClean="0"/>
              <a:t>Move: </a:t>
            </a:r>
            <a:r>
              <a:rPr lang="en-US" dirty="0"/>
              <a:t>Chittabrata Ghosh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0147203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#(MAC)</a:t>
            </a:r>
            <a:endParaRPr lang="en-US" dirty="0"/>
          </a:p>
        </p:txBody>
      </p:sp>
      <p:sp>
        <p:nvSpPr>
          <p:cNvPr id="3" name="Content Placeholder 2"/>
          <p:cNvSpPr>
            <a:spLocks noGrp="1"/>
          </p:cNvSpPr>
          <p:nvPr>
            <p:ph idx="1"/>
          </p:nvPr>
        </p:nvSpPr>
        <p:spPr/>
        <p:txBody>
          <a:bodyPr/>
          <a:lstStyle/>
          <a:p>
            <a:r>
              <a:rPr lang="en-US" dirty="0" smtClean="0"/>
              <a:t>Move to accept resolutions to CIDs 6478</a:t>
            </a:r>
            <a:r>
              <a:rPr lang="en-US" dirty="0"/>
              <a:t>, 7537, 7937, 8138, 9348, </a:t>
            </a:r>
            <a:r>
              <a:rPr lang="en-US" dirty="0" smtClean="0"/>
              <a:t>10318 in doc 11-17/0884r1</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588412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 </a:t>
            </a:r>
            <a:endParaRPr lang="en-US" dirty="0"/>
          </a:p>
        </p:txBody>
      </p:sp>
      <p:sp>
        <p:nvSpPr>
          <p:cNvPr id="3" name="Content Placeholder 2"/>
          <p:cNvSpPr>
            <a:spLocks noGrp="1"/>
          </p:cNvSpPr>
          <p:nvPr>
            <p:ph idx="1"/>
          </p:nvPr>
        </p:nvSpPr>
        <p:spPr/>
        <p:txBody>
          <a:bodyPr/>
          <a:lstStyle/>
          <a:p>
            <a:r>
              <a:rPr lang="en-US" dirty="0" smtClean="0"/>
              <a:t>Move to accept the resolution to CID 5163 in doc 11-17/0619r4</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8343346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3003</a:t>
            </a:r>
            <a:r>
              <a:rPr lang="en-GB" dirty="0"/>
              <a:t>, 5428, 5429, 5430, 6002, 7705, </a:t>
            </a:r>
            <a:r>
              <a:rPr lang="en-GB" dirty="0">
                <a:solidFill>
                  <a:srgbClr val="FF0000"/>
                </a:solidFill>
              </a:rPr>
              <a:t>7894</a:t>
            </a:r>
            <a:r>
              <a:rPr lang="en-GB" dirty="0"/>
              <a:t>, and 10190 </a:t>
            </a:r>
            <a:r>
              <a:rPr lang="en-GB" dirty="0" smtClean="0"/>
              <a:t>in doc 11-17/0606r0</a:t>
            </a:r>
          </a:p>
          <a:p>
            <a:endParaRPr lang="en-GB" dirty="0"/>
          </a:p>
          <a:p>
            <a:r>
              <a:rPr lang="en-GB" dirty="0" smtClean="0"/>
              <a:t>Move: </a:t>
            </a:r>
            <a:r>
              <a:rPr lang="en-US" dirty="0"/>
              <a:t>Yasuhiko Inoue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62951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r>
              <a:rPr lang="en-US" dirty="0" smtClean="0"/>
              <a:t>Move to accept resolutions to the following CIDs in 11-17/1058r8</a:t>
            </a:r>
          </a:p>
          <a:p>
            <a:r>
              <a:rPr lang="en-US" dirty="0"/>
              <a:t>CID 7698, 5091, 5116, 5423, 6927, 7699, 8641, 8173, 7697, 3000, 3101, 5039, 5117, 6928, 6929, 7007, 7290, 8536, 7013, 7700, 8014, 3001, 5884, 6930, 7291, 8537, 5118, 3150, 5119, 5687, 7701, 10183, 10338, 3293, 3343, 3579, 3660, 4009, 4096, 7378, 5279, 5424, 5730, 7464, 10184, 5815, 5731, 7465, 9613, 6071, 8364, 10185, 4896, 3149, 9616, 5120, 5121, 6233, 8341, 7702, 7466, 9614, 9248, 9615, 7467, 3002, 7468, 4714, 10187, 10188, 9249, 5733, 6235, 5425, 6232, 6234, 7293, 7703, 4713, 9246. </a:t>
            </a:r>
            <a:endParaRPr lang="en-US" dirty="0" smtClean="0"/>
          </a:p>
          <a:p>
            <a:endParaRPr lang="en-US" dirty="0"/>
          </a:p>
          <a:p>
            <a:r>
              <a:rPr lang="en-US" dirty="0" smtClean="0"/>
              <a:t>Move: </a:t>
            </a:r>
            <a:r>
              <a:rPr lang="en-US" dirty="0" err="1"/>
              <a:t>Guoqing</a:t>
            </a:r>
            <a:r>
              <a:rPr lang="en-US" dirty="0"/>
              <a:t> Li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584825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(MAC)</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3659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1905000" y="1295401"/>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
        <p:nvSpPr>
          <p:cNvPr id="7" name="Rectangle 9"/>
          <p:cNvSpPr>
            <a:spLocks noChangeArrowheads="1"/>
          </p:cNvSpPr>
          <p:nvPr/>
        </p:nvSpPr>
        <p:spPr bwMode="auto">
          <a:xfrm>
            <a:off x="2514600" y="5192714"/>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Previously Approved</a:t>
            </a:r>
          </a:p>
          <a:p>
            <a:pPr lvl="1">
              <a:buFont typeface="Arial" panose="020B0604020202020204" pitchFamily="34" charset="0"/>
              <a:buChar char="•"/>
            </a:pPr>
            <a:r>
              <a:rPr lang="en-US" dirty="0" smtClean="0"/>
              <a:t>July 20	10:00 -12:00 ET</a:t>
            </a:r>
          </a:p>
          <a:p>
            <a:pPr>
              <a:buFont typeface="Arial" panose="020B0604020202020204" pitchFamily="34" charset="0"/>
              <a:buChar char="•"/>
            </a:pPr>
            <a:endParaRPr lang="en-US" dirty="0"/>
          </a:p>
          <a:p>
            <a:pPr>
              <a:buFont typeface="Arial" panose="020B0604020202020204" pitchFamily="34" charset="0"/>
              <a:buChar char="•"/>
            </a:pPr>
            <a:r>
              <a:rPr lang="en-US" dirty="0" smtClean="0"/>
              <a:t>New Set of </a:t>
            </a:r>
            <a:r>
              <a:rPr lang="en-US" dirty="0" err="1" smtClean="0"/>
              <a:t>Telecons</a:t>
            </a:r>
            <a:endParaRPr lang="en-US" dirty="0" smtClean="0"/>
          </a:p>
          <a:p>
            <a:pPr lvl="1">
              <a:buFont typeface="Arial" panose="020B0604020202020204" pitchFamily="34" charset="0"/>
              <a:buChar char="•"/>
            </a:pPr>
            <a:r>
              <a:rPr lang="en-US" dirty="0" smtClean="0"/>
              <a:t>August 3, August 17, August 31, September 28		10:00 – 12:00 ET</a:t>
            </a:r>
          </a:p>
          <a:p>
            <a:pPr lvl="1">
              <a:buFont typeface="Arial" panose="020B0604020202020204" pitchFamily="34" charset="0"/>
              <a:buChar char="•"/>
            </a:pPr>
            <a:r>
              <a:rPr lang="en-US" dirty="0" smtClean="0"/>
              <a:t>July 27, August 10, August 24, September 21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B0F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1197</TotalTime>
  <Words>5847</Words>
  <Application>Microsoft Office PowerPoint</Application>
  <PresentationFormat>Widescreen</PresentationFormat>
  <Paragraphs>1137</Paragraphs>
  <Slides>90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101"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TGax July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July 10, 13:30 – 15:30 </vt:lpstr>
      <vt:lpstr>PHY Submissions</vt:lpstr>
      <vt:lpstr>MAC Submissions</vt:lpstr>
      <vt:lpstr>SR Submissions</vt:lpstr>
      <vt:lpstr>MU Submissions</vt:lpstr>
      <vt:lpstr>TG Submissions</vt:lpstr>
      <vt:lpstr>Summary from May 2017</vt:lpstr>
      <vt:lpstr>Approval of  TG Minutes (May 2017 Meeting and Telecon Minutes) </vt:lpstr>
      <vt:lpstr>Timeline</vt:lpstr>
      <vt:lpstr>Editor Report</vt:lpstr>
      <vt:lpstr>Progress from Teleconferences</vt:lpstr>
      <vt:lpstr>Progress from Teleconferences</vt:lpstr>
      <vt:lpstr>Reconsidered Comments</vt:lpstr>
      <vt:lpstr>September Ad Hoc Meeting Reminder</vt:lpstr>
      <vt:lpstr>Agenda for Monday July 10, 16:00 – 17:45 </vt:lpstr>
      <vt:lpstr>Agenda for Tuesday July 11, 10:30 – 12:30 </vt:lpstr>
      <vt:lpstr>Agenda for Tuesday July 11, 16:00 – 18:00 </vt:lpstr>
      <vt:lpstr>Agenda for Tuesday July 11, 19:30 – 21:30 </vt:lpstr>
      <vt:lpstr>Agenda for Wednesday July 12, 08:00 – 10:00 </vt:lpstr>
      <vt:lpstr>Straw Poll</vt:lpstr>
      <vt:lpstr>PAR Modification Motion</vt:lpstr>
      <vt:lpstr>Agenda for Wednesday July 12, 13:30 – 15:30 </vt:lpstr>
      <vt:lpstr>Agenda for Wednesday July 12, 16:00 – 18:00 </vt:lpstr>
      <vt:lpstr>Agenda for Thursday July 13, PM1 and PM2</vt:lpstr>
      <vt:lpstr>Agenda for Thursday July 13, 16:00 – 18:00</vt:lpstr>
      <vt:lpstr>Ad Hoc Meeting</vt:lpstr>
      <vt:lpstr>Motions</vt:lpstr>
      <vt:lpstr>PHY Motion #193</vt:lpstr>
      <vt:lpstr>PHY Motion #</vt:lpstr>
      <vt:lpstr>PHY Motion #</vt:lpstr>
      <vt:lpstr>PHY Motion #</vt:lpstr>
      <vt:lpstr>PHY Motion #</vt:lpstr>
      <vt:lpstr>CR Motion #319 (SR)</vt:lpstr>
      <vt:lpstr>CR Motion # (SR)</vt:lpstr>
      <vt:lpstr>CR Motion # (MU)</vt:lpstr>
      <vt:lpstr>CR Motion # (PHY)</vt:lpstr>
      <vt:lpstr>CR Motion # (PHY)</vt:lpstr>
      <vt:lpstr>CR Motion # (PHY)</vt:lpstr>
      <vt:lpstr>CR Motion # (PHY)</vt:lpstr>
      <vt:lpstr>CR Motion # (PHY)</vt:lpstr>
      <vt:lpstr>CR Motion #</vt:lpstr>
      <vt:lpstr>CR Motion # (PHY)</vt:lpstr>
      <vt:lpstr>CR Motion # (PHY)</vt:lpstr>
      <vt:lpstr>CR Motion #(PHY)</vt:lpstr>
      <vt:lpstr>CR Motion # (PHY)</vt:lpstr>
      <vt:lpstr>CR Motion # (PHY)</vt:lpstr>
      <vt:lpstr>CR Motion # (PHY)</vt:lpstr>
      <vt:lpstr>CR Motion # (PHY)</vt:lpstr>
      <vt:lpstr>CR Motion #(PHY)</vt:lpstr>
      <vt:lpstr>CR Motion # (PHY)</vt:lpstr>
      <vt:lpstr>MAC Motion #</vt:lpstr>
      <vt:lpstr>CR Motion # (MAC)</vt:lpstr>
      <vt:lpstr>CR Motion # (MAC)</vt:lpstr>
      <vt:lpstr>CR Motion # (MAC)</vt:lpstr>
      <vt:lpstr>CR Motion # (MAC)</vt:lpstr>
      <vt:lpstr>CR Motion #(MAC)</vt:lpstr>
      <vt:lpstr>CR Motion #(MAC)</vt:lpstr>
      <vt:lpstr>CR Motion # (MAC)</vt:lpstr>
      <vt:lpstr>CR Motion # (MAC)</vt:lpstr>
      <vt:lpstr>CR Motion # (MAC)</vt:lpstr>
      <vt:lpstr>CR Motion # (MAC)</vt:lpstr>
      <vt:lpstr>CR Motion #(MAC)</vt:lpstr>
      <vt:lpstr>CR Motion # (MAC)</vt:lpstr>
      <vt:lpstr>CR Motion # (MAC)</vt:lpstr>
      <vt:lpstr>CR Motion # (MAC)</vt:lpstr>
      <vt:lpstr>CR Motion # (MAC)</vt:lpstr>
      <vt:lpstr>CR Motion # (MAC)</vt:lpstr>
      <vt:lpstr>CR Motion #(MAC)</vt:lpstr>
      <vt:lpstr>CR Motion #</vt:lpstr>
      <vt:lpstr>CR Motion #(MAC)</vt:lpstr>
      <vt:lpstr>CR Motion # (MAC) </vt:lpstr>
      <vt:lpstr>CR Motion # (MAC)</vt:lpstr>
      <vt:lpstr>CR Motion # (MAC)</vt:lpstr>
      <vt:lpstr>CR Motion # (MAC)</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91</cp:revision>
  <cp:lastPrinted>1601-01-01T00:00:00Z</cp:lastPrinted>
  <dcterms:created xsi:type="dcterms:W3CDTF">2017-01-26T15:28:16Z</dcterms:created>
  <dcterms:modified xsi:type="dcterms:W3CDTF">2017-07-13T08:20:37Z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1499260770</vt:lpwstr>
  </property>
</Properties>
</file>