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2" r:id="rId19"/>
    <p:sldId id="293" r:id="rId20"/>
    <p:sldId id="294" r:id="rId21"/>
    <p:sldId id="295" r:id="rId22"/>
    <p:sldId id="273" r:id="rId23"/>
    <p:sldId id="274" r:id="rId24"/>
    <p:sldId id="276" r:id="rId25"/>
    <p:sldId id="275" r:id="rId26"/>
    <p:sldId id="288" r:id="rId27"/>
    <p:sldId id="289" r:id="rId28"/>
    <p:sldId id="291" r:id="rId29"/>
    <p:sldId id="290" r:id="rId30"/>
    <p:sldId id="277" r:id="rId31"/>
    <p:sldId id="278" r:id="rId32"/>
    <p:sldId id="279" r:id="rId33"/>
    <p:sldId id="280" r:id="rId34"/>
    <p:sldId id="281" r:id="rId35"/>
    <p:sldId id="296" r:id="rId36"/>
    <p:sldId id="282" r:id="rId37"/>
    <p:sldId id="283" r:id="rId38"/>
    <p:sldId id="284" r:id="rId39"/>
    <p:sldId id="285" r:id="rId40"/>
    <p:sldId id="287" r:id="rId41"/>
    <p:sldId id="286"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53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802.11-17/0887r2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7/11-17-0691-00-00ax-tgax-may-2017-seoul-non-phy-ad-hoc-meeting-minutes.docx" TargetMode="External"/><Relationship Id="rId3" Type="http://schemas.openxmlformats.org/officeDocument/2006/relationships/hyperlink" Target="https://mentor.ieee.org/802.11/dcn/17/11-17-0851-03-00ax-minutes-from-tgax-teleconferences-from-may-to-june-2017.docx" TargetMode="External"/><Relationship Id="rId7" Type="http://schemas.openxmlformats.org/officeDocument/2006/relationships/hyperlink" Target="https://mentor.ieee.org/802.11/dcn/17/11-17-0726-00-00ax-may-2017-seoul-phy-ad-hoc-meeting-minutes.docx" TargetMode="External"/><Relationship Id="rId2" Type="http://schemas.openxmlformats.org/officeDocument/2006/relationships/hyperlink" Target="https://mentor.ieee.org/802.11/dcn/17/11-17-0749-01-00ax-tgax-may-2017-daejeo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817-00-00ax-spatial-reuse-ad-hoc-group-meeting-minutes.docx" TargetMode="External"/><Relationship Id="rId5" Type="http://schemas.openxmlformats.org/officeDocument/2006/relationships/hyperlink" Target="https://mentor.ieee.org/802.11/dcn/17/11-17-0829-00-00ax-11ax-mac-ad-hoc-meeting-minutes.docx" TargetMode="External"/><Relationship Id="rId4" Type="http://schemas.openxmlformats.org/officeDocument/2006/relationships/hyperlink" Target="https://mentor.ieee.org/802.11/dcn/17/11-17-0850-00-00ax-may-2017-daejeon-phy-ad-hoc-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711-03-00ax-cr-for-phy-cca-indication.docx" TargetMode="External"/><Relationship Id="rId7" Type="http://schemas.openxmlformats.org/officeDocument/2006/relationships/hyperlink" Target="https://mentor.ieee.org/802.11/dcn/17/11-17-0884-00-00ax-lb225-11ax-d1-0-comment-resolution-9-7-1.docx" TargetMode="External"/><Relationship Id="rId2" Type="http://schemas.openxmlformats.org/officeDocument/2006/relationships/hyperlink" Target="https://mentor.ieee.org/802.11/dcn/17/11-17-0702-03-00ax-cr-for-cid-9574.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688-01-00ax-lb225-11ax-d1-0-comment-resolution-27-10-4-part-ii.docx" TargetMode="External"/><Relationship Id="rId5" Type="http://schemas.openxmlformats.org/officeDocument/2006/relationships/hyperlink" Target="https://mentor.ieee.org/802.11/dcn/17/11-17-0553-02-00ax-lb225-11ax-d1-0-comment-resolution-27-10-4-part-1.docx" TargetMode="External"/><Relationship Id="rId4" Type="http://schemas.openxmlformats.org/officeDocument/2006/relationships/hyperlink" Target="https://mentor.ieee.org/802.11/dcn/17/11-17-0088-03-00ax-cr-on-10-22-2-8-txop-limits.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35-00-00ax-crs-for-clause-27-5-4-2-uora.docx" TargetMode="External"/><Relationship Id="rId2" Type="http://schemas.openxmlformats.org/officeDocument/2006/relationships/hyperlink" Target="https://mentor.ieee.org/802.11/dcn/17/11-17-0619-02-00ax-client-manag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606-00-00ax-lb225-mac-cr-clause-6.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a:t>
            </a:r>
            <a:r>
              <a:rPr lang="en-US" altLang="en-US" dirty="0"/>
              <a:t>2017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314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2044700" y="2486026"/>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2209801" y="1447801"/>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1905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Europe)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2209801" y="1373188"/>
            <a:ext cx="3808413" cy="4113213"/>
          </a:xfrm>
        </p:spPr>
        <p:txBody>
          <a:bodyPr/>
          <a:lstStyle/>
          <a:p>
            <a:pPr>
              <a:lnSpc>
                <a:spcPct val="80000"/>
              </a:lnSpc>
            </a:pPr>
            <a:r>
              <a:rPr lang="en-US" altLang="en-US" sz="1400" dirty="0"/>
              <a:t>Monday July 10, 13:30 – 15:30</a:t>
            </a:r>
            <a:endParaRPr lang="en-US" altLang="en-US" sz="1400" dirty="0">
              <a:sym typeface="Wingdings" panose="05000000000000000000" pitchFamily="2" charset="2"/>
            </a:endParaRP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July 10, 16:00 – 18:00</a:t>
            </a:r>
          </a:p>
          <a:p>
            <a:pPr lvl="1">
              <a:lnSpc>
                <a:spcPct val="80000"/>
              </a:lnSpc>
            </a:pPr>
            <a:r>
              <a:rPr lang="en-US" altLang="en-US" sz="1400" dirty="0"/>
              <a:t>Ad Hoc Group Meetings</a:t>
            </a:r>
          </a:p>
          <a:p>
            <a:pPr>
              <a:lnSpc>
                <a:spcPct val="80000"/>
              </a:lnSpc>
            </a:pPr>
            <a:r>
              <a:rPr lang="en-US" altLang="en-US" sz="1400" dirty="0"/>
              <a:t>Tuesday July 11, 10:30 – 12:30</a:t>
            </a:r>
          </a:p>
          <a:p>
            <a:pPr lvl="1">
              <a:lnSpc>
                <a:spcPct val="80000"/>
              </a:lnSpc>
            </a:pPr>
            <a:r>
              <a:rPr lang="en-US" altLang="en-US" sz="1400" dirty="0"/>
              <a:t>Ad Hoc Group Meeting</a:t>
            </a:r>
            <a:endParaRPr lang="en-US" altLang="en-US" sz="1800" dirty="0"/>
          </a:p>
          <a:p>
            <a:pPr>
              <a:lnSpc>
                <a:spcPct val="80000"/>
              </a:lnSpc>
            </a:pPr>
            <a:r>
              <a:rPr lang="en-CA" altLang="en-US" sz="1400" dirty="0"/>
              <a:t>Tuesday</a:t>
            </a:r>
            <a:r>
              <a:rPr lang="en-US" altLang="en-US" sz="1400" dirty="0"/>
              <a:t> July 11, 16:00 – 18:00</a:t>
            </a:r>
          </a:p>
          <a:p>
            <a:pPr lvl="1">
              <a:lnSpc>
                <a:spcPct val="80000"/>
              </a:lnSpc>
            </a:pPr>
            <a:r>
              <a:rPr lang="en-US" altLang="en-US" sz="1400" dirty="0"/>
              <a:t>Ad Hoc Group Meetings</a:t>
            </a:r>
          </a:p>
          <a:p>
            <a:pPr>
              <a:lnSpc>
                <a:spcPct val="80000"/>
              </a:lnSpc>
            </a:pPr>
            <a:r>
              <a:rPr lang="en-US" altLang="en-US" sz="1400" dirty="0"/>
              <a:t>Tuesday July 11, 19:30 – 21:30</a:t>
            </a:r>
          </a:p>
          <a:p>
            <a:pPr>
              <a:lnSpc>
                <a:spcPct val="80000"/>
              </a:lnSpc>
            </a:pPr>
            <a:r>
              <a:rPr lang="en-US" altLang="en-US" sz="1400" dirty="0"/>
              <a:t>	</a:t>
            </a:r>
            <a:r>
              <a:rPr lang="en-US" altLang="en-US" sz="1400" b="0" dirty="0"/>
              <a:t>Ad Hoc Group Meetings</a:t>
            </a:r>
          </a:p>
          <a:p>
            <a:endParaRPr lang="en-US" dirty="0"/>
          </a:p>
        </p:txBody>
      </p:sp>
      <p:sp>
        <p:nvSpPr>
          <p:cNvPr id="8" name="Content Placeholder 7"/>
          <p:cNvSpPr>
            <a:spLocks noGrp="1"/>
          </p:cNvSpPr>
          <p:nvPr>
            <p:ph sz="half" idx="2"/>
          </p:nvPr>
        </p:nvSpPr>
        <p:spPr>
          <a:xfrm>
            <a:off x="6095206" y="1144588"/>
            <a:ext cx="3810000" cy="4113213"/>
          </a:xfrm>
        </p:spPr>
        <p:txBody>
          <a:bodyPr/>
          <a:lstStyle/>
          <a:p>
            <a:pPr>
              <a:lnSpc>
                <a:spcPct val="80000"/>
              </a:lnSpc>
            </a:pPr>
            <a:r>
              <a:rPr lang="en-US" altLang="en-US" sz="1200" dirty="0"/>
              <a:t>Wednesday July 12, 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a:t>Wednesday July 12, 13:30 – 15:30</a:t>
            </a:r>
          </a:p>
          <a:p>
            <a:pPr lvl="1">
              <a:lnSpc>
                <a:spcPct val="80000"/>
              </a:lnSpc>
            </a:pPr>
            <a:r>
              <a:rPr lang="en-US" altLang="en-US" sz="1200" dirty="0"/>
              <a:t>Ad Hoc Group Meetings</a:t>
            </a:r>
          </a:p>
          <a:p>
            <a:pPr>
              <a:lnSpc>
                <a:spcPct val="80000"/>
              </a:lnSpc>
            </a:pPr>
            <a:r>
              <a:rPr lang="en-US" altLang="en-US" sz="1200" dirty="0"/>
              <a:t>Wednesday July 12, 16:00 – 18:00</a:t>
            </a:r>
          </a:p>
          <a:p>
            <a:pPr lvl="1">
              <a:lnSpc>
                <a:spcPct val="80000"/>
              </a:lnSpc>
            </a:pPr>
            <a:r>
              <a:rPr lang="en-US" altLang="en-US" sz="1200" dirty="0"/>
              <a:t>Ad Hoc Group Meetings</a:t>
            </a:r>
          </a:p>
          <a:p>
            <a:pPr>
              <a:lnSpc>
                <a:spcPct val="80000"/>
              </a:lnSpc>
            </a:pPr>
            <a:r>
              <a:rPr lang="en-US" altLang="en-US" sz="1200" dirty="0"/>
              <a:t>Thursday July 13, 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July 13, 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354764"/>
              </p:ext>
            </p:extLst>
          </p:nvPr>
        </p:nvGraphicFramePr>
        <p:xfrm>
          <a:off x="2438400" y="2324154"/>
          <a:ext cx="7086600" cy="27050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355691">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PHY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dirty="0" smtClean="0"/>
                        <a:t>TGax</a:t>
                      </a: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3657600" y="5867400"/>
            <a:ext cx="3224218" cy="369332"/>
          </a:xfrm>
          <a:prstGeom prst="rect">
            <a:avLst/>
          </a:prstGeom>
          <a:noFill/>
        </p:spPr>
        <p:txBody>
          <a:bodyPr wrap="square" rtlCol="0">
            <a:spAutoFit/>
          </a:bodyPr>
          <a:lstStyle/>
          <a:p>
            <a:r>
              <a:rPr lang="en-US" sz="1800" dirty="0">
                <a:solidFill>
                  <a:schemeClr val="tx1"/>
                </a:solidFill>
              </a:rPr>
              <a:t>ad hoc group assignment is TBD</a:t>
            </a: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05000" y="685801"/>
            <a:ext cx="8382000" cy="1065213"/>
          </a:xfrm>
        </p:spPr>
        <p:txBody>
          <a:bodyPr/>
          <a:lstStyle/>
          <a:p>
            <a:r>
              <a:rPr lang="en-US" altLang="en-US" dirty="0"/>
              <a:t>Agenda for Monday </a:t>
            </a:r>
            <a:r>
              <a:rPr lang="en-US" altLang="en-US" dirty="0" smtClean="0"/>
              <a:t>July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600201" y="1600201"/>
            <a:ext cx="9067800"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Procedure</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May 2017 meeting</a:t>
            </a:r>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Progress from Teleconferences</a:t>
            </a:r>
          </a:p>
          <a:p>
            <a:pPr>
              <a:lnSpc>
                <a:spcPct val="80000"/>
              </a:lnSpc>
              <a:buFont typeface="Arial" panose="020B0604020202020204" pitchFamily="34" charset="0"/>
              <a:buChar char="•"/>
            </a:pPr>
            <a:r>
              <a:rPr lang="en-US" altLang="en-US" sz="2000" dirty="0"/>
              <a:t>September Ad Hoc Meeting Reminder</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11-17/0933, “</a:t>
            </a:r>
            <a:r>
              <a:rPr lang="en-US" sz="1600" dirty="0"/>
              <a:t>PAR Modification to support 6 GHz </a:t>
            </a:r>
            <a:r>
              <a:rPr lang="en-US" sz="1600" dirty="0" smtClean="0"/>
              <a:t>band”, Rich Kennedy</a:t>
            </a:r>
            <a:endParaRPr lang="en-US" altLang="en-US" sz="1600" dirty="0" smtClean="0"/>
          </a:p>
          <a:p>
            <a:pPr lvl="1">
              <a:lnSpc>
                <a:spcPct val="80000"/>
              </a:lnSpc>
              <a:buFont typeface="Arial" panose="020B0604020202020204" pitchFamily="34" charset="0"/>
              <a:buChar char="•"/>
            </a:pPr>
            <a:r>
              <a:rPr lang="en-US" altLang="en-US" sz="1600" dirty="0" smtClean="0"/>
              <a:t>11-17/1080, “</a:t>
            </a:r>
            <a:r>
              <a:rPr lang="en-US" sz="1600" dirty="0"/>
              <a:t>Providing Reference Waveform Generator For 11ax PHY </a:t>
            </a:r>
            <a:r>
              <a:rPr lang="en-US" sz="1600" dirty="0" smtClean="0"/>
              <a:t>Specification” – Fei Tong</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June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nvGraphicFramePr>
        <p:xfrm>
          <a:off x="2495550" y="1566863"/>
          <a:ext cx="7200900" cy="3724275"/>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323850">
                <a:tc>
                  <a:txBody>
                    <a:bodyPr/>
                    <a:lstStyle/>
                    <a:p>
                      <a:pPr algn="l" fontAlgn="t"/>
                      <a:r>
                        <a:rPr lang="en-US" sz="1000" u="none" strike="noStrike">
                          <a:effectLst/>
                        </a:rPr>
                        <a:t>11-17/0650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LB 225 - Cluase 18.2 Comment Resolution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Osama Aboul-Magd (Huawei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HE-PHY-Misc-CIDs-Part-1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on 28.3.3.8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Text modification on HE-SIG-B 28.3.10.8.4-5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Follow-up on Doppler Design in 802.11ax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clarifications on HE PHY-Part 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28.3.3.10 and 28.3.3.2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Jinsoo Choi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NDP feedback 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Introduction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Doppler comment resolutions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Bin Tian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Nsym and Tpe at RX side for 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Bo Sun (ZTE Corporation)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HE-SIG-B related CIDs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Junghoon Suh (Huawei)</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Usage of Doppler bit in 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Jianhan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
        <p:nvSpPr>
          <p:cNvPr id="8" name="TextBox 7"/>
          <p:cNvSpPr txBox="1"/>
          <p:nvPr/>
        </p:nvSpPr>
        <p:spPr>
          <a:xfrm>
            <a:off x="2495550" y="5943600"/>
            <a:ext cx="2074607" cy="461665"/>
          </a:xfrm>
          <a:prstGeom prst="rect">
            <a:avLst/>
          </a:prstGeom>
          <a:noFill/>
        </p:spPr>
        <p:txBody>
          <a:bodyPr wrap="none" rtlCol="0">
            <a:spAutoFit/>
          </a:bodyPr>
          <a:lstStyle/>
          <a:p>
            <a:r>
              <a:rPr lang="en-US" dirty="0" smtClean="0">
                <a:solidFill>
                  <a:schemeClr val="tx1"/>
                </a:solidFill>
              </a:rPr>
              <a:t>22 submissions</a:t>
            </a:r>
            <a:endParaRPr lang="en-US" dirty="0">
              <a:solidFill>
                <a:schemeClr val="tx1"/>
              </a:solidFill>
            </a:endParaRPr>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7849422"/>
              </p:ext>
            </p:extLst>
          </p:nvPr>
        </p:nvGraphicFramePr>
        <p:xfrm>
          <a:off x="5474634" y="1752600"/>
          <a:ext cx="4355166" cy="4113225"/>
        </p:xfrm>
        <a:graphic>
          <a:graphicData uri="http://schemas.openxmlformats.org/drawingml/2006/table">
            <a:tbl>
              <a:tblPr>
                <a:tableStyleId>{5C22544A-7EE6-4342-B048-85BDC9FD1C3A}</a:tableStyleId>
              </a:tblPr>
              <a:tblGrid>
                <a:gridCol w="460661"/>
                <a:gridCol w="2280272"/>
                <a:gridCol w="1238026"/>
                <a:gridCol w="376207"/>
              </a:tblGrid>
              <a:tr h="97934">
                <a:tc>
                  <a:txBody>
                    <a:bodyPr/>
                    <a:lstStyle/>
                    <a:p>
                      <a:pPr algn="ctr" fontAlgn="b"/>
                      <a:r>
                        <a:rPr lang="en-US" sz="600" u="none" strike="noStrike">
                          <a:effectLst/>
                        </a:rPr>
                        <a:t>DCN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Title</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Author (Affiliation)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ad hoc</a:t>
                      </a:r>
                      <a:endParaRPr lang="en-US" sz="600" b="1" i="0" u="none" strike="noStrike">
                        <a:solidFill>
                          <a:srgbClr val="FFFFFF"/>
                        </a:solidFill>
                        <a:effectLst/>
                        <a:latin typeface="Arial" panose="020B0604020202020204" pitchFamily="34" charset="0"/>
                      </a:endParaRPr>
                    </a:p>
                  </a:txBody>
                  <a:tcPr marL="5761" marR="5761" marT="5761" marB="0" anchor="b"/>
                </a:tc>
              </a:tr>
              <a:tr h="97934">
                <a:tc>
                  <a:txBody>
                    <a:bodyPr/>
                    <a:lstStyle/>
                    <a:p>
                      <a:pPr algn="l" fontAlgn="b"/>
                      <a:r>
                        <a:rPr lang="en-US" sz="600" u="none" strike="noStrike">
                          <a:effectLst/>
                        </a:rPr>
                        <a:t>11-17/0389</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nchor="b"/>
                </a:tc>
              </a:tr>
              <a:tr h="97934">
                <a:tc>
                  <a:txBody>
                    <a:bodyPr/>
                    <a:lstStyle/>
                    <a:p>
                      <a:pPr algn="l" fontAlgn="t"/>
                      <a:r>
                        <a:rPr lang="en-US" sz="600" u="none" strike="noStrike">
                          <a:effectLst/>
                        </a:rPr>
                        <a:t>11-17/0533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lb225-cr-27_16_1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11-17/0553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27.10.4 Part 1</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11-17/0693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part 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11-17/0759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11-17/0812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HE Duration-based RTS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Huizhao Wang (Quantenna Communications)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cr-HE-MCS-NSS-not-supported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Matthew Fischer (Broadcom Limited)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11-17/0957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MAC CR on fragmentation</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 (LG)</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LB225-MAC-CR-on-HCF</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3 (27.26.3.x)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4 (9.4.2.223-225)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5 (9.6.29.x)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lb225-cr-on-association-exchange-using-dl-ofdma</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Stephane Baron (Canon)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11-17/1023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lb225-cr-27-11-3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CIDs for 27.5.2.7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CRs for ack related CIDs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George Cherian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 for CID 7043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Target RSSI field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MAC-CR-HE MCS_NSS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MAC-CR-Remaining CIDs in OM Control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11-17/1054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lb225-cr-27-13-presentation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Frank Hsu, 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lb225-cr-cid7407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CID 6053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Jeongki Kim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 9958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 of OMI, Operation Mode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comment-resolution-10.7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9.7.3</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CID5863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Kiseon Ryu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OMI comment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Jarkko Kneckt  (Apple)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10.3.2.4 and 27.2.2 Part III</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Po-Kai Huang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HE NDP Announcement frame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BRP and BSRP trigger frames  </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MAC-CR-CIDs 4813-4814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Editorial fix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11-17/1091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Proposed resolution for comments related to 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Jing Ma (NICT)</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dirty="0">
                          <a:effectLst/>
                        </a:rPr>
                        <a:t>MAC</a:t>
                      </a:r>
                      <a:endParaRPr lang="en-US" sz="600" b="0" i="0" u="none" strike="noStrike" dirty="0">
                        <a:solidFill>
                          <a:srgbClr val="000000"/>
                        </a:solidFill>
                        <a:effectLst/>
                        <a:latin typeface="Arial" panose="020B0604020202020204" pitchFamily="34" charset="0"/>
                      </a:endParaRPr>
                    </a:p>
                  </a:txBody>
                  <a:tcPr marL="5761" marR="5761" marT="5761" marB="0"/>
                </a:tc>
              </a:tr>
            </a:tbl>
          </a:graphicData>
        </a:graphic>
      </p:graphicFrame>
      <p:sp>
        <p:nvSpPr>
          <p:cNvPr id="8" name="TextBox 7"/>
          <p:cNvSpPr txBox="1"/>
          <p:nvPr/>
        </p:nvSpPr>
        <p:spPr>
          <a:xfrm>
            <a:off x="1828800" y="2667000"/>
            <a:ext cx="2125903" cy="461665"/>
          </a:xfrm>
          <a:prstGeom prst="rect">
            <a:avLst/>
          </a:prstGeom>
          <a:noFill/>
        </p:spPr>
        <p:txBody>
          <a:bodyPr wrap="none" rtlCol="0">
            <a:spAutoFit/>
          </a:bodyPr>
          <a:lstStyle/>
          <a:p>
            <a:r>
              <a:rPr lang="en-US" dirty="0" smtClean="0">
                <a:solidFill>
                  <a:schemeClr val="tx1"/>
                </a:solidFill>
              </a:rPr>
              <a:t>35 Submissions</a:t>
            </a:r>
            <a:endParaRPr lang="en-US" dirty="0">
              <a:solidFill>
                <a:schemeClr val="tx1"/>
              </a:solidFill>
            </a:endParaRPr>
          </a:p>
        </p:txBody>
      </p:sp>
    </p:spTree>
    <p:extLst>
      <p:ext uri="{BB962C8B-B14F-4D97-AF65-F5344CB8AC3E}">
        <p14:creationId xmlns:p14="http://schemas.microsoft.com/office/powerpoint/2010/main" val="2073450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11-17/0669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Kaiying Lv (ZTE Corp.)</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section 25.9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laurent cariou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DSC CCAT OBSS_PD resolve SR comments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Graham Smith (SR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SR</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5712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Berlin</a:t>
            </a:r>
            <a:r>
              <a:rPr lang="en-US" altLang="en-US" sz="4000" dirty="0">
                <a:latin typeface="Arial" panose="020B0604020202020204" pitchFamily="34" charset="0"/>
              </a:rPr>
              <a:t>, Germany</a:t>
            </a:r>
          </a:p>
          <a:p>
            <a:pPr algn="ctr">
              <a:lnSpc>
                <a:spcPct val="90000"/>
              </a:lnSpc>
              <a:buFontTx/>
              <a:buNone/>
            </a:pPr>
            <a:r>
              <a:rPr lang="en-US" altLang="en-US" sz="4000" dirty="0">
                <a:latin typeface="Arial" panose="020B0604020202020204" pitchFamily="34" charset="0"/>
              </a:rPr>
              <a:t>July 09-14, 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11-17/0935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for clause 27.5.4.2 UORA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Stephane Baron (Canon)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27.5.2.6.2 Part3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Jeongki Kim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remaining CIDs related to random access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Kiseon Ryu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MU</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80037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771357578"/>
              </p:ext>
            </p:extLst>
          </p:nvPr>
        </p:nvGraphicFramePr>
        <p:xfrm>
          <a:off x="2495550" y="2781300"/>
          <a:ext cx="7200900" cy="12954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dirty="0">
                          <a:effectLst/>
                        </a:rPr>
                        <a:t>DCN</a:t>
                      </a:r>
                      <a:endParaRPr lang="en-US" sz="10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b"/>
                      <a:r>
                        <a:rPr lang="en-US" sz="1000" u="none" strike="noStrike">
                          <a:effectLst/>
                        </a:rPr>
                        <a:t>11-17/0308</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CR for section 9.4.2 BSS load PPT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Frank Hsu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TG</a:t>
                      </a:r>
                      <a:endParaRPr lang="en-US" sz="1000" b="1" i="0" u="none" strike="noStrike">
                        <a:solidFill>
                          <a:srgbClr val="000000"/>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solidFill>
                            <a:schemeClr val="accent1">
                              <a:lumMod val="75000"/>
                            </a:schemeClr>
                          </a:solidFill>
                          <a:effectLst/>
                        </a:rPr>
                        <a:t>11-17/0913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PAR Modification to support 6 GHz band</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solidFill>
                            <a:schemeClr val="accent1">
                              <a:lumMod val="75000"/>
                            </a:schemeClr>
                          </a:solidFill>
                          <a:effectLst/>
                        </a:rPr>
                        <a:t>11-17/0933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P802.11ax PAR Modification Presentation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CR-4.3.14a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Guoqing Li (Apple)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UL OFDMA in DFS Channels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323850">
                <a:tc>
                  <a:txBody>
                    <a:bodyPr/>
                    <a:lstStyle/>
                    <a:p>
                      <a:pPr algn="l" fontAlgn="t"/>
                      <a:r>
                        <a:rPr lang="en-US" sz="1000" u="none" strike="noStrike">
                          <a:solidFill>
                            <a:schemeClr val="accent1">
                              <a:lumMod val="75000"/>
                            </a:schemeClr>
                          </a:solidFill>
                          <a:effectLst/>
                        </a:rPr>
                        <a:t>11-17/1080</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Providing Reference Waveform Generator For 11ax PHY Specification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Fei Tong (Samsung)</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bl>
          </a:graphicData>
        </a:graphic>
      </p:graphicFrame>
      <p:sp>
        <p:nvSpPr>
          <p:cNvPr id="7" name="TextBox 6"/>
          <p:cNvSpPr txBox="1"/>
          <p:nvPr/>
        </p:nvSpPr>
        <p:spPr>
          <a:xfrm>
            <a:off x="2209800" y="4648200"/>
            <a:ext cx="2375779" cy="461665"/>
          </a:xfrm>
          <a:prstGeom prst="rect">
            <a:avLst/>
          </a:prstGeom>
          <a:noFill/>
        </p:spPr>
        <p:txBody>
          <a:bodyPr wrap="none" rtlCol="0">
            <a:spAutoFit/>
          </a:bodyPr>
          <a:lstStyle/>
          <a:p>
            <a:r>
              <a:rPr lang="en-US" dirty="0" smtClean="0">
                <a:solidFill>
                  <a:schemeClr val="accent1">
                    <a:lumMod val="75000"/>
                  </a:schemeClr>
                </a:solidFill>
              </a:rPr>
              <a:t>add 711 to the list</a:t>
            </a:r>
            <a:endParaRPr lang="en-US" dirty="0">
              <a:solidFill>
                <a:schemeClr val="accent1">
                  <a:lumMod val="75000"/>
                </a:schemeClr>
              </a:solidFill>
            </a:endParaRPr>
          </a:p>
        </p:txBody>
      </p:sp>
    </p:spTree>
    <p:extLst>
      <p:ext uri="{BB962C8B-B14F-4D97-AF65-F5344CB8AC3E}">
        <p14:creationId xmlns:p14="http://schemas.microsoft.com/office/powerpoint/2010/main" val="2241779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Continued with the comment resolution on draft D1.0.</a:t>
            </a:r>
          </a:p>
          <a:p>
            <a:pPr marL="800100" lvl="1" indent="-342900">
              <a:buFont typeface="Arial" panose="020B0604020202020204" pitchFamily="34" charset="0"/>
              <a:buChar char="•"/>
            </a:pPr>
            <a:r>
              <a:rPr lang="en-CA" dirty="0"/>
              <a:t>Good progress during the ad hoc meeting and this meeting.</a:t>
            </a:r>
          </a:p>
          <a:p>
            <a:pPr marL="800100" lvl="1" indent="-342900">
              <a:buFont typeface="Arial" panose="020B0604020202020204" pitchFamily="34" charset="0"/>
              <a:buChar char="•"/>
            </a:pPr>
            <a:r>
              <a:rPr lang="en-CA" dirty="0"/>
              <a:t>Resolutions of over 900 comments were approved.</a:t>
            </a:r>
          </a:p>
          <a:p>
            <a:pPr marL="800100" lvl="1" indent="-342900">
              <a:buFont typeface="Arial" panose="020B0604020202020204" pitchFamily="34" charset="0"/>
              <a:buChar char="•"/>
            </a:pPr>
            <a:r>
              <a:rPr lang="en-CA" dirty="0"/>
              <a:t>The TG Editor </a:t>
            </a:r>
            <a:r>
              <a:rPr lang="en-CA" dirty="0" smtClean="0"/>
              <a:t>produced draft </a:t>
            </a:r>
            <a:r>
              <a:rPr lang="en-CA" dirty="0"/>
              <a:t>D1.3 based on resolved comments</a:t>
            </a:r>
          </a:p>
          <a:p>
            <a:pPr>
              <a:buFont typeface="Arial" panose="020B0604020202020204" pitchFamily="34" charset="0"/>
              <a:buChar char="•"/>
            </a:pPr>
            <a:r>
              <a:rPr lang="en-CA" dirty="0"/>
              <a:t>Discussed the need to produce a reference waveform generator similar to that for HT and VHT – looking for </a:t>
            </a:r>
            <a:r>
              <a:rPr lang="en-CA" dirty="0" smtClean="0"/>
              <a:t>volunteers.</a:t>
            </a: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dirty="0"/>
              <a:t>Approval of  TG Minutes </a:t>
            </a:r>
            <a:r>
              <a:rPr lang="en-US" altLang="en-US" dirty="0" smtClean="0"/>
              <a:t>(May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1752600" y="1371601"/>
            <a:ext cx="8763000" cy="4113213"/>
          </a:xfrm>
        </p:spPr>
        <p:txBody>
          <a:bodyPr/>
          <a:lstStyle/>
          <a:p>
            <a:pPr>
              <a:buFont typeface="Arial" panose="020B0604020202020204" pitchFamily="34" charset="0"/>
              <a:buChar char="•"/>
            </a:pPr>
            <a:r>
              <a:rPr lang="en-US" altLang="en-US" sz="2000" dirty="0"/>
              <a:t>Approve TGax minutes of meetings and teleconferences from May 2017 plenary meeting to today:  </a:t>
            </a:r>
          </a:p>
          <a:p>
            <a:pPr lvl="1">
              <a:buFont typeface="Arial" panose="020B0604020202020204" pitchFamily="34" charset="0"/>
              <a:buChar char="•"/>
            </a:pPr>
            <a:r>
              <a:rPr lang="en-US" altLang="en-US" sz="1600" dirty="0">
                <a:hlinkClick r:id="rId2"/>
              </a:rPr>
              <a:t>https://mentor.ieee.org/802.11/dcn/17/11-17-0749-01-00ax-tgax-may-2017-daejeon-meeting-minutes.docx</a:t>
            </a:r>
            <a:r>
              <a:rPr lang="en-US" altLang="en-US" sz="1600" dirty="0"/>
              <a:t> </a:t>
            </a:r>
          </a:p>
          <a:p>
            <a:pPr lvl="1">
              <a:buFont typeface="Arial" panose="020B0604020202020204" pitchFamily="34" charset="0"/>
              <a:buChar char="•"/>
            </a:pPr>
            <a:r>
              <a:rPr lang="en-US" altLang="en-US" sz="1600" dirty="0">
                <a:hlinkClick r:id="rId3"/>
              </a:rPr>
              <a:t>https://mentor.ieee.org/802.11/dcn/17/11-17-0851-03-00ax-minutes-from-tgax-teleconferences-from-may-to-june-2017.docx</a:t>
            </a:r>
            <a:r>
              <a:rPr lang="en-US" altLang="en-US" sz="1600" dirty="0"/>
              <a:t> </a:t>
            </a:r>
          </a:p>
          <a:p>
            <a:pPr lvl="1">
              <a:buFont typeface="Arial" panose="020B0604020202020204" pitchFamily="34" charset="0"/>
              <a:buChar char="•"/>
            </a:pPr>
            <a:r>
              <a:rPr lang="en-US" altLang="en-US" sz="1600" dirty="0">
                <a:hlinkClick r:id="rId4"/>
              </a:rPr>
              <a:t>https://mentor.ieee.org/802.11/dcn/17/11-17-0850-00-00ax-may-2017-daejeon-phy-ad-hoc-meeting-minutes.docx</a:t>
            </a:r>
            <a:r>
              <a:rPr lang="en-US" altLang="en-US" sz="1600" dirty="0"/>
              <a:t> </a:t>
            </a:r>
          </a:p>
          <a:p>
            <a:pPr lvl="1">
              <a:buFont typeface="Arial" panose="020B0604020202020204" pitchFamily="34" charset="0"/>
              <a:buChar char="•"/>
            </a:pPr>
            <a:r>
              <a:rPr lang="en-US" altLang="en-US" sz="1600" dirty="0">
                <a:hlinkClick r:id="rId5"/>
              </a:rPr>
              <a:t>https://mentor.ieee.org/802.11/dcn/17/11-17-0829-00-00ax-11ax-mac-ad-hoc-meeting-minutes.docx</a:t>
            </a:r>
            <a:r>
              <a:rPr lang="en-US" altLang="en-US" sz="1600" dirty="0"/>
              <a:t> </a:t>
            </a:r>
          </a:p>
          <a:p>
            <a:pPr lvl="1">
              <a:buFont typeface="Arial" panose="020B0604020202020204" pitchFamily="34" charset="0"/>
              <a:buChar char="•"/>
            </a:pPr>
            <a:r>
              <a:rPr lang="en-US" altLang="en-US" sz="1600" dirty="0">
                <a:hlinkClick r:id="rId6"/>
              </a:rPr>
              <a:t>https://mentor.ieee.org/802.11/dcn/17/11-17-0817-00-00ax-spatial-reuse-ad-hoc-group-meeting-minutes.docx</a:t>
            </a:r>
            <a:r>
              <a:rPr lang="en-US" altLang="en-US" sz="1600" dirty="0"/>
              <a:t> </a:t>
            </a:r>
          </a:p>
          <a:p>
            <a:pPr lvl="1">
              <a:buFont typeface="Arial" panose="020B0604020202020204" pitchFamily="34" charset="0"/>
              <a:buChar char="•"/>
            </a:pPr>
            <a:r>
              <a:rPr lang="en-US" altLang="en-US" sz="1600" dirty="0">
                <a:hlinkClick r:id="rId7"/>
              </a:rPr>
              <a:t>https://mentor.ieee.org/802.11/dcn/17/11-17-0726-00-00ax-may-2017-seoul-phy-ad-hoc-meeting-minutes.docx</a:t>
            </a:r>
            <a:r>
              <a:rPr lang="en-US" altLang="en-US" sz="1600" dirty="0"/>
              <a:t> </a:t>
            </a:r>
          </a:p>
          <a:p>
            <a:pPr lvl="1">
              <a:buFont typeface="Arial" panose="020B0604020202020204" pitchFamily="34" charset="0"/>
              <a:buChar char="•"/>
            </a:pPr>
            <a:r>
              <a:rPr lang="en-US" altLang="en-US" sz="1600" dirty="0">
                <a:hlinkClick r:id="rId8"/>
              </a:rPr>
              <a:t>https://mentor.ieee.org/802.11/dcn/17/11-17-0691-00-00ax-tgax-may-2017-seoul-non-phy-ad-hoc-meeting-minutes.docx</a:t>
            </a:r>
            <a:r>
              <a:rPr lang="en-US" altLang="en-US" sz="1600" dirty="0"/>
              <a:t> </a:t>
            </a:r>
          </a:p>
          <a:p>
            <a:pPr>
              <a:buFont typeface="Arial" panose="020B0604020202020204" pitchFamily="34" charset="0"/>
              <a:buChar char="•"/>
            </a:pPr>
            <a:r>
              <a:rPr lang="en-US" altLang="en-US" sz="2000" dirty="0"/>
              <a:t>Move:	</a:t>
            </a:r>
            <a:r>
              <a:rPr lang="en-US" altLang="en-US" sz="2000" dirty="0" smtClean="0"/>
              <a:t>Rich Kennedy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2209801" y="1676401"/>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September 2017: Draft 2.0 </a:t>
            </a:r>
            <a:r>
              <a:rPr lang="en-US" altLang="zh-CN" dirty="0" smtClean="0">
                <a:solidFill>
                  <a:srgbClr val="FF0000"/>
                </a:solidFill>
              </a:rPr>
              <a:t>and WG </a:t>
            </a:r>
            <a:r>
              <a:rPr lang="en-US" altLang="zh-CN" dirty="0">
                <a:solidFill>
                  <a:srgbClr val="FF0000"/>
                </a:solidFill>
              </a:rPr>
              <a:t>letter ballot</a:t>
            </a: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05000" y="1371601"/>
            <a:ext cx="8382000" cy="4113213"/>
          </a:xfrm>
        </p:spPr>
        <p:txBody>
          <a:bodyPr/>
          <a:lstStyle/>
          <a:p>
            <a:pPr>
              <a:buFont typeface="Arial" panose="020B0604020202020204" pitchFamily="34" charset="0"/>
              <a:buChar char="•"/>
            </a:pPr>
            <a:r>
              <a:rPr lang="en-US" sz="1800" u="sng" dirty="0">
                <a:hlinkClick r:id="rId2"/>
              </a:rPr>
              <a:t>https://mentor.ieee.org/802.11/dcn/17/11-17-0702-03-00ax-cr-for-cid-9574.docx</a:t>
            </a:r>
            <a:r>
              <a:rPr lang="en-US" sz="1800" u="sng" dirty="0"/>
              <a:t> </a:t>
            </a:r>
            <a:r>
              <a:rPr lang="en-US" sz="1800" b="0" dirty="0"/>
              <a:t>- </a:t>
            </a:r>
            <a:r>
              <a:rPr lang="en-US" sz="1800" b="0" dirty="0" err="1"/>
              <a:t>Kaiying</a:t>
            </a:r>
            <a:r>
              <a:rPr lang="en-US" sz="1800" b="0" dirty="0"/>
              <a:t> (CID 9574)-ready for motion.</a:t>
            </a:r>
          </a:p>
          <a:p>
            <a:pPr>
              <a:buFont typeface="Arial" panose="020B0604020202020204" pitchFamily="34" charset="0"/>
              <a:buChar char="•"/>
            </a:pPr>
            <a:r>
              <a:rPr lang="en-US" sz="1800" u="sng" dirty="0">
                <a:hlinkClick r:id="rId3"/>
              </a:rPr>
              <a:t>https://mentor.ieee.org/802.11/dcn/17/11-17-0711-03-00ax-cr-for-phy-cca-indication.docx</a:t>
            </a:r>
            <a:r>
              <a:rPr lang="en-US" sz="1800" u="sng" dirty="0"/>
              <a:t>  </a:t>
            </a:r>
            <a:r>
              <a:rPr lang="en-US" sz="1800" b="0" dirty="0"/>
              <a:t>- </a:t>
            </a:r>
            <a:r>
              <a:rPr lang="en-US" sz="1800" b="0" dirty="0" err="1"/>
              <a:t>Rojan</a:t>
            </a:r>
            <a:r>
              <a:rPr lang="en-US" sz="1800" b="0" dirty="0"/>
              <a:t> updated to r4 (CIDs </a:t>
            </a:r>
            <a:r>
              <a:rPr lang="en-US" sz="1800" dirty="0"/>
              <a:t>4718, 4719, 6938, 6939, 7296, 7297 (6 CIDs) – ready for motion</a:t>
            </a:r>
          </a:p>
          <a:p>
            <a:pPr lvl="0">
              <a:buFont typeface="Arial" panose="020B0604020202020204" pitchFamily="34" charset="0"/>
              <a:buChar char="•"/>
            </a:pPr>
            <a:r>
              <a:rPr lang="en-US" sz="1800" u="sng" dirty="0">
                <a:hlinkClick r:id="rId4"/>
              </a:rPr>
              <a:t>https://mentor.ieee.org/802.11/dcn/17/11-17-0088-03-00ax-cr-on-10-22-2-8-txop-limits.docx</a:t>
            </a:r>
            <a:r>
              <a:rPr lang="en-US" sz="1800" u="sng" dirty="0"/>
              <a:t> </a:t>
            </a:r>
            <a:r>
              <a:rPr lang="en-US" sz="1800" b="0" dirty="0"/>
              <a:t>- Woojin presented a new revision – (</a:t>
            </a:r>
            <a:r>
              <a:rPr lang="en-US" sz="1800" dirty="0"/>
              <a:t>CIDs 6189, 7040, 9412) ready for motion</a:t>
            </a:r>
          </a:p>
          <a:p>
            <a:pPr>
              <a:buFont typeface="Arial" panose="020B0604020202020204" pitchFamily="34" charset="0"/>
              <a:buChar char="•"/>
            </a:pPr>
            <a:r>
              <a:rPr lang="en-US" sz="1800" u="sng" dirty="0">
                <a:hlinkClick r:id="rId5"/>
              </a:rPr>
              <a:t>https://mentor.ieee.org/802.11/dcn/17/11-17-0553-02-00ax-lb225-11ax-d1-0-comment-resolution-27-10-4-part-1.docx</a:t>
            </a:r>
            <a:r>
              <a:rPr lang="en-US" sz="1800" dirty="0"/>
              <a:t> - Liwen Chu - to be rescheduled.</a:t>
            </a:r>
          </a:p>
          <a:p>
            <a:pPr>
              <a:buFont typeface="Arial" panose="020B0604020202020204" pitchFamily="34" charset="0"/>
              <a:buChar char="•"/>
            </a:pPr>
            <a:r>
              <a:rPr lang="en-US" sz="1800" u="sng" dirty="0">
                <a:hlinkClick r:id="rId6"/>
              </a:rPr>
              <a:t>https://mentor.ieee.org/802.11/dcn/17/11-17-0688-01-00ax-lb225-11ax-d1-0-comment-resolution-27-10-4-part-ii.docx</a:t>
            </a:r>
            <a:r>
              <a:rPr lang="en-US" sz="1800" u="sng" dirty="0"/>
              <a:t> </a:t>
            </a:r>
            <a:r>
              <a:rPr lang="en-US" sz="1800" b="0" u="sng" dirty="0"/>
              <a:t>- </a:t>
            </a:r>
            <a:r>
              <a:rPr lang="en-US" sz="1800" dirty="0"/>
              <a:t>Chittabrata Ghosh - (CIDs </a:t>
            </a:r>
            <a:r>
              <a:rPr lang="en-US" sz="1800" dirty="0">
                <a:solidFill>
                  <a:srgbClr val="FF0000"/>
                </a:solidFill>
              </a:rPr>
              <a:t>4795</a:t>
            </a:r>
            <a:r>
              <a:rPr lang="en-US" sz="1800" dirty="0"/>
              <a:t>, 5696</a:t>
            </a:r>
            <a:r>
              <a:rPr lang="en-US" sz="1800" dirty="0">
                <a:solidFill>
                  <a:srgbClr val="FF0000"/>
                </a:solidFill>
              </a:rPr>
              <a:t>, 6031</a:t>
            </a:r>
            <a:r>
              <a:rPr lang="en-US" sz="1800" dirty="0"/>
              <a:t>, </a:t>
            </a:r>
            <a:r>
              <a:rPr lang="en-US" sz="1800" u="sng" dirty="0">
                <a:solidFill>
                  <a:srgbClr val="FF0000"/>
                </a:solidFill>
              </a:rPr>
              <a:t>7606</a:t>
            </a:r>
            <a:r>
              <a:rPr lang="en-US" sz="1800" dirty="0"/>
              <a:t>, 7607, 7608, 7609, 9731, </a:t>
            </a:r>
            <a:r>
              <a:rPr lang="en-US" sz="1800" dirty="0">
                <a:solidFill>
                  <a:srgbClr val="FF0000"/>
                </a:solidFill>
              </a:rPr>
              <a:t>9948</a:t>
            </a:r>
            <a:r>
              <a:rPr lang="en-US" sz="1800" dirty="0"/>
              <a:t>, 9949, 9950, 9951, 9952) – ready for motion.</a:t>
            </a:r>
          </a:p>
          <a:p>
            <a:pPr>
              <a:buFont typeface="Arial" panose="020B0604020202020204" pitchFamily="34" charset="0"/>
              <a:buChar char="•"/>
            </a:pPr>
            <a:r>
              <a:rPr lang="en-US" sz="1800" u="sng" dirty="0">
                <a:hlinkClick r:id="rId7"/>
              </a:rPr>
              <a:t>https://mentor.ieee.org/802.11/dcn/17/11-17-0884-00-00ax-lb225-11ax-d1-0-comment-resolution-9-7-1.docx</a:t>
            </a:r>
            <a:r>
              <a:rPr lang="en-US" sz="1800" u="sng" dirty="0"/>
              <a:t> </a:t>
            </a:r>
            <a:r>
              <a:rPr lang="en-US" sz="1800" b="0" dirty="0"/>
              <a:t>- Liwen- (CIDs</a:t>
            </a:r>
            <a:r>
              <a:rPr lang="en-US" sz="1800" dirty="0"/>
              <a:t>6478, 7537, 7937, 8138, 9348, 10318) – </a:t>
            </a:r>
            <a:r>
              <a:rPr lang="en-US" sz="1800" dirty="0">
                <a:solidFill>
                  <a:schemeClr val="tx1"/>
                </a:solidFill>
              </a:rPr>
              <a:t>ready for motion</a:t>
            </a:r>
          </a:p>
          <a:p>
            <a:pPr lvl="0">
              <a:buFont typeface="Arial" panose="020B0604020202020204" pitchFamily="34" charset="0"/>
              <a:buChar char="•"/>
            </a:pPr>
            <a:endParaRPr lang="en-US" sz="18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74560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81200" y="1981201"/>
            <a:ext cx="8382000" cy="4113213"/>
          </a:xfrm>
        </p:spPr>
        <p:txBody>
          <a:bodyPr/>
          <a:lstStyle/>
          <a:p>
            <a:pPr>
              <a:buFont typeface="Arial" panose="020B0604020202020204" pitchFamily="34" charset="0"/>
              <a:buChar char="•"/>
            </a:pPr>
            <a:r>
              <a:rPr lang="en-US" sz="1800" dirty="0">
                <a:hlinkClick r:id="rId2"/>
              </a:rPr>
              <a:t>https://mentor.ieee.org/802.11/dcn/17/11-17-0619-02-00ax-client-management.docx</a:t>
            </a:r>
            <a:r>
              <a:rPr lang="en-US" sz="1800" dirty="0"/>
              <a:t> - Eldad Perahia (CID 5163) Eldad uploaded a new revision based on comments – ready for motion (change resolution</a:t>
            </a:r>
            <a:r>
              <a:rPr lang="en-US" sz="1800" dirty="0" smtClean="0"/>
              <a:t>)- r4 was uploaded.</a:t>
            </a:r>
            <a:endParaRPr lang="en-US" sz="1800" dirty="0"/>
          </a:p>
          <a:p>
            <a:pPr>
              <a:buFont typeface="Arial" panose="020B0604020202020204" pitchFamily="34" charset="0"/>
              <a:buChar char="•"/>
            </a:pPr>
            <a:r>
              <a:rPr lang="en-US" sz="1800" dirty="0">
                <a:hlinkClick r:id="rId3"/>
              </a:rPr>
              <a:t>https://mentor.ieee.org/802.11/dcn/17/11-17-0935-00-00ax-crs-for-clause-27-5-4-2-uora.docx</a:t>
            </a:r>
            <a:r>
              <a:rPr lang="en-US" sz="1800" dirty="0"/>
              <a:t> - Stephane Baron - long discussion related to </a:t>
            </a:r>
            <a:r>
              <a:rPr lang="en-US" sz="1800" dirty="0" err="1"/>
              <a:t>QoS</a:t>
            </a:r>
            <a:r>
              <a:rPr lang="en-US" sz="1800" dirty="0"/>
              <a:t>- (CIDs </a:t>
            </a:r>
            <a:r>
              <a:rPr lang="en-GB" sz="1800" dirty="0"/>
              <a:t>6106, 9571, and 10173)- check for progress.</a:t>
            </a:r>
          </a:p>
          <a:p>
            <a:pPr>
              <a:buFont typeface="Arial" panose="020B0604020202020204" pitchFamily="34" charset="0"/>
              <a:buChar char="•"/>
            </a:pPr>
            <a:r>
              <a:rPr lang="en-US" sz="1800" dirty="0">
                <a:hlinkClick r:id="rId4"/>
              </a:rPr>
              <a:t>https://mentor.ieee.org/802.11/dcn/17/11-17-0606-00-00ax-lb225-mac-cr-clause-6.docx</a:t>
            </a:r>
            <a:r>
              <a:rPr lang="en-US" sz="1800" dirty="0"/>
              <a:t> - Yasuhiko Inoue - CIDs </a:t>
            </a:r>
            <a:r>
              <a:rPr lang="en-GB" sz="1800" dirty="0"/>
              <a:t>3003, 5428, 5429, 5430, 6002, 7705, 7894, and 10190 – ready for motion</a:t>
            </a:r>
          </a:p>
          <a:p>
            <a:pPr>
              <a:buFont typeface="Arial" panose="020B0604020202020204" pitchFamily="34" charset="0"/>
              <a:buChar char="•"/>
            </a:pPr>
            <a:r>
              <a:rPr lang="en-GB" sz="1800" dirty="0"/>
              <a:t>CID 9774 is withdrawn</a:t>
            </a:r>
          </a:p>
          <a:p>
            <a:pPr>
              <a:buFont typeface="Arial" panose="020B0604020202020204" pitchFamily="34" charset="0"/>
              <a:buChar char="•"/>
            </a:pPr>
            <a:r>
              <a:rPr lang="en-US" sz="1800" dirty="0"/>
              <a:t>CID 7409 is withdrawn</a:t>
            </a:r>
          </a:p>
          <a:p>
            <a:pPr>
              <a:buFont typeface="Arial" panose="020B0604020202020204" pitchFamily="34" charset="0"/>
              <a:buChar char="•"/>
            </a:pPr>
            <a:r>
              <a:rPr lang="en-US" sz="1800" dirty="0"/>
              <a:t>A total of 41 CIDs being resolved – ready for 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7507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Reconsidered Comments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CID </a:t>
            </a:r>
            <a:r>
              <a:rPr lang="en-GB" altLang="zh-CN" dirty="0" smtClean="0"/>
              <a:t>7852 – 11-17/0614r3</a:t>
            </a:r>
          </a:p>
          <a:p>
            <a:pPr>
              <a:buFont typeface="Arial" panose="020B0604020202020204" pitchFamily="34" charset="0"/>
              <a:buChar char="•"/>
            </a:pPr>
            <a:r>
              <a:rPr lang="en-GB" altLang="zh-CN" dirty="0" smtClean="0"/>
              <a:t>CID 10117 – 11-17/0698r2</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332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Meeting Reminder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Sept. 6-8 in Santa Clara hosted by Hongyuan Zhang and his colleagues (Marvell Semiconductor).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3885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2209801"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1"/>
            <a:ext cx="8077200" cy="1065213"/>
          </a:xfrm>
        </p:spPr>
        <p:txBody>
          <a:bodyPr/>
          <a:lstStyle/>
          <a:p>
            <a:r>
              <a:rPr lang="en-US" altLang="en-US" dirty="0"/>
              <a:t>Agenda for Monday </a:t>
            </a:r>
            <a:r>
              <a:rPr lang="en-US" altLang="en-US" dirty="0" smtClean="0"/>
              <a:t>July 10, </a:t>
            </a:r>
            <a:r>
              <a:rPr lang="en-US" altLang="en-US" dirty="0"/>
              <a:t>16:00 – </a:t>
            </a:r>
            <a:r>
              <a:rPr lang="en-US" altLang="en-US" dirty="0" smtClean="0"/>
              <a:t>17:45</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smtClean="0"/>
              <a:t>: PHY</a:t>
            </a:r>
            <a:endParaRPr lang="en-US" dirty="0" smtClean="0"/>
          </a:p>
          <a:p>
            <a:r>
              <a:rPr lang="en-US" dirty="0" smtClean="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685801"/>
            <a:ext cx="8008938" cy="1065213"/>
          </a:xfrm>
        </p:spPr>
        <p:txBody>
          <a:bodyPr/>
          <a:lstStyle/>
          <a:p>
            <a:r>
              <a:rPr lang="en-US" altLang="en-US" dirty="0"/>
              <a:t>Agenda for </a:t>
            </a:r>
            <a:r>
              <a:rPr lang="en-US" altLang="en-US" dirty="0" smtClean="0"/>
              <a:t>Tuesday July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a:t>Ad Hoc #1</a:t>
            </a:r>
            <a:r>
              <a:rPr lang="en-US" dirty="0" smtClean="0"/>
              <a:t>: PHY</a:t>
            </a:r>
            <a:endParaRPr lang="en-US" dirty="0"/>
          </a:p>
          <a:p>
            <a:r>
              <a:rPr lang="en-US" dirty="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77200" cy="1065213"/>
          </a:xfrm>
        </p:spPr>
        <p:txBody>
          <a:bodyPr/>
          <a:lstStyle/>
          <a:p>
            <a:r>
              <a:rPr lang="en-US" altLang="en-US" dirty="0"/>
              <a:t>Agenda for Tuesday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smtClean="0"/>
              <a:t>: SR/MU </a:t>
            </a:r>
            <a:endParaRPr lang="en-US" dirty="0" smtClean="0"/>
          </a:p>
          <a:p>
            <a:r>
              <a:rPr lang="en-US" dirty="0" smtClean="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01000" cy="1065213"/>
          </a:xfrm>
        </p:spPr>
        <p:txBody>
          <a:bodyPr/>
          <a:lstStyle/>
          <a:p>
            <a:r>
              <a:rPr lang="en-US" altLang="en-US" dirty="0"/>
              <a:t>Agenda for Tuesday </a:t>
            </a:r>
            <a:r>
              <a:rPr lang="en-US" altLang="en-US" dirty="0" smtClean="0"/>
              <a:t>July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smtClean="0"/>
              <a:t>:  PHY</a:t>
            </a:r>
            <a:endParaRPr lang="en-US" dirty="0" smtClean="0"/>
          </a:p>
          <a:p>
            <a:r>
              <a:rPr lang="en-US" dirty="0" smtClean="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10600" cy="1065213"/>
          </a:xfrm>
        </p:spPr>
        <p:txBody>
          <a:bodyPr/>
          <a:lstStyle/>
          <a:p>
            <a:r>
              <a:rPr lang="en-US" altLang="en-US" dirty="0"/>
              <a:t>Agenda for </a:t>
            </a:r>
            <a:r>
              <a:rPr lang="en-US" altLang="en-US" dirty="0" smtClean="0"/>
              <a:t>Wednesday July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smtClean="0"/>
              <a:t>IEEE-SA IPR policy and Procedure</a:t>
            </a:r>
          </a:p>
          <a:p>
            <a:pPr>
              <a:buFont typeface="Arial" panose="020B0604020202020204" pitchFamily="34" charset="0"/>
              <a:buChar char="•"/>
            </a:pPr>
            <a:r>
              <a:rPr lang="en-US" altLang="en-US" dirty="0" smtClean="0"/>
              <a:t>Progress </a:t>
            </a:r>
            <a:r>
              <a:rPr lang="en-US" altLang="en-US" dirty="0" smtClean="0"/>
              <a:t>Review</a:t>
            </a:r>
          </a:p>
          <a:p>
            <a:pPr>
              <a:buFont typeface="Arial" panose="020B0604020202020204" pitchFamily="34" charset="0"/>
              <a:buChar char="•"/>
            </a:pPr>
            <a:r>
              <a:rPr lang="en-US" altLang="en-US" dirty="0" smtClean="0"/>
              <a:t>PAR Modification Motion</a:t>
            </a:r>
            <a:endParaRPr lang="en-US" altLang="en-US" dirty="0"/>
          </a:p>
          <a:p>
            <a:pPr>
              <a:buFont typeface="Arial" panose="020B0604020202020204" pitchFamily="34" charset="0"/>
              <a:buChar char="•"/>
            </a:pPr>
            <a:r>
              <a:rPr lang="en-US" altLang="en-US" dirty="0" smtClean="0"/>
              <a:t>Presentations</a:t>
            </a:r>
          </a:p>
          <a:p>
            <a:pPr lvl="2">
              <a:buFont typeface="Arial" panose="020B0604020202020204" pitchFamily="34" charset="0"/>
              <a:buChar char="•"/>
            </a:pPr>
            <a:r>
              <a:rPr lang="en-US" altLang="en-US" dirty="0" smtClean="0"/>
              <a:t>11-17/0308</a:t>
            </a:r>
          </a:p>
          <a:p>
            <a:pPr lvl="2">
              <a:buFont typeface="Arial" panose="020B0604020202020204" pitchFamily="34" charset="0"/>
              <a:buChar char="•"/>
            </a:pPr>
            <a:r>
              <a:rPr lang="en-US" altLang="en-US" dirty="0" smtClean="0"/>
              <a:t>11-17/1058</a:t>
            </a:r>
          </a:p>
          <a:p>
            <a:pPr lvl="2">
              <a:buFont typeface="Arial" panose="020B0604020202020204" pitchFamily="34" charset="0"/>
              <a:buChar char="•"/>
            </a:pPr>
            <a:r>
              <a:rPr lang="en-US" altLang="en-US" dirty="0" smtClean="0"/>
              <a:t>11-17/1066</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Modification Motion</a:t>
            </a:r>
            <a:endParaRPr lang="en-US" dirty="0"/>
          </a:p>
        </p:txBody>
      </p:sp>
      <p:sp>
        <p:nvSpPr>
          <p:cNvPr id="3" name="Content Placeholder 2"/>
          <p:cNvSpPr>
            <a:spLocks noGrp="1"/>
          </p:cNvSpPr>
          <p:nvPr>
            <p:ph idx="1"/>
          </p:nvPr>
        </p:nvSpPr>
        <p:spPr/>
        <p:txBody>
          <a:bodyPr/>
          <a:lstStyle/>
          <a:p>
            <a:pPr lvl="0"/>
            <a:r>
              <a:rPr lang="en-GB" dirty="0"/>
              <a:t>Believing that the PAR </a:t>
            </a:r>
            <a:r>
              <a:rPr lang="en-GB" dirty="0" smtClean="0"/>
              <a:t>modification contained </a:t>
            </a:r>
            <a:r>
              <a:rPr lang="en-GB" dirty="0"/>
              <a:t>in the document referenced below meets IEEE-SA guidelines,</a:t>
            </a:r>
            <a:endParaRPr lang="en-US" dirty="0"/>
          </a:p>
          <a:p>
            <a:pPr lvl="0"/>
            <a:r>
              <a:rPr lang="en-GB" dirty="0"/>
              <a:t>Request that the PAR </a:t>
            </a:r>
            <a:r>
              <a:rPr lang="en-GB" dirty="0" smtClean="0"/>
              <a:t>modification contained </a:t>
            </a:r>
            <a:r>
              <a:rPr lang="en-GB" dirty="0"/>
              <a:t>in </a:t>
            </a:r>
            <a:r>
              <a:rPr lang="en-GB" dirty="0" smtClean="0"/>
              <a:t>11-17/0913r0 </a:t>
            </a:r>
            <a:r>
              <a:rPr lang="en-GB" dirty="0"/>
              <a:t>be posted to the IEEE 802 Executive Committee (EC) agenda for WG 802 preview and EC approval to submit to </a:t>
            </a:r>
            <a:r>
              <a:rPr lang="en-GB" dirty="0" err="1"/>
              <a:t>NesCom</a:t>
            </a:r>
            <a:r>
              <a:rPr lang="en-GB" dirty="0"/>
              <a: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38313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86800" cy="1065213"/>
          </a:xfrm>
        </p:spPr>
        <p:txBody>
          <a:bodyPr/>
          <a:lstStyle/>
          <a:p>
            <a:r>
              <a:rPr lang="en-US" altLang="en-US" dirty="0"/>
              <a:t>Agenda for Wednesday </a:t>
            </a:r>
            <a:r>
              <a:rPr lang="en-US" altLang="en-US" dirty="0" smtClean="0"/>
              <a:t>July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1"/>
            <a:ext cx="8686800" cy="1065213"/>
          </a:xfrm>
        </p:spPr>
        <p:txBody>
          <a:bodyPr/>
          <a:lstStyle/>
          <a:p>
            <a:r>
              <a:rPr lang="en-US" altLang="en-US" dirty="0"/>
              <a:t>Agenda for Wednesday </a:t>
            </a:r>
            <a:r>
              <a:rPr lang="en-US" altLang="en-US" dirty="0" smtClean="0"/>
              <a:t>July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1"/>
            <a:ext cx="8382000" cy="1065213"/>
          </a:xfrm>
        </p:spPr>
        <p:txBody>
          <a:bodyPr/>
          <a:lstStyle/>
          <a:p>
            <a:r>
              <a:rPr lang="en-US" altLang="en-US" dirty="0"/>
              <a:t>Agenda for </a:t>
            </a:r>
            <a:r>
              <a:rPr lang="en-US" altLang="en-US" dirty="0" smtClean="0"/>
              <a:t>Thursday July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1"/>
            <a:ext cx="8382000" cy="1065213"/>
          </a:xfrm>
        </p:spPr>
        <p:txBody>
          <a:bodyPr/>
          <a:lstStyle/>
          <a:p>
            <a:r>
              <a:rPr lang="en-US" altLang="en-US" dirty="0"/>
              <a:t>Agenda for Thursday </a:t>
            </a:r>
            <a:r>
              <a:rPr lang="en-US" altLang="en-US" dirty="0" smtClean="0"/>
              <a:t>July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&lt;group&gt; to hold an ad-hoc meeting on &lt;dates&gt; in &lt;location&gt;, with the preferred venue being &lt;preferred location&gt;, for the purpose of &lt;purpose&gt;.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2209801" y="1449388"/>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1905000" y="1373188"/>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1905000" y="1295401"/>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
        <p:nvSpPr>
          <p:cNvPr id="7" name="Rectangle 9"/>
          <p:cNvSpPr>
            <a:spLocks noChangeArrowheads="1"/>
          </p:cNvSpPr>
          <p:nvPr/>
        </p:nvSpPr>
        <p:spPr bwMode="auto">
          <a:xfrm>
            <a:off x="2514600" y="5192714"/>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B0F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897</TotalTime>
  <Words>3231</Words>
  <Application>Microsoft Office PowerPoint</Application>
  <PresentationFormat>Widescreen</PresentationFormat>
  <Paragraphs>741</Paragraphs>
  <Slides>41</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2"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TGax July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July 10, 13:30 – 15:30 </vt:lpstr>
      <vt:lpstr>PHY Submissions</vt:lpstr>
      <vt:lpstr>MAC Submissions</vt:lpstr>
      <vt:lpstr>SR Submissions</vt:lpstr>
      <vt:lpstr>MU Submissions</vt:lpstr>
      <vt:lpstr>TG Submissions</vt:lpstr>
      <vt:lpstr>Summary from May 2017</vt:lpstr>
      <vt:lpstr>Approval of  TG Minutes (May 2017 Meeting and Telecon Minutes) </vt:lpstr>
      <vt:lpstr>Timeline</vt:lpstr>
      <vt:lpstr>Editor Report</vt:lpstr>
      <vt:lpstr>Progress from Teleconferences</vt:lpstr>
      <vt:lpstr>Progress from Teleconferences</vt:lpstr>
      <vt:lpstr>Reconsidered Comments</vt:lpstr>
      <vt:lpstr>September Ad Hoc Meeting Reminder</vt:lpstr>
      <vt:lpstr>Agenda for Monday July 10, 16:00 – 17:45 </vt:lpstr>
      <vt:lpstr>Agenda for Tuesday July 11, 10:30 – 12:30 </vt:lpstr>
      <vt:lpstr>Agenda for Tuesday July 11, 16:00 – 18:00 </vt:lpstr>
      <vt:lpstr>Agenda for Tuesday July 11, 19:30 – 21:30 </vt:lpstr>
      <vt:lpstr>Agenda for Wednesday July 12, 08:00 – 10:00 </vt:lpstr>
      <vt:lpstr>PAR Modification Motion</vt:lpstr>
      <vt:lpstr>Agenda for Wednesday July 12, 13:30 – 15:30 </vt:lpstr>
      <vt:lpstr>Agenda for Wednesday July 12, 16:00 – 18:00 </vt:lpstr>
      <vt:lpstr>Agenda for Thursday July 13, 13:30 – 15:30</vt:lpstr>
      <vt:lpstr>Agenda for Thursday July 13,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58</cp:revision>
  <cp:lastPrinted>1601-01-01T00:00:00Z</cp:lastPrinted>
  <dcterms:created xsi:type="dcterms:W3CDTF">2017-01-26T15:28:16Z</dcterms:created>
  <dcterms:modified xsi:type="dcterms:W3CDTF">2017-07-11T15:41:07Z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1499260770</vt:lpwstr>
  </property>
</Properties>
</file>