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272" r:id="rId3"/>
    <p:sldId id="315" r:id="rId4"/>
    <p:sldId id="338" r:id="rId5"/>
    <p:sldId id="328" r:id="rId6"/>
    <p:sldId id="339" r:id="rId7"/>
    <p:sldId id="340" r:id="rId8"/>
    <p:sldId id="341" r:id="rId9"/>
    <p:sldId id="358" r:id="rId10"/>
    <p:sldId id="342" r:id="rId11"/>
    <p:sldId id="334" r:id="rId12"/>
    <p:sldId id="305" r:id="rId13"/>
    <p:sldId id="311" r:id="rId14"/>
    <p:sldId id="356" r:id="rId15"/>
    <p:sldId id="314" r:id="rId16"/>
    <p:sldId id="361" r:id="rId17"/>
    <p:sldId id="362" r:id="rId18"/>
    <p:sldId id="337" r:id="rId19"/>
    <p:sldId id="355" r:id="rId20"/>
    <p:sldId id="320" r:id="rId21"/>
    <p:sldId id="351" r:id="rId22"/>
    <p:sldId id="353" r:id="rId23"/>
    <p:sldId id="354" r:id="rId24"/>
    <p:sldId id="359" r:id="rId25"/>
    <p:sldId id="280" r:id="rId26"/>
    <p:sldId id="360"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38" d="100"/>
          <a:sy n="138" d="100"/>
        </p:scale>
        <p:origin x="960"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2017</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802.11-17/0886r1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089153" y="6476484"/>
            <a:ext cx="251351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Ruckus/Brocade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6/11-16-1436-01-0arc-yang-modelling-and-netconf-protocol-discussion.pptx" TargetMode="External"/><Relationship Id="rId3" Type="http://schemas.openxmlformats.org/officeDocument/2006/relationships/hyperlink" Target="https://mentor.ieee.org/802.11/dcn/17/11-17-1025-00-0arc-11ba-arch-discussion.pptx" TargetMode="External"/><Relationship Id="rId7" Type="http://schemas.openxmlformats.org/officeDocument/2006/relationships/hyperlink" Target="https://mentor.ieee.org/802.11/dcn/09/11-09-0533-01-0arc-recomendation-re-mib-types-and-usage.ppt" TargetMode="External"/><Relationship Id="rId12" Type="http://schemas.openxmlformats.org/officeDocument/2006/relationships/hyperlink" Target="https://mentor.ieee.org/802.11/dcn/14/11-14-1213-01-0arc-ap-arch-concepts-and-distribution-system-access.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7/11-17-0475-03-0arc-mib-pattern-analysis.xlsx" TargetMode="External"/><Relationship Id="rId11"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5/11-15-0355-04-0arc-mib-truthvalue-usage-patterns.docx" TargetMode="External"/><Relationship Id="rId10" Type="http://schemas.openxmlformats.org/officeDocument/2006/relationships/hyperlink" Target="https://mentor.ieee.org/802.11/dcn/16/11-16-0720-00-0arc-stacked-architecture-discussion.pptx" TargetMode="External"/><Relationship Id="rId4" Type="http://schemas.openxmlformats.org/officeDocument/2006/relationships/hyperlink" Target="https://mentor.ieee.org/802.11/dcn/14/11-14-1281-04-0arc-mib-attributes-analysis.docx" TargetMode="External"/><Relationship Id="rId9" Type="http://schemas.openxmlformats.org/officeDocument/2006/relationships/hyperlink" Target="https://mentor.ieee.org/802.11/dcn/17/11-17-0136-02-0arc-bridging-architecture-considerations.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0864-00-0arc-arc-sc-meeting-minutes-may-2017.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17/11-17-1039-00-0arc-arc-sc-teleconference-meeting-minutes-30-may-2017.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7/11-17-1025-00-0arc-11ba-arch-discussion.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4/11-14-1281-04-0arc-mib-attributes-analysis.docx" TargetMode="External"/><Relationship Id="rId2" Type="http://schemas.openxmlformats.org/officeDocument/2006/relationships/hyperlink" Target="https://mentor.ieee.org/802.11/dcn/14/11-14-1068-00-0arc-mib-attributes-design-pattern-background.docx" TargetMode="External"/><Relationship Id="rId1" Type="http://schemas.openxmlformats.org/officeDocument/2006/relationships/slideLayout" Target="../slideLayouts/slideLayout2.xml"/><Relationship Id="rId5" Type="http://schemas.openxmlformats.org/officeDocument/2006/relationships/hyperlink" Target="https://mentor.ieee.org/802.11/dcn/17/11-17-0475-08-0arc-mib-pattern-analysis.xlsx" TargetMode="External"/><Relationship Id="rId4" Type="http://schemas.openxmlformats.org/officeDocument/2006/relationships/hyperlink" Target="https://mentor.ieee.org/802.11/dcn/15/11-15-0355-04-0arc-mib-truthvalue-usage-patterns.docx"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6/11-16-1436-00-0arc-yang-modelling-and-netconf-protocol-discussion.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ARC-SC-agenda-July-2017 </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2017-07-10</a:t>
            </a:r>
          </a:p>
        </p:txBody>
      </p:sp>
      <p:graphicFrame>
        <p:nvGraphicFramePr>
          <p:cNvPr id="15364" name="Object 11"/>
          <p:cNvGraphicFramePr>
            <a:graphicFrameLocks noChangeAspect="1"/>
          </p:cNvGraphicFramePr>
          <p:nvPr>
            <p:extLst>
              <p:ext uri="{D42A27DB-BD31-4B8C-83A1-F6EECF244321}">
                <p14:modId xmlns:p14="http://schemas.microsoft.com/office/powerpoint/2010/main" val="1970024306"/>
              </p:ext>
            </p:extLst>
          </p:nvPr>
        </p:nvGraphicFramePr>
        <p:xfrm>
          <a:off x="522288" y="2301875"/>
          <a:ext cx="7935912" cy="2963720"/>
        </p:xfrm>
        <a:graphic>
          <a:graphicData uri="http://schemas.openxmlformats.org/presentationml/2006/ole">
            <mc:AlternateContent xmlns:mc="http://schemas.openxmlformats.org/markup-compatibility/2006">
              <mc:Choice xmlns:v="urn:schemas-microsoft-com:vml" Requires="v">
                <p:oleObj spid="_x0000_s15432"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301875"/>
                        <a:ext cx="7935912" cy="296372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July 2017</a:t>
            </a:r>
          </a:p>
        </p:txBody>
      </p:sp>
      <p:sp>
        <p:nvSpPr>
          <p:cNvPr id="11267" name="Rectangle 3"/>
          <p:cNvSpPr>
            <a:spLocks noGrp="1" noChangeArrowheads="1"/>
          </p:cNvSpPr>
          <p:nvPr>
            <p:ph idx="1"/>
          </p:nvPr>
        </p:nvSpPr>
        <p:spPr>
          <a:xfrm>
            <a:off x="685800" y="1295400"/>
            <a:ext cx="7772400" cy="5029200"/>
          </a:xfrm>
        </p:spPr>
        <p:txBody>
          <a:bodyPr/>
          <a:lstStyle/>
          <a:p>
            <a:pPr marL="0" indent="0" eaLnBrk="1" hangingPunct="1">
              <a:lnSpc>
                <a:spcPct val="90000"/>
              </a:lnSpc>
              <a:buFontTx/>
              <a:buNone/>
              <a:defRPr/>
            </a:pPr>
            <a:r>
              <a:rPr lang="en-US" sz="2000" dirty="0">
                <a:solidFill>
                  <a:srgbClr val="000000"/>
                </a:solidFill>
              </a:rPr>
              <a:t>Tuesday, July 11, PM2  </a:t>
            </a:r>
            <a:endParaRPr lang="en-US" sz="1600" dirty="0"/>
          </a:p>
          <a:p>
            <a:pPr eaLnBrk="1" hangingPunct="1">
              <a:lnSpc>
                <a:spcPct val="90000"/>
              </a:lnSpc>
              <a:defRPr/>
            </a:pPr>
            <a:r>
              <a:rPr lang="en-US" sz="1600" dirty="0"/>
              <a:t>Administrative: Minutes</a:t>
            </a:r>
          </a:p>
          <a:p>
            <a:pPr marL="342900" lvl="1" indent="-342900" eaLnBrk="1" hangingPunct="1">
              <a:lnSpc>
                <a:spcPct val="90000"/>
              </a:lnSpc>
              <a:buFontTx/>
              <a:buChar char="•"/>
              <a:defRPr/>
            </a:pPr>
            <a:r>
              <a:rPr lang="en-US" sz="1600" b="1" dirty="0"/>
              <a:t>IEEE 1588 mapping to IEEE 802.11</a:t>
            </a:r>
          </a:p>
          <a:p>
            <a:pPr marL="342900" lvl="1" indent="-342900" eaLnBrk="1" hangingPunct="1">
              <a:lnSpc>
                <a:spcPct val="90000"/>
              </a:lnSpc>
              <a:buFontTx/>
              <a:buChar char="•"/>
              <a:defRPr/>
            </a:pPr>
            <a:r>
              <a:rPr lang="en-US" sz="1600" b="1" dirty="0"/>
              <a:t>802 activities</a:t>
            </a:r>
          </a:p>
          <a:p>
            <a:pPr marL="342900" lvl="1" indent="-342900" eaLnBrk="1" hangingPunct="1">
              <a:lnSpc>
                <a:spcPct val="90000"/>
              </a:lnSpc>
              <a:buFontTx/>
              <a:buChar char="•"/>
              <a:defRPr/>
            </a:pPr>
            <a:r>
              <a:rPr lang="en-US" sz="1600" b="1" dirty="0"/>
              <a:t>IETF/802 coordination</a:t>
            </a:r>
          </a:p>
          <a:p>
            <a:pPr>
              <a:defRPr/>
            </a:pPr>
            <a:r>
              <a:rPr lang="en-US" sz="1600" dirty="0"/>
              <a:t>802.1ASrev use of FTM</a:t>
            </a:r>
          </a:p>
          <a:p>
            <a:pPr>
              <a:defRPr/>
            </a:pPr>
            <a:r>
              <a:rPr lang="en-US" sz="1600" dirty="0"/>
              <a:t>Investigation of WUR architecture topics; may lead into “split” PHYs (LC, 28 GHz (</a:t>
            </a:r>
            <a:r>
              <a:rPr lang="en-US" sz="1600" dirty="0" err="1"/>
              <a:t>Phazr</a:t>
            </a:r>
            <a:r>
              <a:rPr lang="en-US" sz="1600" dirty="0"/>
              <a:t>)): </a:t>
            </a:r>
            <a:r>
              <a:rPr lang="en-US" sz="1600" b="0" dirty="0">
                <a:hlinkClick r:id="rId3"/>
              </a:rPr>
              <a:t>11-17/1025r0</a:t>
            </a:r>
            <a:r>
              <a:rPr lang="en-US" sz="1600" dirty="0"/>
              <a:t> </a:t>
            </a:r>
            <a:endParaRPr lang="en-US" sz="1600" dirty="0"/>
          </a:p>
          <a:p>
            <a:pPr marL="342900" lvl="1" indent="-342900" eaLnBrk="1" hangingPunct="1">
              <a:lnSpc>
                <a:spcPct val="90000"/>
              </a:lnSpc>
              <a:spcBef>
                <a:spcPts val="432"/>
              </a:spcBef>
              <a:buFont typeface="Arial" pitchFamily="34" charset="0"/>
              <a:buChar char="•"/>
              <a:defRPr/>
            </a:pPr>
            <a:r>
              <a:rPr lang="en-US" sz="1600" b="1" dirty="0"/>
              <a:t>MIB attributes Design Pattern - </a:t>
            </a:r>
            <a:r>
              <a:rPr lang="en-US" sz="1600" dirty="0">
                <a:hlinkClick r:id="rId4"/>
              </a:rPr>
              <a:t>11-14/1281r4</a:t>
            </a:r>
            <a:r>
              <a:rPr lang="en-US" sz="1600" dirty="0"/>
              <a:t>, </a:t>
            </a:r>
            <a:r>
              <a:rPr lang="en-US" sz="1600" dirty="0">
                <a:hlinkClick r:id="rId5"/>
              </a:rPr>
              <a:t>11-15/0355r4</a:t>
            </a:r>
            <a:r>
              <a:rPr lang="en-US" sz="1600" dirty="0"/>
              <a:t>, </a:t>
            </a:r>
            <a:r>
              <a:rPr lang="en-US" sz="1600" dirty="0">
                <a:hlinkClick r:id="rId6"/>
              </a:rPr>
              <a:t>11-17/0475r3</a:t>
            </a:r>
            <a:r>
              <a:rPr lang="en-US" sz="1600" dirty="0"/>
              <a:t>, </a:t>
            </a:r>
            <a:r>
              <a:rPr lang="en-US" sz="1600" dirty="0">
                <a:hlinkClick r:id="rId7"/>
              </a:rPr>
              <a:t>11-09/0533r1</a:t>
            </a:r>
            <a:r>
              <a:rPr lang="en-US" sz="1600" dirty="0"/>
              <a:t> </a:t>
            </a:r>
          </a:p>
          <a:p>
            <a:pPr marL="342900" lvl="1" indent="-342900" eaLnBrk="1" hangingPunct="1">
              <a:lnSpc>
                <a:spcPct val="90000"/>
              </a:lnSpc>
              <a:buFont typeface="Arial" pitchFamily="34" charset="0"/>
              <a:buChar char="•"/>
              <a:defRPr/>
            </a:pPr>
            <a:r>
              <a:rPr lang="en-US" sz="1600" b="1" dirty="0"/>
              <a:t>YANG/NETCONF modeling discussions – </a:t>
            </a:r>
            <a:r>
              <a:rPr lang="en-US" sz="1600" dirty="0">
                <a:hlinkClick r:id="rId8"/>
              </a:rPr>
              <a:t>11-16/1436r1</a:t>
            </a:r>
            <a:r>
              <a:rPr lang="en-US" sz="1600" dirty="0"/>
              <a:t> </a:t>
            </a:r>
          </a:p>
          <a:p>
            <a:pPr marL="342900" lvl="1" indent="-342900" eaLnBrk="1" hangingPunct="1">
              <a:lnSpc>
                <a:spcPct val="90000"/>
              </a:lnSpc>
              <a:buFont typeface="Arial" pitchFamily="34" charset="0"/>
              <a:buChar char="•"/>
              <a:defRPr/>
            </a:pPr>
            <a:r>
              <a:rPr lang="en-US" sz="1600" b="1" dirty="0"/>
              <a:t>AP/DS/Portal architecture and 802 and GLK concepts - </a:t>
            </a:r>
            <a:r>
              <a:rPr lang="en-US" altLang="en-US" sz="1600" dirty="0">
                <a:hlinkClick r:id="rId9"/>
              </a:rPr>
              <a:t>11-17/0136r2</a:t>
            </a:r>
            <a:r>
              <a:rPr lang="en-US" sz="1600" b="1" dirty="0"/>
              <a:t>, </a:t>
            </a:r>
            <a:r>
              <a:rPr lang="en-US" sz="1600" dirty="0">
                <a:hlinkClick r:id="rId10"/>
              </a:rPr>
              <a:t>11-16/0720r0</a:t>
            </a:r>
            <a:r>
              <a:rPr lang="en-US" sz="1600" b="1" dirty="0"/>
              <a:t>, </a:t>
            </a:r>
            <a:r>
              <a:rPr lang="en-US" sz="1600" dirty="0">
                <a:hlinkClick r:id="rId11"/>
              </a:rPr>
              <a:t>11-15/0454r0</a:t>
            </a:r>
            <a:r>
              <a:rPr lang="en-US" sz="1600" b="1" dirty="0"/>
              <a:t>, </a:t>
            </a:r>
            <a:r>
              <a:rPr lang="en-US" sz="1600" dirty="0">
                <a:hlinkClick r:id="rId12"/>
              </a:rPr>
              <a:t>11-14/1213r1</a:t>
            </a:r>
            <a:r>
              <a:rPr lang="en-US" sz="1600" b="1" dirty="0"/>
              <a:t> (slides 9-11)</a:t>
            </a:r>
          </a:p>
          <a:p>
            <a:pPr marL="342900" lvl="1" indent="-342900" eaLnBrk="1" hangingPunct="1">
              <a:lnSpc>
                <a:spcPct val="90000"/>
              </a:lnSpc>
              <a:buFont typeface="Arial" pitchFamily="34" charset="0"/>
              <a:buChar char="•"/>
              <a:defRPr/>
            </a:pPr>
            <a:r>
              <a:rPr lang="en-US" sz="1600" b="1" dirty="0"/>
              <a:t>“What is an ESS?”</a:t>
            </a:r>
            <a:endParaRPr lang="en-US" sz="1600" dirty="0"/>
          </a:p>
          <a:p>
            <a:pPr marL="0" indent="0" eaLnBrk="1" hangingPunct="1">
              <a:lnSpc>
                <a:spcPct val="90000"/>
              </a:lnSpc>
              <a:buNone/>
              <a:defRPr/>
            </a:pPr>
            <a:r>
              <a:rPr lang="en-US" sz="2000" dirty="0">
                <a:solidFill>
                  <a:srgbClr val="000000"/>
                </a:solidFill>
              </a:rPr>
              <a:t>Wednesday, July 12, AM1  </a:t>
            </a:r>
          </a:p>
          <a:p>
            <a:pPr marL="342900" lvl="1" indent="-342900" eaLnBrk="1" hangingPunct="1">
              <a:lnSpc>
                <a:spcPct val="90000"/>
              </a:lnSpc>
              <a:spcBef>
                <a:spcPts val="432"/>
              </a:spcBef>
              <a:buFont typeface="Arial" pitchFamily="34" charset="0"/>
              <a:buChar char="•"/>
              <a:defRPr/>
            </a:pPr>
            <a:r>
              <a:rPr lang="en-US" sz="1600" b="1" dirty="0"/>
              <a:t>MIB attributes Design Pattern (</a:t>
            </a:r>
            <a:r>
              <a:rPr lang="en-US" sz="1600" b="1" dirty="0" err="1"/>
              <a:t>cont</a:t>
            </a:r>
            <a:r>
              <a:rPr lang="en-US" sz="1600" b="1" dirty="0"/>
              <a:t>)</a:t>
            </a:r>
          </a:p>
          <a:p>
            <a:pPr marL="342900" lvl="1" indent="-342900" eaLnBrk="1" hangingPunct="1">
              <a:lnSpc>
                <a:spcPct val="90000"/>
              </a:lnSpc>
              <a:buFontTx/>
              <a:buChar char="•"/>
              <a:defRPr/>
            </a:pPr>
            <a:r>
              <a:rPr lang="en-US" sz="1600" b="1" dirty="0"/>
              <a:t>AP/DS/Portal architecture and 802 and GLK concepts (</a:t>
            </a:r>
            <a:r>
              <a:rPr lang="en-US" sz="1600" b="1" dirty="0" err="1"/>
              <a:t>cont</a:t>
            </a:r>
            <a:r>
              <a:rPr lang="en-US" sz="1600" b="1" dirty="0"/>
              <a:t>)</a:t>
            </a:r>
          </a:p>
          <a:p>
            <a:pPr marL="342900" lvl="1" indent="-342900" eaLnBrk="1" hangingPunct="1">
              <a:lnSpc>
                <a:spcPct val="90000"/>
              </a:lnSpc>
              <a:buFontTx/>
              <a:buChar char="•"/>
              <a:defRPr/>
            </a:pPr>
            <a:r>
              <a:rPr lang="en-US" sz="1600" b="1" dirty="0"/>
              <a:t>“What is an ESS?” (</a:t>
            </a:r>
            <a:r>
              <a:rPr lang="en-US" sz="1600" b="1" dirty="0" err="1"/>
              <a:t>cont</a:t>
            </a:r>
            <a:r>
              <a:rPr lang="en-US" sz="1600" b="1" dirty="0"/>
              <a:t>)</a:t>
            </a:r>
          </a:p>
          <a:p>
            <a:pPr marL="342900" lvl="1" indent="-342900" eaLnBrk="1" hangingPunct="1">
              <a:lnSpc>
                <a:spcPct val="90000"/>
              </a:lnSpc>
              <a:spcBef>
                <a:spcPts val="432"/>
              </a:spcBef>
              <a:buFont typeface="Arial" pitchFamily="34" charset="0"/>
              <a:buChar char="•"/>
              <a:defRPr/>
            </a:pPr>
            <a:r>
              <a:rPr lang="en-US" sz="1600" b="1" dirty="0"/>
              <a:t>Future sessions / SC activities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May face-to-face minutes: </a:t>
            </a:r>
            <a:r>
              <a:rPr lang="en-US" altLang="en-US" b="0" dirty="0">
                <a:hlinkClick r:id="rId3"/>
              </a:rPr>
              <a:t>https://mentor.ieee.org/802.11/dcn/17/11-17-0864-00-0arc-arc-sc-meeting-minutes-may-2017.docx</a:t>
            </a:r>
            <a:endParaRPr lang="en-US" altLang="en-US" b="0" dirty="0"/>
          </a:p>
          <a:p>
            <a:pPr eaLnBrk="1" hangingPunct="1"/>
            <a:r>
              <a:rPr lang="en-US" altLang="en-US" b="0" dirty="0"/>
              <a:t>May 30 teleconference minutes: </a:t>
            </a:r>
            <a:r>
              <a:rPr lang="en-US" altLang="en-US" b="0" dirty="0">
                <a:hlinkClick r:id="rId4"/>
              </a:rPr>
              <a:t>https://mentor.ieee.org/802.11/dcn/17/11-17-1039-00-0arc-arc-sc-teleconference-meeting-minutes-30-may-2017.docx</a:t>
            </a:r>
            <a:endParaRPr lang="en-US" altLang="en-US" b="0" dirty="0"/>
          </a:p>
          <a:p>
            <a:pPr eaLnBrk="1" hangingPunct="1"/>
            <a:r>
              <a:rPr lang="en-US" altLang="en-US" b="0" dirty="0"/>
              <a:t>June 27 teleconference minutes: &lt;link </a:t>
            </a:r>
            <a:r>
              <a:rPr lang="en-US" altLang="en-US" b="0" dirty="0" err="1"/>
              <a:t>tbd</a:t>
            </a:r>
            <a:r>
              <a:rPr lang="en-US" altLang="en-US" b="0" dirty="0"/>
              <a:t>&gt; </a:t>
            </a:r>
            <a:endParaRPr lang="en-US" altLang="en-US" b="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a:t>IEEE 1588 mapping to IEEE 802.11</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r>
              <a:rPr lang="en-US" altLang="en-US" dirty="0"/>
              <a:t>802.1Q revision underway, target Sept 2017.  Roll-in:</a:t>
            </a:r>
          </a:p>
          <a:p>
            <a:pPr lvl="1"/>
            <a:r>
              <a:rPr lang="en-US" dirty="0"/>
              <a:t>IEEE </a:t>
            </a:r>
            <a:r>
              <a:rPr lang="en-US" dirty="0" err="1"/>
              <a:t>Std</a:t>
            </a:r>
            <a:r>
              <a:rPr lang="en-US" dirty="0"/>
              <a:t> 802.1Qcd-2015,</a:t>
            </a:r>
          </a:p>
          <a:p>
            <a:pPr lvl="1"/>
            <a:r>
              <a:rPr lang="en-US" dirty="0"/>
              <a:t>IEEE </a:t>
            </a:r>
            <a:r>
              <a:rPr lang="en-US" dirty="0" err="1"/>
              <a:t>Std</a:t>
            </a:r>
            <a:r>
              <a:rPr lang="en-US" dirty="0"/>
              <a:t> 802.1Qca-2015,</a:t>
            </a:r>
          </a:p>
          <a:p>
            <a:pPr lvl="1"/>
            <a:r>
              <a:rPr lang="en-US" dirty="0"/>
              <a:t>IEEE </a:t>
            </a:r>
            <a:r>
              <a:rPr lang="en-US" dirty="0" err="1"/>
              <a:t>Std</a:t>
            </a:r>
            <a:r>
              <a:rPr lang="en-US" dirty="0"/>
              <a:t> 802.1Q-2014 </a:t>
            </a:r>
            <a:r>
              <a:rPr lang="en-US" dirty="0" err="1"/>
              <a:t>Cor</a:t>
            </a:r>
            <a:r>
              <a:rPr lang="en-US" dirty="0"/>
              <a:t> 1-2015,</a:t>
            </a:r>
          </a:p>
          <a:p>
            <a:pPr lvl="1"/>
            <a:r>
              <a:rPr lang="en-US" dirty="0"/>
              <a:t>IEEE </a:t>
            </a:r>
            <a:r>
              <a:rPr lang="en-US" dirty="0" err="1"/>
              <a:t>Std</a:t>
            </a:r>
            <a:r>
              <a:rPr lang="en-US" dirty="0"/>
              <a:t> 802.1Qbv-2015,</a:t>
            </a:r>
          </a:p>
          <a:p>
            <a:pPr lvl="1"/>
            <a:r>
              <a:rPr lang="en-US" dirty="0"/>
              <a:t>IEEE </a:t>
            </a:r>
            <a:r>
              <a:rPr lang="en-US" dirty="0" err="1"/>
              <a:t>Std</a:t>
            </a:r>
            <a:r>
              <a:rPr lang="en-US" dirty="0"/>
              <a:t> 802.1Qbu-2016,</a:t>
            </a:r>
          </a:p>
          <a:p>
            <a:pPr lvl="1"/>
            <a:r>
              <a:rPr lang="en-US" dirty="0"/>
              <a:t>IEEE </a:t>
            </a:r>
            <a:r>
              <a:rPr lang="en-US" dirty="0" err="1"/>
              <a:t>Std</a:t>
            </a:r>
            <a:r>
              <a:rPr lang="en-US" dirty="0"/>
              <a:t> 802.1Qbz-2016</a:t>
            </a:r>
          </a:p>
          <a:p>
            <a:r>
              <a:rPr lang="en-US" altLang="en-US" dirty="0"/>
              <a:t>802.1AC-2016 published</a:t>
            </a:r>
          </a:p>
          <a:p>
            <a:endParaRPr lang="en-US" altLang="en-US" dirty="0"/>
          </a:p>
        </p:txBody>
      </p:sp>
    </p:spTree>
    <p:extLst>
      <p:ext uri="{BB962C8B-B14F-4D97-AF65-F5344CB8AC3E}">
        <p14:creationId xmlns:p14="http://schemas.microsoft.com/office/powerpoint/2010/main" val="1768506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sz="2000" dirty="0"/>
              <a:t>Dorothy Stanley present topics of interest: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a:defRPr/>
            </a:pPr>
            <a:r>
              <a:rPr lang="en-US" dirty="0"/>
              <a:t>802.1ASrev use of FTM</a:t>
            </a:r>
          </a:p>
        </p:txBody>
      </p:sp>
      <p:sp>
        <p:nvSpPr>
          <p:cNvPr id="39939" name="Rectangle 3"/>
          <p:cNvSpPr>
            <a:spLocks noGrp="1" noChangeArrowheads="1"/>
          </p:cNvSpPr>
          <p:nvPr>
            <p:ph idx="1"/>
          </p:nvPr>
        </p:nvSpPr>
        <p:spPr>
          <a:xfrm>
            <a:off x="685800" y="1524000"/>
            <a:ext cx="7772400" cy="4724400"/>
          </a:xfrm>
        </p:spPr>
        <p:txBody>
          <a:bodyPr/>
          <a:lstStyle/>
          <a:p>
            <a:r>
              <a:rPr lang="en-US" altLang="en-US" sz="2000" dirty="0"/>
              <a:t>Presentations:</a:t>
            </a:r>
          </a:p>
          <a:p>
            <a:pPr lvl="1"/>
            <a:r>
              <a:rPr lang="en-US" altLang="en-US" sz="1600" dirty="0"/>
              <a:t>&lt;TBD&gt;</a:t>
            </a:r>
          </a:p>
        </p:txBody>
      </p:sp>
    </p:spTree>
    <p:extLst>
      <p:ext uri="{BB962C8B-B14F-4D97-AF65-F5344CB8AC3E}">
        <p14:creationId xmlns:p14="http://schemas.microsoft.com/office/powerpoint/2010/main" val="18403119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Presentations:</a:t>
            </a:r>
          </a:p>
          <a:p>
            <a:pPr lvl="1">
              <a:defRPr/>
            </a:pPr>
            <a:r>
              <a:rPr lang="en-US" sz="1600" dirty="0">
                <a:hlinkClick r:id="rId2"/>
              </a:rPr>
              <a:t>11-17/1025r0</a:t>
            </a:r>
            <a:r>
              <a:rPr lang="en-US" sz="1600" dirty="0"/>
              <a:t> </a:t>
            </a:r>
            <a:endParaRPr lang="en-US" sz="1600" dirty="0"/>
          </a:p>
        </p:txBody>
      </p:sp>
    </p:spTree>
    <p:extLst>
      <p:ext uri="{BB962C8B-B14F-4D97-AF65-F5344CB8AC3E}">
        <p14:creationId xmlns:p14="http://schemas.microsoft.com/office/powerpoint/2010/main" val="1108795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The WG11 Chair has requested that the ARC SC investigate and create a Design Pattern for MIB attributes of the form “*Implemented” and “*Activated”</a:t>
            </a:r>
          </a:p>
          <a:p>
            <a:r>
              <a:rPr lang="en-US" altLang="en-US" dirty="0"/>
              <a:t>Background:</a:t>
            </a:r>
          </a:p>
          <a:p>
            <a:pPr lvl="1"/>
            <a:r>
              <a:rPr lang="en-US" altLang="en-US" sz="1600" dirty="0">
                <a:hlinkClick r:id="rId2"/>
              </a:rPr>
              <a:t>https://mentor.ieee.org/802.11/dcn/14/11-14-1068-00-0arc-mib-attributes-design-pattern-background.docx</a:t>
            </a:r>
            <a:r>
              <a:rPr lang="en-US" altLang="en-US" sz="1600" dirty="0"/>
              <a:t> </a:t>
            </a:r>
          </a:p>
          <a:p>
            <a:pPr lvl="1"/>
            <a:r>
              <a:rPr lang="en-US" altLang="en-US" sz="1600" dirty="0">
                <a:hlinkClick r:id="rId3"/>
              </a:rPr>
              <a:t>https://mentor.ieee.org/802.11/dcn/14/11-14-1281-04-0arc-mib-attributes-analysis.docx</a:t>
            </a:r>
            <a:r>
              <a:rPr lang="en-US" altLang="en-US" sz="1600" dirty="0"/>
              <a:t> </a:t>
            </a:r>
          </a:p>
          <a:p>
            <a:r>
              <a:rPr lang="en-US" altLang="en-US" sz="2000" dirty="0">
                <a:hlinkClick r:id="rId4"/>
              </a:rPr>
              <a:t>https://mentor.ieee.org/802.11/dcn/15/11-15-0355-04-0arc-mib-truthvalue-usage-patterns.docx</a:t>
            </a:r>
            <a:endParaRPr lang="en-US" altLang="en-US" sz="2000" dirty="0"/>
          </a:p>
          <a:p>
            <a:r>
              <a:rPr lang="en-US" altLang="en-US" sz="2000" dirty="0">
                <a:hlinkClick r:id="rId5"/>
              </a:rPr>
              <a:t>https://mentor.ieee.org/802.11/dcn/17/11-17-0475-08-0arc-mib-pattern-analysis.xlsx</a:t>
            </a:r>
            <a:endParaRPr lang="en-US" altLang="en-US"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a:t>
            </a:r>
          </a:p>
          <a:p>
            <a:pPr lvl="1"/>
            <a:r>
              <a:rPr lang="en-US" altLang="en-US" sz="1600" dirty="0">
                <a:hlinkClick r:id="rId2"/>
              </a:rPr>
              <a:t>https://mentor.ieee.org/802.11/dcn/16/11-16-1436-00-0arc-yang-modelling-and-netconf-protocol-discussion.pptx</a:t>
            </a:r>
            <a:r>
              <a:rPr lang="en-US" altLang="en-US" sz="1600" dirty="0"/>
              <a:t> </a:t>
            </a:r>
          </a:p>
        </p:txBody>
      </p:sp>
    </p:spTree>
    <p:extLst>
      <p:ext uri="{BB962C8B-B14F-4D97-AF65-F5344CB8AC3E}">
        <p14:creationId xmlns:p14="http://schemas.microsoft.com/office/powerpoint/2010/main" val="2462518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July 2017, Berlin, Germany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July 12</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Design Pattern for “*Implemented” and “*Activated” MIB attributes – Impacts of YANG/NETCONF decision?</a:t>
            </a:r>
          </a:p>
          <a:p>
            <a:pPr>
              <a:defRPr/>
            </a:pPr>
            <a:r>
              <a:rPr lang="en-US" sz="2000" dirty="0"/>
              <a:t>Consider YANG/NETCONF</a:t>
            </a:r>
          </a:p>
          <a:p>
            <a:pPr>
              <a:defRPr/>
            </a:pPr>
            <a:r>
              <a:rPr lang="en-US" sz="2000" dirty="0"/>
              <a:t>802.1ASrev use of FTM</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Will also follow 802.1/802.11 activities on links, bridging, and MAC Service definition – “What is an ESS?”, for example</a:t>
            </a:r>
          </a:p>
          <a:p>
            <a:pPr>
              <a:defRPr/>
            </a:pPr>
            <a:r>
              <a:rPr lang="en-US" sz="2000" dirty="0"/>
              <a:t>Monitor/report on IETF/802 activities, as needed</a:t>
            </a:r>
          </a:p>
          <a:p>
            <a:pPr>
              <a:defRPr/>
            </a:pPr>
            <a:r>
              <a:rPr lang="en-US" sz="2000" dirty="0"/>
              <a:t>Monitor/report on IEEE 1588 activities,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July 2017</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a:t>
            </a:r>
            <a:r>
              <a:rPr lang="en-US" altLang="en-US" dirty="0">
                <a:solidFill>
                  <a:srgbClr val="FF0000"/>
                </a:solidFill>
              </a:rPr>
              <a:t>two?</a:t>
            </a:r>
            <a:r>
              <a:rPr lang="en-US" altLang="en-US" dirty="0"/>
              <a:t> individual meeting slots</a:t>
            </a:r>
          </a:p>
          <a:p>
            <a:pPr lvl="1" eaLnBrk="1" hangingPunct="1"/>
            <a:r>
              <a:rPr lang="en-US" altLang="en-US" dirty="0"/>
              <a:t>Usual slot on Wed AM1 </a:t>
            </a:r>
          </a:p>
          <a:p>
            <a:pPr lvl="1" eaLnBrk="1" hangingPunct="1"/>
            <a:r>
              <a:rPr lang="en-US" altLang="en-US" dirty="0"/>
              <a:t>Another slot for standalone ARC work (Monday/Tuesday?)</a:t>
            </a:r>
          </a:p>
          <a:p>
            <a:pPr lvl="1" eaLnBrk="1" hangingPunct="1"/>
            <a:r>
              <a:rPr lang="en-US" altLang="en-US" dirty="0"/>
              <a:t>Another slot (Thursday’s slot)?</a:t>
            </a:r>
          </a:p>
          <a:p>
            <a:pPr lvl="1" eaLnBrk="1" hangingPunct="1"/>
            <a:r>
              <a:rPr lang="en-US" altLang="en-US" dirty="0"/>
              <a:t>Joint sessions: </a:t>
            </a:r>
            <a:r>
              <a:rPr lang="en-US" altLang="en-US" strike="sngStrike" dirty="0" err="1"/>
              <a:t>TGak</a:t>
            </a:r>
            <a:r>
              <a:rPr lang="en-US" altLang="en-US" strike="sngStrike" dirty="0"/>
              <a:t>?  </a:t>
            </a:r>
            <a:r>
              <a:rPr lang="en-US" altLang="en-US" strike="sngStrike" dirty="0" err="1"/>
              <a:t>TGaq</a:t>
            </a:r>
            <a:r>
              <a:rPr lang="en-US" altLang="en-US" strike="sngStrike" dirty="0"/>
              <a:t>? 802.1?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May schedule with 10 days notice if discussion warrants</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July 2017 session</a:t>
            </a:r>
          </a:p>
          <a:p>
            <a:pPr eaLnBrk="1" hangingPunct="1"/>
            <a:endParaRPr lang="en-US" altLang="en-US" sz="2000" dirty="0"/>
          </a:p>
          <a:p>
            <a:pPr eaLnBrk="1" hangingPunct="1"/>
            <a:r>
              <a:rPr lang="en-US" altLang="en-US" sz="2000" dirty="0"/>
              <a:t>Chair: Mark Hamilton (Ruckus/Brocade)</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July 11</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25805</TotalTime>
  <Words>1797</Words>
  <Application>Microsoft Office PowerPoint</Application>
  <PresentationFormat>On-screen Show (4:3)</PresentationFormat>
  <Paragraphs>222</Paragraphs>
  <Slides>26</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4" baseType="lpstr">
      <vt:lpstr>MS Gothic</vt:lpstr>
      <vt:lpstr>MS PGothic</vt:lpstr>
      <vt:lpstr>Arial</vt:lpstr>
      <vt:lpstr>Helvetica</vt:lpstr>
      <vt:lpstr>Monotype Sorts</vt:lpstr>
      <vt:lpstr>Times New Roman</vt:lpstr>
      <vt:lpstr>802-11-Submission</vt:lpstr>
      <vt:lpstr>Document</vt:lpstr>
      <vt:lpstr>ARC-SC-agenda-July-2017 </vt:lpstr>
      <vt:lpstr>Abstract</vt:lpstr>
      <vt:lpstr>IEEE 802.11   Architecture Standing Committee</vt:lpstr>
      <vt:lpstr>Tuesday, July 11th,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July 2017</vt:lpstr>
      <vt:lpstr>ARC Minutes</vt:lpstr>
      <vt:lpstr>IEEE 1588 mapping to IEEE 802.11</vt:lpstr>
      <vt:lpstr>IEEE 802 activities directly related to IEEE 802.11 ARC</vt:lpstr>
      <vt:lpstr>IETF/802 coordination </vt:lpstr>
      <vt:lpstr>802.1ASrev use of FTM</vt:lpstr>
      <vt:lpstr>TGba architecture topics</vt:lpstr>
      <vt:lpstr>Design Pattern for MIB attributes</vt:lpstr>
      <vt:lpstr>Discussion on YANG/NETCONF models</vt:lpstr>
      <vt:lpstr>AP/DS/Portal architecture and 802 concepts</vt:lpstr>
      <vt:lpstr>What is an ESS?</vt:lpstr>
      <vt:lpstr>What is an ESS?  (Continued)</vt:lpstr>
      <vt:lpstr>What is an ESS? – Direction?</vt:lpstr>
      <vt:lpstr>Wednesday, July 12th, AM1</vt:lpstr>
      <vt:lpstr>ARC Future Activities &amp; sessions</vt:lpstr>
      <vt:lpstr>Planning for July 2017</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mhamilto@brocade.com</cp:lastModifiedBy>
  <cp:revision>477</cp:revision>
  <cp:lastPrinted>1998-02-10T13:28:06Z</cp:lastPrinted>
  <dcterms:created xsi:type="dcterms:W3CDTF">2009-07-15T16:38:20Z</dcterms:created>
  <dcterms:modified xsi:type="dcterms:W3CDTF">2017-07-09T15:46:48Z</dcterms:modified>
</cp:coreProperties>
</file>