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8" r:id="rId16"/>
    <p:sldId id="763" r:id="rId17"/>
    <p:sldId id="766" r:id="rId18"/>
    <p:sldId id="767"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26" r:id="rId33"/>
    <p:sldId id="760" r:id="rId34"/>
    <p:sldId id="694" r:id="rId35"/>
    <p:sldId id="695" r:id="rId36"/>
    <p:sldId id="751"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426" autoAdjust="0"/>
  </p:normalViewPr>
  <p:slideViewPr>
    <p:cSldViewPr>
      <p:cViewPr varScale="1">
        <p:scale>
          <a:sx n="96" d="100"/>
          <a:sy n="96" d="100"/>
        </p:scale>
        <p:origin x="1744"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802.11-17/0883r8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0843-00-00ba-meeting-minutes-may-2017.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0843-00-00ba-meeting-minutes-may-2017.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2017-07-08</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715243500"/>
              </p:ext>
            </p:extLst>
          </p:nvPr>
        </p:nvGraphicFramePr>
        <p:xfrm>
          <a:off x="777875" y="3848100"/>
          <a:ext cx="7512050" cy="1152525"/>
        </p:xfrm>
        <a:graphic>
          <a:graphicData uri="http://schemas.openxmlformats.org/presentationml/2006/ole">
            <mc:AlternateContent xmlns:mc="http://schemas.openxmlformats.org/markup-compatibility/2006">
              <mc:Choice xmlns:v="urn:schemas-microsoft-com:vml" Requires="v">
                <p:oleObj spid="_x0000_s4186" name="Document" r:id="rId4" imgW="8255000" imgH="1270000" progId="Word.Document.8">
                  <p:embed/>
                </p:oleObj>
              </mc:Choice>
              <mc:Fallback>
                <p:oleObj name="Document" r:id="rId4" imgW="8255000" imgH="1270000" progId="Word.Document.8">
                  <p:embed/>
                  <p:pic>
                    <p:nvPicPr>
                      <p:cNvPr id="0" name="Object 3"/>
                      <p:cNvPicPr>
                        <a:picLocks noChangeAspect="1" noChangeArrowheads="1"/>
                      </p:cNvPicPr>
                      <p:nvPr/>
                    </p:nvPicPr>
                    <p:blipFill>
                      <a:blip r:embed="rId5"/>
                      <a:srcRect/>
                      <a:stretch>
                        <a:fillRect/>
                      </a:stretch>
                    </p:blipFill>
                    <p:spPr bwMode="auto">
                      <a:xfrm>
                        <a:off x="777875" y="3848100"/>
                        <a:ext cx="7512050" cy="11525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8915400" cy="4339650"/>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solidFill>
                  <a:srgbClr val="00B050"/>
                </a:solidFill>
              </a:rPr>
              <a:t>11- </a:t>
            </a:r>
            <a:r>
              <a:rPr lang="en-US" sz="1600" dirty="0">
                <a:solidFill>
                  <a:srgbClr val="00B050"/>
                </a:solidFill>
              </a:rPr>
              <a:t>17/969r0 </a:t>
            </a:r>
            <a:r>
              <a:rPr lang="en-US" sz="1600" dirty="0" smtClean="0">
                <a:solidFill>
                  <a:srgbClr val="00B050"/>
                </a:solidFill>
              </a:rPr>
              <a:t>Analysis </a:t>
            </a:r>
            <a:r>
              <a:rPr lang="en-US" sz="1600" dirty="0">
                <a:solidFill>
                  <a:srgbClr val="00B050"/>
                </a:solidFill>
              </a:rPr>
              <a:t>on the Impact of Blank GI to </a:t>
            </a:r>
            <a:r>
              <a:rPr lang="en-US" sz="1600" dirty="0" smtClean="0">
                <a:solidFill>
                  <a:srgbClr val="00B050"/>
                </a:solidFill>
              </a:rPr>
              <a:t>ISI, </a:t>
            </a:r>
            <a:r>
              <a:rPr lang="en-US" sz="1600" dirty="0" err="1" smtClean="0">
                <a:solidFill>
                  <a:srgbClr val="00B050"/>
                </a:solidFill>
              </a:rPr>
              <a:t>Junghoon</a:t>
            </a:r>
            <a:r>
              <a:rPr lang="en-US" sz="1600" dirty="0" smtClean="0">
                <a:solidFill>
                  <a:srgbClr val="00B050"/>
                </a:solidFill>
              </a:rPr>
              <a:t> Suh (Huawei)</a:t>
            </a:r>
            <a:endParaRPr lang="en-US" sz="1600" dirty="0">
              <a:solidFill>
                <a:srgbClr val="00B050"/>
              </a:solidFill>
            </a:endParaRPr>
          </a:p>
          <a:p>
            <a:pPr marL="342900" indent="-342900">
              <a:spcBef>
                <a:spcPts val="0"/>
              </a:spcBef>
              <a:spcAft>
                <a:spcPts val="0"/>
              </a:spcAft>
              <a:buFont typeface="+mj-lt"/>
              <a:buAutoNum type="arabicPeriod"/>
              <a:defRPr/>
            </a:pPr>
            <a:endParaRPr lang="en-US" sz="1600" dirty="0" smtClean="0"/>
          </a:p>
          <a:p>
            <a:pPr>
              <a:spcBef>
                <a:spcPts val="0"/>
              </a:spcBef>
              <a:spcAft>
                <a:spcPts val="0"/>
              </a:spcAft>
              <a:defRPr/>
            </a:pPr>
            <a:r>
              <a:rPr lang="en-US" sz="1600" b="1" dirty="0" smtClean="0">
                <a:latin typeface="+mn-lt"/>
                <a:ea typeface="Malgun Gothic" panose="020B0503020000020004" pitchFamily="34" charset="-127"/>
                <a:cs typeface="Times New Roman" panose="02020603050405020304" pitchFamily="18" charset="0"/>
              </a:rPr>
              <a:t>(</a:t>
            </a: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a:solidFill>
                  <a:srgbClr val="00B050"/>
                </a:solidFill>
              </a:rPr>
              <a:t>11-17-0964-00-00ba-signal-bandwidth-and-sequence-for-ook-signal-generation, </a:t>
            </a:r>
            <a:r>
              <a:rPr lang="en-US" sz="1600" dirty="0" err="1">
                <a:solidFill>
                  <a:srgbClr val="00B050"/>
                </a:solidFill>
              </a:rPr>
              <a:t>Eunsung</a:t>
            </a:r>
            <a:r>
              <a:rPr lang="en-US" sz="1600" dirty="0">
                <a:solidFill>
                  <a:srgbClr val="00B050"/>
                </a:solidFill>
              </a:rPr>
              <a:t> Park (LGE</a:t>
            </a:r>
            <a:r>
              <a:rPr lang="en-US" sz="1600" dirty="0" smtClean="0">
                <a:solidFill>
                  <a:srgbClr val="00B050"/>
                </a:solidFill>
              </a:rPr>
              <a:t>)</a:t>
            </a:r>
          </a:p>
          <a:p>
            <a:pPr marL="800100" lvl="1" indent="-342900">
              <a:spcBef>
                <a:spcPts val="0"/>
              </a:spcBef>
              <a:spcAft>
                <a:spcPts val="0"/>
              </a:spcAft>
              <a:buFont typeface="+mj-lt"/>
              <a:buAutoNum type="arabicPeriod"/>
              <a:defRPr/>
            </a:pPr>
            <a:r>
              <a:rPr lang="en-US" sz="1600" dirty="0" smtClean="0">
                <a:solidFill>
                  <a:srgbClr val="00B050"/>
                </a:solidFill>
              </a:rPr>
              <a:t>SP1: Y/N/A=19/0/36, SP2:</a:t>
            </a:r>
            <a:endParaRPr lang="en-GB" sz="1600" dirty="0" smtClean="0">
              <a:solidFill>
                <a:srgbClr val="00B050"/>
              </a:solidFill>
            </a:endParaRPr>
          </a:p>
          <a:p>
            <a:pPr marL="342900" indent="-342900">
              <a:spcBef>
                <a:spcPts val="0"/>
              </a:spcBef>
              <a:spcAft>
                <a:spcPts val="0"/>
              </a:spcAft>
              <a:buFont typeface="+mj-lt"/>
              <a:buAutoNum type="arabicPeriod"/>
              <a:defRPr/>
            </a:pPr>
            <a:r>
              <a:rPr lang="en-GB" sz="1600" dirty="0" smtClean="0">
                <a:solidFill>
                  <a:srgbClr val="00B050"/>
                </a:solidFill>
              </a:rPr>
              <a:t>11/17-1017r0</a:t>
            </a:r>
            <a:r>
              <a:rPr lang="en-GB" sz="1600" dirty="0">
                <a:solidFill>
                  <a:srgbClr val="00B050"/>
                </a:solidFill>
              </a:rPr>
              <a:t> “Variable signal bandwidth of the wake-up signal for enhanced WUR performance”, Leif </a:t>
            </a:r>
            <a:r>
              <a:rPr lang="en-GB" sz="1600" dirty="0" err="1">
                <a:solidFill>
                  <a:srgbClr val="00B050"/>
                </a:solidFill>
              </a:rPr>
              <a:t>Wilhelmsson</a:t>
            </a:r>
            <a:r>
              <a:rPr lang="en-GB" sz="1600" dirty="0">
                <a:solidFill>
                  <a:srgbClr val="00B050"/>
                </a:solidFill>
              </a:rPr>
              <a:t> (Ericsson</a:t>
            </a:r>
            <a:r>
              <a:rPr lang="en-GB" sz="1600" dirty="0" smtClean="0">
                <a:solidFill>
                  <a:srgbClr val="00B050"/>
                </a:solidFill>
              </a:rPr>
              <a:t>)</a:t>
            </a:r>
          </a:p>
          <a:p>
            <a:pPr marL="342900" indent="-342900">
              <a:spcBef>
                <a:spcPts val="0"/>
              </a:spcBef>
              <a:spcAft>
                <a:spcPts val="0"/>
              </a:spcAft>
              <a:buFont typeface="+mj-lt"/>
              <a:buAutoNum type="arabicPeriod"/>
              <a:defRPr/>
            </a:pPr>
            <a:r>
              <a:rPr lang="en-GB" sz="1600" dirty="0">
                <a:solidFill>
                  <a:srgbClr val="00B050"/>
                </a:solidFill>
              </a:rPr>
              <a:t>11/17-1018r0 “Some Results on Synchronization Performance”, Dennis </a:t>
            </a:r>
            <a:r>
              <a:rPr lang="en-GB" sz="1600" dirty="0" err="1">
                <a:solidFill>
                  <a:srgbClr val="00B050"/>
                </a:solidFill>
              </a:rPr>
              <a:t>Sundman</a:t>
            </a:r>
            <a:r>
              <a:rPr lang="en-GB" sz="1600" dirty="0">
                <a:solidFill>
                  <a:srgbClr val="00B050"/>
                </a:solidFill>
              </a:rPr>
              <a:t> (Ericsson</a:t>
            </a:r>
            <a:r>
              <a:rPr lang="en-GB" sz="1600" dirty="0" smtClean="0">
                <a:solidFill>
                  <a:srgbClr val="00B050"/>
                </a:solidFill>
              </a:rPr>
              <a:t>): </a:t>
            </a:r>
            <a:r>
              <a:rPr lang="en-GB" sz="1600" dirty="0" smtClean="0">
                <a:solidFill>
                  <a:srgbClr val="FFC000"/>
                </a:solidFill>
              </a:rPr>
              <a:t>SP deferred</a:t>
            </a:r>
          </a:p>
          <a:p>
            <a:pPr marL="342900" indent="-342900">
              <a:spcBef>
                <a:spcPts val="0"/>
              </a:spcBef>
              <a:spcAft>
                <a:spcPts val="0"/>
              </a:spcAft>
              <a:buFont typeface="+mj-lt"/>
              <a:buAutoNum type="arabicPeriod"/>
              <a:defRPr/>
            </a:pPr>
            <a:r>
              <a:rPr lang="en-US" sz="1600" dirty="0">
                <a:solidFill>
                  <a:srgbClr val="00B050"/>
                </a:solidFill>
              </a:rPr>
              <a:t>17/1013 Considerations on WUP bandwidth and </a:t>
            </a:r>
            <a:r>
              <a:rPr lang="en-US" sz="1600" dirty="0" smtClean="0">
                <a:solidFill>
                  <a:srgbClr val="00B050"/>
                </a:solidFill>
              </a:rPr>
              <a:t>CCA, </a:t>
            </a:r>
            <a:r>
              <a:rPr lang="en-US" sz="1600" dirty="0" err="1" smtClean="0">
                <a:solidFill>
                  <a:srgbClr val="00B050"/>
                </a:solidFill>
              </a:rPr>
              <a:t>Jinsoo</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a:t>
            </a:r>
            <a:r>
              <a:rPr lang="en-US" sz="1600" dirty="0" err="1" smtClean="0">
                <a:solidFill>
                  <a:srgbClr val="00B050"/>
                </a:solidFill>
              </a:rPr>
              <a:t>Yonsei</a:t>
            </a:r>
            <a:r>
              <a:rPr lang="en-US" sz="1600" dirty="0" smtClean="0">
                <a:solidFill>
                  <a:srgbClr val="00B050"/>
                </a:solidFill>
              </a:rPr>
              <a:t> Univ.)</a:t>
            </a:r>
          </a:p>
          <a:p>
            <a:pPr marL="342900" indent="-342900">
              <a:spcBef>
                <a:spcPts val="0"/>
              </a:spcBef>
              <a:spcAft>
                <a:spcPts val="0"/>
              </a:spcAft>
              <a:buFont typeface="+mj-lt"/>
              <a:buAutoNum type="arabicPeriod"/>
              <a:defRPr/>
            </a:pPr>
            <a:r>
              <a:rPr lang="en-US" sz="1600" dirty="0" smtClean="0">
                <a:solidFill>
                  <a:srgbClr val="00B050"/>
                </a:solidFill>
              </a:rPr>
              <a:t>11-17/1037 </a:t>
            </a:r>
            <a:r>
              <a:rPr lang="en-US" sz="1600" dirty="0">
                <a:solidFill>
                  <a:srgbClr val="00B050"/>
                </a:solidFill>
              </a:rPr>
              <a:t>Performance Evaluation of OOK Waveform Coding Schemes with </a:t>
            </a:r>
            <a:r>
              <a:rPr lang="en-US" sz="1600" dirty="0" smtClean="0">
                <a:solidFill>
                  <a:srgbClr val="00B050"/>
                </a:solidFill>
              </a:rPr>
              <a:t>Impairments, </a:t>
            </a:r>
            <a:r>
              <a:rPr lang="en-US" sz="1600" dirty="0" err="1" smtClean="0">
                <a:solidFill>
                  <a:srgbClr val="00B050"/>
                </a:solidFill>
              </a:rPr>
              <a:t>Rui</a:t>
            </a:r>
            <a:r>
              <a:rPr lang="en-US" sz="1600" dirty="0" smtClean="0">
                <a:solidFill>
                  <a:srgbClr val="00B050"/>
                </a:solidFill>
              </a:rPr>
              <a:t> Yang (</a:t>
            </a:r>
            <a:r>
              <a:rPr lang="en-US" sz="1600" dirty="0" err="1" smtClean="0">
                <a:solidFill>
                  <a:srgbClr val="00B050"/>
                </a:solidFill>
              </a:rPr>
              <a:t>InterDigital</a:t>
            </a:r>
            <a:r>
              <a:rPr lang="en-US" sz="1600" dirty="0" smtClean="0">
                <a:solidFill>
                  <a:srgbClr val="00B050"/>
                </a:solidFill>
              </a:rPr>
              <a:t>)</a:t>
            </a:r>
          </a:p>
          <a:p>
            <a:pPr marL="342900" indent="-342900">
              <a:spcBef>
                <a:spcPts val="0"/>
              </a:spcBef>
              <a:spcAft>
                <a:spcPts val="0"/>
              </a:spcAft>
              <a:buFont typeface="+mj-lt"/>
              <a:buAutoNum type="arabicPeriod"/>
              <a:defRPr/>
            </a:pPr>
            <a:endParaRPr lang="en-GB" sz="1600" dirty="0"/>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228600" y="2113255"/>
            <a:ext cx="8686799" cy="3539430"/>
          </a:xfrm>
          <a:prstGeom prst="rect">
            <a:avLst/>
          </a:prstGeom>
        </p:spPr>
        <p:txBody>
          <a:bodyPr wrap="square">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solidFill>
                  <a:srgbClr val="00B050"/>
                </a:solidFill>
              </a:rPr>
              <a:t>11-17-0965-00-00ba-data-rate-for-range-requirement-in-11ba, </a:t>
            </a:r>
            <a:r>
              <a:rPr lang="en-US" sz="1600" dirty="0" err="1" smtClean="0">
                <a:solidFill>
                  <a:srgbClr val="00B050"/>
                </a:solidFill>
              </a:rPr>
              <a:t>Eunsung</a:t>
            </a:r>
            <a:r>
              <a:rPr lang="en-US" sz="1600" dirty="0" smtClean="0">
                <a:solidFill>
                  <a:srgbClr val="00B050"/>
                </a:solidFill>
              </a:rPr>
              <a:t> Park (LGE)</a:t>
            </a:r>
          </a:p>
          <a:p>
            <a:pPr marL="342900" indent="-342900">
              <a:spcBef>
                <a:spcPts val="0"/>
              </a:spcBef>
              <a:spcAft>
                <a:spcPts val="0"/>
              </a:spcAft>
              <a:buFont typeface="+mj-lt"/>
              <a:buAutoNum type="arabicPeriod"/>
              <a:defRPr/>
            </a:pPr>
            <a:r>
              <a:rPr lang="en-US" sz="1600" dirty="0" smtClean="0">
                <a:solidFill>
                  <a:srgbClr val="00B050"/>
                </a:solidFill>
              </a:rPr>
              <a:t>11-17/0966r0 </a:t>
            </a:r>
            <a:r>
              <a:rPr lang="en-US" sz="1600" dirty="0">
                <a:solidFill>
                  <a:srgbClr val="00B050"/>
                </a:solidFill>
              </a:rPr>
              <a:t>Data Rate Selection for Wake-Up Receiver, </a:t>
            </a:r>
            <a:r>
              <a:rPr lang="en-US" sz="1600" dirty="0" err="1">
                <a:solidFill>
                  <a:srgbClr val="00B050"/>
                </a:solidFill>
              </a:rPr>
              <a:t>Kaiying</a:t>
            </a:r>
            <a:r>
              <a:rPr lang="en-US" sz="1600" dirty="0">
                <a:solidFill>
                  <a:srgbClr val="00B050"/>
                </a:solidFill>
              </a:rPr>
              <a:t> </a:t>
            </a:r>
            <a:r>
              <a:rPr lang="en-US" sz="1600" dirty="0" err="1" smtClean="0">
                <a:solidFill>
                  <a:srgbClr val="00B050"/>
                </a:solidFill>
              </a:rPr>
              <a:t>Lv</a:t>
            </a:r>
            <a:r>
              <a:rPr lang="en-US" sz="1600" dirty="0">
                <a:solidFill>
                  <a:srgbClr val="00B050"/>
                </a:solidFill>
              </a:rPr>
              <a:t> </a:t>
            </a:r>
            <a:r>
              <a:rPr lang="en-US" sz="1600" dirty="0" smtClean="0">
                <a:solidFill>
                  <a:srgbClr val="00B050"/>
                </a:solidFill>
              </a:rPr>
              <a:t>(ZTE)</a:t>
            </a:r>
          </a:p>
          <a:p>
            <a:pPr marL="342900" indent="-342900">
              <a:spcBef>
                <a:spcPts val="0"/>
              </a:spcBef>
              <a:spcAft>
                <a:spcPts val="0"/>
              </a:spcAft>
              <a:buFont typeface="+mj-lt"/>
              <a:buAutoNum type="arabicPeriod"/>
              <a:defRPr/>
            </a:pPr>
            <a:r>
              <a:rPr lang="en-US" sz="1600" dirty="0" smtClean="0">
                <a:solidFill>
                  <a:srgbClr val="00B050"/>
                </a:solidFill>
              </a:rPr>
              <a:t>802.11-17/990</a:t>
            </a:r>
            <a:r>
              <a:rPr lang="en-US" sz="1600" dirty="0">
                <a:solidFill>
                  <a:srgbClr val="00B050"/>
                </a:solidFill>
              </a:rPr>
              <a:t>   WUR Data Rates (Steve </a:t>
            </a:r>
            <a:r>
              <a:rPr lang="en-US" sz="1600" dirty="0" err="1">
                <a:solidFill>
                  <a:srgbClr val="00B050"/>
                </a:solidFill>
              </a:rPr>
              <a:t>Shellhammer</a:t>
            </a:r>
            <a:r>
              <a:rPr lang="en-US" sz="1600" dirty="0">
                <a:solidFill>
                  <a:srgbClr val="00B050"/>
                </a:solidFill>
              </a:rPr>
              <a:t> and Bin </a:t>
            </a:r>
            <a:r>
              <a:rPr lang="en-US" sz="1600" dirty="0" smtClean="0">
                <a:solidFill>
                  <a:srgbClr val="00B050"/>
                </a:solidFill>
              </a:rPr>
              <a:t>Tian, Qualcomm) </a:t>
            </a:r>
            <a:endParaRPr lang="en-US" sz="1600" dirty="0">
              <a:solidFill>
                <a:srgbClr val="00B050"/>
              </a:solidFill>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buFont typeface="+mj-lt"/>
              <a:buAutoNum type="arabicPeriod"/>
            </a:pPr>
            <a:r>
              <a:rPr lang="en-US" sz="1600" dirty="0" smtClean="0">
                <a:solidFill>
                  <a:srgbClr val="FFC000"/>
                </a:solidFill>
              </a:rPr>
              <a:t>11-17/0967r0 </a:t>
            </a:r>
            <a:r>
              <a:rPr lang="en-US" sz="1600" dirty="0">
                <a:solidFill>
                  <a:srgbClr val="FFC000"/>
                </a:solidFill>
              </a:rPr>
              <a:t>Consideration of WUR packet design, </a:t>
            </a:r>
            <a:r>
              <a:rPr lang="en-US" sz="1600" dirty="0" err="1">
                <a:solidFill>
                  <a:srgbClr val="FFC000"/>
                </a:solidFill>
              </a:rPr>
              <a:t>Kaiying</a:t>
            </a:r>
            <a:r>
              <a:rPr lang="en-US" sz="1600" dirty="0">
                <a:solidFill>
                  <a:srgbClr val="FFC000"/>
                </a:solidFill>
              </a:rPr>
              <a:t> </a:t>
            </a:r>
            <a:r>
              <a:rPr lang="en-US" sz="1600" dirty="0" err="1">
                <a:solidFill>
                  <a:srgbClr val="FFC000"/>
                </a:solidFill>
              </a:rPr>
              <a:t>Lv</a:t>
            </a:r>
            <a:r>
              <a:rPr lang="en-US" sz="1600" dirty="0">
                <a:solidFill>
                  <a:srgbClr val="FFC000"/>
                </a:solidFill>
              </a:rPr>
              <a:t> </a:t>
            </a:r>
            <a:r>
              <a:rPr lang="en-US" sz="1600" dirty="0" smtClean="0">
                <a:solidFill>
                  <a:srgbClr val="FFC000"/>
                </a:solidFill>
              </a:rPr>
              <a:t>(ZTE</a:t>
            </a:r>
            <a:r>
              <a:rPr lang="en-US" sz="1600" dirty="0" smtClean="0">
                <a:solidFill>
                  <a:srgbClr val="FFC000"/>
                </a:solidFill>
              </a:rPr>
              <a:t>) - deferred</a:t>
            </a:r>
            <a:endParaRPr lang="en-US" sz="1600" dirty="0" smtClean="0">
              <a:solidFill>
                <a:srgbClr val="FFC000"/>
              </a:solidFill>
            </a:endParaRPr>
          </a:p>
          <a:p>
            <a:pPr marL="342900" indent="-342900">
              <a:buFont typeface="+mj-lt"/>
              <a:buAutoNum type="arabicPeriod"/>
            </a:pPr>
            <a:r>
              <a:rPr lang="en-US" sz="1600" dirty="0" smtClean="0">
                <a:solidFill>
                  <a:srgbClr val="00B050"/>
                </a:solidFill>
              </a:rPr>
              <a:t>11-17-0997-00-00ba-preamble-options, </a:t>
            </a:r>
            <a:r>
              <a:rPr lang="en-US" sz="1600" dirty="0" err="1" smtClean="0">
                <a:solidFill>
                  <a:srgbClr val="00B050"/>
                </a:solidFill>
              </a:rPr>
              <a:t>Shahrnaz</a:t>
            </a:r>
            <a:r>
              <a:rPr lang="en-US" sz="1600" dirty="0" smtClean="0">
                <a:solidFill>
                  <a:srgbClr val="00B050"/>
                </a:solidFill>
              </a:rPr>
              <a:t> </a:t>
            </a:r>
            <a:r>
              <a:rPr lang="en-US" sz="1600" dirty="0" err="1" smtClean="0">
                <a:solidFill>
                  <a:srgbClr val="00B050"/>
                </a:solidFill>
              </a:rPr>
              <a:t>Azizi</a:t>
            </a:r>
            <a:r>
              <a:rPr lang="en-US" sz="1600" dirty="0" smtClean="0">
                <a:solidFill>
                  <a:srgbClr val="00B050"/>
                </a:solidFill>
              </a:rPr>
              <a:t> (Intel)</a:t>
            </a:r>
          </a:p>
          <a:p>
            <a:pPr marL="342900" indent="-342900">
              <a:buFont typeface="+mj-lt"/>
              <a:buAutoNum type="arabicPeriod"/>
            </a:pPr>
            <a:r>
              <a:rPr lang="en-US" sz="1600" dirty="0">
                <a:solidFill>
                  <a:srgbClr val="00B050"/>
                </a:solidFill>
              </a:rPr>
              <a:t>11-17-0983-00-00ba WUR preamble SYNC field </a:t>
            </a:r>
            <a:r>
              <a:rPr lang="en-US" sz="1600" dirty="0" smtClean="0">
                <a:solidFill>
                  <a:srgbClr val="00B050"/>
                </a:solidFill>
              </a:rPr>
              <a:t>design, </a:t>
            </a:r>
            <a:r>
              <a:rPr lang="en-US" sz="1600" dirty="0" err="1" smtClean="0">
                <a:solidFill>
                  <a:srgbClr val="00B050"/>
                </a:solidFill>
              </a:rPr>
              <a:t>Rui</a:t>
            </a:r>
            <a:r>
              <a:rPr lang="en-US" sz="1600" dirty="0" smtClean="0">
                <a:solidFill>
                  <a:srgbClr val="00B050"/>
                </a:solidFill>
              </a:rPr>
              <a:t> Cao (Marvell)</a:t>
            </a:r>
            <a:endParaRPr lang="en-US" sz="1600" dirty="0">
              <a:solidFill>
                <a:srgbClr val="00B050"/>
              </a:solidFill>
            </a:endParaRPr>
          </a:p>
          <a:p>
            <a:pPr marL="342900" indent="-342900">
              <a:buFont typeface="+mj-lt"/>
              <a:buAutoNum type="arabicPeriod"/>
            </a:pPr>
            <a:r>
              <a:rPr lang="en-US" sz="1600" dirty="0">
                <a:solidFill>
                  <a:srgbClr val="00B050"/>
                </a:solidFill>
              </a:rPr>
              <a:t>802.11-17/991   Preamble Design and Simulations (Steve </a:t>
            </a:r>
            <a:r>
              <a:rPr lang="en-US" sz="1600" dirty="0" err="1">
                <a:solidFill>
                  <a:srgbClr val="00B050"/>
                </a:solidFill>
              </a:rPr>
              <a:t>Shellhammer</a:t>
            </a:r>
            <a:r>
              <a:rPr lang="en-US" sz="1600" dirty="0">
                <a:solidFill>
                  <a:srgbClr val="00B050"/>
                </a:solidFill>
              </a:rPr>
              <a:t> and Bin </a:t>
            </a:r>
            <a:r>
              <a:rPr lang="en-US" sz="1600" dirty="0" smtClean="0">
                <a:solidFill>
                  <a:srgbClr val="00B050"/>
                </a:solidFill>
              </a:rPr>
              <a:t>Tian, Qualcomm)</a:t>
            </a:r>
            <a:endParaRPr lang="en-US" sz="1600" dirty="0">
              <a:solidFill>
                <a:srgbClr val="00B050"/>
              </a:solidFill>
            </a:endParaRPr>
          </a:p>
          <a:p>
            <a:pPr marL="342900" indent="-342900">
              <a:buFont typeface="+mj-lt"/>
              <a:buAutoNum type="arabicPeriod"/>
            </a:pPr>
            <a:r>
              <a:rPr lang="en-US" sz="1600" dirty="0">
                <a:solidFill>
                  <a:srgbClr val="00B050"/>
                </a:solidFill>
              </a:rPr>
              <a:t>11/17-1020r0 </a:t>
            </a:r>
            <a:r>
              <a:rPr lang="en-US" sz="1600" dirty="0" err="1">
                <a:solidFill>
                  <a:srgbClr val="00B050"/>
                </a:solidFill>
              </a:rPr>
              <a:t>wur</a:t>
            </a:r>
            <a:r>
              <a:rPr lang="en-US" sz="1600" dirty="0">
                <a:solidFill>
                  <a:srgbClr val="00B050"/>
                </a:solidFill>
              </a:rPr>
              <a:t> preamble design </a:t>
            </a:r>
            <a:r>
              <a:rPr lang="en-US" sz="1600" dirty="0" smtClean="0">
                <a:solidFill>
                  <a:srgbClr val="00B050"/>
                </a:solidFill>
              </a:rPr>
              <a:t>follow-up, </a:t>
            </a:r>
            <a:r>
              <a:rPr lang="en-US" sz="1600" dirty="0" err="1" smtClean="0">
                <a:solidFill>
                  <a:srgbClr val="00B050"/>
                </a:solidFill>
              </a:rPr>
              <a:t>Tianyu</a:t>
            </a:r>
            <a:r>
              <a:rPr lang="en-US" sz="1600" dirty="0" smtClean="0">
                <a:solidFill>
                  <a:srgbClr val="00B050"/>
                </a:solidFill>
              </a:rPr>
              <a:t> Wu (</a:t>
            </a:r>
            <a:r>
              <a:rPr lang="en-US" sz="1600" dirty="0" err="1" smtClean="0">
                <a:solidFill>
                  <a:srgbClr val="00B050"/>
                </a:solidFill>
              </a:rPr>
              <a:t>MediaTek</a:t>
            </a:r>
            <a:r>
              <a:rPr lang="en-US" sz="1600" dirty="0" smtClean="0">
                <a:solidFill>
                  <a:srgbClr val="00B050"/>
                </a:solidFill>
              </a:rPr>
              <a:t>)</a:t>
            </a:r>
          </a:p>
          <a:p>
            <a:pPr marL="342900" indent="-342900">
              <a:buFont typeface="+mj-lt"/>
              <a:buAutoNum type="arabicPeriod"/>
            </a:pPr>
            <a:r>
              <a:rPr lang="en-US" sz="1600" dirty="0">
                <a:solidFill>
                  <a:srgbClr val="00B050"/>
                </a:solidFill>
              </a:rPr>
              <a:t>11-17/ 963r0 Signaling method for multiple data rates, </a:t>
            </a:r>
            <a:r>
              <a:rPr lang="en-US" sz="1600" dirty="0" err="1">
                <a:solidFill>
                  <a:srgbClr val="00B050"/>
                </a:solidFill>
              </a:rPr>
              <a:t>Dongguk</a:t>
            </a:r>
            <a:r>
              <a:rPr lang="en-US" sz="1600" dirty="0">
                <a:solidFill>
                  <a:srgbClr val="00B050"/>
                </a:solidFill>
              </a:rPr>
              <a:t> Lim (LGE)</a:t>
            </a: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5078313"/>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buFont typeface="+mj-lt"/>
              <a:buAutoNum type="arabicPeriod"/>
            </a:pPr>
            <a:r>
              <a:rPr lang="en-US" sz="1600" dirty="0" smtClean="0">
                <a:solidFill>
                  <a:srgbClr val="00B050"/>
                </a:solidFill>
              </a:rPr>
              <a:t>11-17-0953-00-00ba-WUR-Mode-Discussion, </a:t>
            </a:r>
            <a:r>
              <a:rPr lang="en-US" sz="1600" dirty="0" err="1" smtClean="0">
                <a:solidFill>
                  <a:srgbClr val="00B050"/>
                </a:solidFill>
              </a:rPr>
              <a:t>Suhwook</a:t>
            </a:r>
            <a:r>
              <a:rPr lang="en-US" sz="1600" dirty="0" smtClean="0">
                <a:solidFill>
                  <a:srgbClr val="00B050"/>
                </a:solidFill>
              </a:rPr>
              <a:t> Kim (LGE): SP </a:t>
            </a:r>
          </a:p>
          <a:p>
            <a:pPr marL="342900" indent="-342900">
              <a:buFont typeface="+mj-lt"/>
              <a:buAutoNum type="arabicPeriod"/>
            </a:pPr>
            <a:r>
              <a:rPr lang="en-US" sz="1600" dirty="0" smtClean="0">
                <a:solidFill>
                  <a:srgbClr val="00B050"/>
                </a:solidFill>
              </a:rPr>
              <a:t>11-17-0954-00-00ba-WUR-Mode-Signaling, </a:t>
            </a:r>
            <a:r>
              <a:rPr lang="en-US" sz="1600" dirty="0" err="1" smtClean="0">
                <a:solidFill>
                  <a:srgbClr val="00B050"/>
                </a:solidFill>
              </a:rPr>
              <a:t>Suhwook</a:t>
            </a:r>
            <a:r>
              <a:rPr lang="en-US" sz="1600" dirty="0" smtClean="0">
                <a:solidFill>
                  <a:srgbClr val="00B050"/>
                </a:solidFill>
              </a:rPr>
              <a:t> Kim (LGE)</a:t>
            </a:r>
          </a:p>
          <a:p>
            <a:pPr marL="342900" indent="-342900">
              <a:buFont typeface="+mj-lt"/>
              <a:buAutoNum type="arabicPeriod"/>
            </a:pPr>
            <a:r>
              <a:rPr lang="en-US" sz="1600" dirty="0">
                <a:solidFill>
                  <a:srgbClr val="00B050"/>
                </a:solidFill>
              </a:rPr>
              <a:t>11-17-0972 Definition of WUR Mode, Po-Kai Huang (Intel</a:t>
            </a:r>
            <a:r>
              <a:rPr lang="en-US" sz="1600" dirty="0" smtClean="0">
                <a:solidFill>
                  <a:srgbClr val="00B050"/>
                </a:solidFill>
              </a:rPr>
              <a:t>): SP</a:t>
            </a:r>
            <a:endParaRPr lang="en-US" sz="1600" dirty="0">
              <a:solidFill>
                <a:srgbClr val="00B050"/>
              </a:solidFill>
            </a:endParaRPr>
          </a:p>
          <a:p>
            <a:pPr marL="342900" indent="-342900">
              <a:buFont typeface="+mj-lt"/>
              <a:buAutoNum type="arabicPeriod"/>
            </a:pPr>
            <a:r>
              <a:rPr lang="en-US" sz="1600" dirty="0" smtClean="0">
                <a:solidFill>
                  <a:srgbClr val="00B050"/>
                </a:solidFill>
              </a:rPr>
              <a:t>11-17/0968r0 </a:t>
            </a:r>
            <a:r>
              <a:rPr lang="en-US" sz="1600" dirty="0">
                <a:solidFill>
                  <a:srgbClr val="00B050"/>
                </a:solidFill>
              </a:rPr>
              <a:t>Further Consideration of WUR Acknowledgement Indication , </a:t>
            </a:r>
            <a:r>
              <a:rPr lang="en-US" sz="1600" dirty="0" err="1">
                <a:solidFill>
                  <a:srgbClr val="00B050"/>
                </a:solidFill>
              </a:rPr>
              <a:t>Kaiying</a:t>
            </a:r>
            <a:r>
              <a:rPr lang="en-US" sz="1600" dirty="0">
                <a:solidFill>
                  <a:srgbClr val="00B050"/>
                </a:solidFill>
              </a:rPr>
              <a:t> </a:t>
            </a:r>
            <a:r>
              <a:rPr lang="en-US" sz="1600" dirty="0" err="1">
                <a:solidFill>
                  <a:srgbClr val="00B050"/>
                </a:solidFill>
              </a:rPr>
              <a:t>Lv</a:t>
            </a:r>
            <a:r>
              <a:rPr lang="en-US" sz="1600" dirty="0">
                <a:solidFill>
                  <a:srgbClr val="00B050"/>
                </a:solidFill>
              </a:rPr>
              <a:t> </a:t>
            </a:r>
            <a:r>
              <a:rPr lang="en-US" sz="1600" dirty="0" smtClean="0">
                <a:solidFill>
                  <a:srgbClr val="00B050"/>
                </a:solidFill>
              </a:rPr>
              <a:t>(ZTE)</a:t>
            </a:r>
            <a:r>
              <a:rPr lang="en-US" sz="1600" dirty="0">
                <a:solidFill>
                  <a:srgbClr val="00B050"/>
                </a:solidFill>
              </a:rPr>
              <a:t> </a:t>
            </a:r>
          </a:p>
          <a:p>
            <a:pPr marL="342900" indent="-342900">
              <a:buFont typeface="+mj-lt"/>
              <a:buAutoNum type="arabicPeriod"/>
            </a:pPr>
            <a:r>
              <a:rPr lang="en-US" sz="1600" dirty="0" smtClean="0"/>
              <a:t>11ba power save, </a:t>
            </a:r>
            <a:r>
              <a:rPr lang="en-US" sz="1600" dirty="0" err="1" smtClean="0"/>
              <a:t>Liwen</a:t>
            </a:r>
            <a:r>
              <a:rPr lang="en-US" sz="1600" dirty="0" smtClean="0"/>
              <a:t> Chu (Marvell)</a:t>
            </a:r>
          </a:p>
          <a:p>
            <a:pPr marL="342900" indent="-342900">
              <a:buFont typeface="+mj-lt"/>
              <a:buAutoNum type="arabicPeriod"/>
            </a:pPr>
            <a:r>
              <a:rPr lang="en-US" sz="1600" dirty="0" smtClean="0">
                <a:solidFill>
                  <a:srgbClr val="00B050"/>
                </a:solidFill>
              </a:rPr>
              <a:t>11-17/984r0 - </a:t>
            </a:r>
            <a:r>
              <a:rPr lang="en-US" sz="1600" dirty="0">
                <a:solidFill>
                  <a:srgbClr val="00B050"/>
                </a:solidFill>
              </a:rPr>
              <a:t>WUR Mode Transition </a:t>
            </a:r>
            <a:r>
              <a:rPr lang="en-US" sz="1600" dirty="0" smtClean="0">
                <a:solidFill>
                  <a:srgbClr val="00B050"/>
                </a:solidFill>
              </a:rPr>
              <a:t>Mechanism, </a:t>
            </a:r>
            <a:r>
              <a:rPr lang="en-US" sz="1600" dirty="0" err="1" smtClean="0">
                <a:solidFill>
                  <a:srgbClr val="00B050"/>
                </a:solidFill>
              </a:rPr>
              <a:t>Yongho</a:t>
            </a:r>
            <a:r>
              <a:rPr lang="en-US" sz="1600" dirty="0" smtClean="0">
                <a:solidFill>
                  <a:srgbClr val="00B050"/>
                </a:solidFill>
              </a:rPr>
              <a:t> </a:t>
            </a:r>
            <a:r>
              <a:rPr lang="en-US" sz="1600" dirty="0" err="1" smtClean="0">
                <a:solidFill>
                  <a:srgbClr val="00B050"/>
                </a:solidFill>
              </a:rPr>
              <a:t>Seok</a:t>
            </a:r>
            <a:r>
              <a:rPr lang="en-US" sz="1600" dirty="0" smtClean="0">
                <a:solidFill>
                  <a:srgbClr val="00B050"/>
                </a:solidFill>
              </a:rPr>
              <a:t> (</a:t>
            </a:r>
            <a:r>
              <a:rPr lang="en-US" sz="1600" dirty="0" err="1" smtClean="0">
                <a:solidFill>
                  <a:srgbClr val="00B050"/>
                </a:solidFill>
              </a:rPr>
              <a:t>MediaTek</a:t>
            </a:r>
            <a:r>
              <a:rPr lang="en-US" sz="1600" dirty="0" smtClean="0">
                <a:solidFill>
                  <a:srgbClr val="00B050"/>
                </a:solidFill>
              </a:rPr>
              <a:t>)</a:t>
            </a:r>
            <a:r>
              <a:rPr lang="en-US" sz="1600" dirty="0">
                <a:solidFill>
                  <a:srgbClr val="00B050"/>
                </a:solidFill>
              </a:rPr>
              <a:t> </a:t>
            </a:r>
          </a:p>
          <a:p>
            <a:pPr marL="342900" indent="-342900">
              <a:buFont typeface="+mj-lt"/>
              <a:buAutoNum type="arabicPeriod"/>
            </a:pPr>
            <a:r>
              <a:rPr lang="en-US" sz="1600" dirty="0">
                <a:solidFill>
                  <a:srgbClr val="00B050"/>
                </a:solidFill>
              </a:rPr>
              <a:t>802.11-17/992  Power save mode for WUR (Jason </a:t>
            </a:r>
            <a:r>
              <a:rPr lang="en-US" sz="1600" dirty="0" err="1">
                <a:solidFill>
                  <a:srgbClr val="00B050"/>
                </a:solidFill>
              </a:rPr>
              <a:t>Yuchen</a:t>
            </a:r>
            <a:r>
              <a:rPr lang="en-US" sz="1600" dirty="0">
                <a:solidFill>
                  <a:srgbClr val="00B050"/>
                </a:solidFill>
              </a:rPr>
              <a:t> </a:t>
            </a:r>
            <a:r>
              <a:rPr lang="en-US" sz="1600" dirty="0" err="1" smtClean="0">
                <a:solidFill>
                  <a:srgbClr val="00B050"/>
                </a:solidFill>
              </a:rPr>
              <a:t>Guo</a:t>
            </a:r>
            <a:r>
              <a:rPr lang="en-US" sz="1600" dirty="0" smtClean="0">
                <a:solidFill>
                  <a:srgbClr val="00B050"/>
                </a:solidFill>
              </a:rPr>
              <a:t>, Huawei)</a:t>
            </a:r>
            <a:endParaRPr lang="en-US" sz="1600" dirty="0">
              <a:solidFill>
                <a:srgbClr val="00B050"/>
              </a:solidFill>
            </a:endParaRPr>
          </a:p>
          <a:p>
            <a:pPr marL="342900" indent="-342900">
              <a:buFont typeface="+mj-lt"/>
              <a:buAutoNum type="arabicPeriod"/>
            </a:pPr>
            <a:r>
              <a:rPr lang="en-US" sz="1600" dirty="0" smtClean="0">
                <a:solidFill>
                  <a:srgbClr val="00B050"/>
                </a:solidFill>
              </a:rPr>
              <a:t>17/978</a:t>
            </a:r>
            <a:r>
              <a:rPr lang="en-US" sz="1600" dirty="0">
                <a:solidFill>
                  <a:srgbClr val="00B050"/>
                </a:solidFill>
              </a:rPr>
              <a:t>, Power saving in duty cycle mode, </a:t>
            </a:r>
            <a:r>
              <a:rPr lang="en-US" sz="1600" dirty="0" err="1">
                <a:solidFill>
                  <a:srgbClr val="00B050"/>
                </a:solidFill>
              </a:rPr>
              <a:t>Jeongki</a:t>
            </a:r>
            <a:r>
              <a:rPr lang="en-US" sz="1600" dirty="0">
                <a:solidFill>
                  <a:srgbClr val="00B050"/>
                </a:solidFill>
              </a:rPr>
              <a:t> </a:t>
            </a:r>
            <a:r>
              <a:rPr lang="en-US" sz="1600" dirty="0" smtClean="0">
                <a:solidFill>
                  <a:srgbClr val="00B050"/>
                </a:solidFill>
              </a:rPr>
              <a:t>Kim (LGE)</a:t>
            </a:r>
            <a:endParaRPr lang="en-US" sz="1600" dirty="0">
              <a:solidFill>
                <a:srgbClr val="00B050"/>
              </a:solidFill>
            </a:endParaRPr>
          </a:p>
          <a:p>
            <a:pPr marL="342900" indent="-342900">
              <a:spcBef>
                <a:spcPts val="0"/>
              </a:spcBef>
              <a:spcAft>
                <a:spcPts val="0"/>
              </a:spcAft>
              <a:buFont typeface="+mj-lt"/>
              <a:buAutoNum type="arabicPeriod"/>
              <a:defRPr/>
            </a:pPr>
            <a:r>
              <a:rPr lang="en-US" sz="1600" dirty="0">
                <a:solidFill>
                  <a:srgbClr val="00B050"/>
                </a:solidFill>
              </a:rPr>
              <a:t>11-17-1000-00, WUR coexistence with existing power save </a:t>
            </a:r>
            <a:r>
              <a:rPr lang="en-US" sz="1600" dirty="0" smtClean="0">
                <a:solidFill>
                  <a:srgbClr val="00B050"/>
                </a:solidFill>
              </a:rPr>
              <a:t>mode, </a:t>
            </a:r>
            <a:r>
              <a:rPr lang="en-US" sz="1600" dirty="0" err="1" smtClean="0">
                <a:solidFill>
                  <a:srgbClr val="00B050"/>
                </a:solidFill>
              </a:rPr>
              <a:t>Woojin</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(WILUS)</a:t>
            </a:r>
          </a:p>
          <a:p>
            <a:pPr marL="342900" indent="-342900">
              <a:spcBef>
                <a:spcPts val="0"/>
              </a:spcBef>
              <a:spcAft>
                <a:spcPts val="0"/>
              </a:spcAft>
              <a:buFont typeface="+mj-lt"/>
              <a:buAutoNum type="arabicPeriod"/>
              <a:defRPr/>
            </a:pPr>
            <a:r>
              <a:rPr lang="en-US" sz="1600" dirty="0" smtClean="0">
                <a:solidFill>
                  <a:srgbClr val="00B050"/>
                </a:solidFill>
              </a:rPr>
              <a:t>17/1012 </a:t>
            </a:r>
            <a:r>
              <a:rPr lang="en-US" sz="1600" dirty="0">
                <a:solidFill>
                  <a:srgbClr val="00B050"/>
                </a:solidFill>
              </a:rPr>
              <a:t>WUR with conventional 802.11 power save follow </a:t>
            </a:r>
            <a:r>
              <a:rPr lang="en-US" sz="1600" dirty="0" smtClean="0">
                <a:solidFill>
                  <a:srgbClr val="00B050"/>
                </a:solidFill>
              </a:rPr>
              <a:t>up, </a:t>
            </a:r>
            <a:r>
              <a:rPr lang="en-US" sz="1600" dirty="0" err="1" smtClean="0">
                <a:solidFill>
                  <a:srgbClr val="00B050"/>
                </a:solidFill>
              </a:rPr>
              <a:t>Jinsoo</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a:t>
            </a:r>
            <a:r>
              <a:rPr lang="en-US" sz="1600" dirty="0" err="1" smtClean="0">
                <a:solidFill>
                  <a:srgbClr val="00B050"/>
                </a:solidFill>
              </a:rPr>
              <a:t>Yonsei</a:t>
            </a:r>
            <a:r>
              <a:rPr lang="en-US" sz="1600" dirty="0" smtClean="0">
                <a:solidFill>
                  <a:srgbClr val="00B050"/>
                </a:solidFill>
              </a:rPr>
              <a:t> Univ.)</a:t>
            </a:r>
            <a:endParaRPr lang="en-US" sz="1600" dirty="0">
              <a:solidFill>
                <a:srgbClr val="00B050"/>
              </a:solidFill>
            </a:endParaRPr>
          </a:p>
          <a:p>
            <a:pPr marL="342900" indent="-342900">
              <a:spcBef>
                <a:spcPts val="0"/>
              </a:spcBef>
              <a:spcAft>
                <a:spcPts val="0"/>
              </a:spcAft>
              <a:buFont typeface="+mj-lt"/>
              <a:buAutoNum type="arabicPeriod"/>
              <a:defRPr/>
            </a:pPr>
            <a:r>
              <a:rPr lang="en-US" sz="1600" dirty="0">
                <a:solidFill>
                  <a:srgbClr val="00B050"/>
                </a:solidFill>
              </a:rPr>
              <a:t>17/1015r0 Status mismatch problem in WUR transmission procedure, </a:t>
            </a:r>
            <a:r>
              <a:rPr lang="en-US" sz="1600" dirty="0" err="1">
                <a:solidFill>
                  <a:srgbClr val="00B050"/>
                </a:solidFill>
              </a:rPr>
              <a:t>Hanseul</a:t>
            </a:r>
            <a:r>
              <a:rPr lang="en-US" sz="1600" dirty="0">
                <a:solidFill>
                  <a:srgbClr val="00B050"/>
                </a:solidFill>
              </a:rPr>
              <a:t> Hong(</a:t>
            </a:r>
            <a:r>
              <a:rPr lang="en-US" sz="1600" dirty="0" err="1">
                <a:solidFill>
                  <a:srgbClr val="00B050"/>
                </a:solidFill>
              </a:rPr>
              <a:t>Yonsei</a:t>
            </a:r>
            <a:r>
              <a:rPr lang="en-US" sz="1600" dirty="0">
                <a:solidFill>
                  <a:srgbClr val="00B050"/>
                </a:solidFill>
              </a:rPr>
              <a:t> Univ</a:t>
            </a:r>
            <a:r>
              <a:rPr lang="en-US" sz="1600" dirty="0" smtClean="0">
                <a:solidFill>
                  <a:srgbClr val="00B050"/>
                </a:solidFill>
              </a:rPr>
              <a:t>.)</a:t>
            </a:r>
          </a:p>
          <a:p>
            <a:pPr marL="342900" indent="-342900">
              <a:spcBef>
                <a:spcPts val="0"/>
              </a:spcBef>
              <a:spcAft>
                <a:spcPts val="0"/>
              </a:spcAft>
              <a:buFont typeface="+mj-lt"/>
              <a:buAutoNum type="arabicPeriod"/>
              <a:defRPr/>
            </a:pPr>
            <a:r>
              <a:rPr lang="en-US" sz="1600" dirty="0"/>
              <a:t>11-17-1051-00-00ba , Uplink transmission behavior of WUR </a:t>
            </a:r>
            <a:r>
              <a:rPr lang="en-US" sz="1600" dirty="0" smtClean="0"/>
              <a:t>STA, </a:t>
            </a:r>
            <a:r>
              <a:rPr lang="en-US" sz="1600" dirty="0" err="1" smtClean="0"/>
              <a:t>Woojin</a:t>
            </a:r>
            <a:r>
              <a:rPr lang="en-US" sz="1600" dirty="0" smtClean="0"/>
              <a:t> </a:t>
            </a:r>
            <a:r>
              <a:rPr lang="en-US" sz="1600" dirty="0" err="1" smtClean="0"/>
              <a:t>Ahn</a:t>
            </a:r>
            <a:r>
              <a:rPr lang="en-US" sz="1600" dirty="0" smtClean="0"/>
              <a:t> (WILUS)</a:t>
            </a:r>
          </a:p>
          <a:p>
            <a:pPr marL="342900" indent="-342900">
              <a:spcBef>
                <a:spcPts val="0"/>
              </a:spcBef>
              <a:spcAft>
                <a:spcPts val="0"/>
              </a:spcAft>
              <a:buFont typeface="+mj-lt"/>
              <a:buAutoNum type="arabicPeriod"/>
              <a:defRPr/>
            </a:pPr>
            <a:r>
              <a:rPr lang="en-US" sz="1600" dirty="0">
                <a:solidFill>
                  <a:srgbClr val="FFC000"/>
                </a:solidFill>
                <a:latin typeface="+mj-lt"/>
                <a:ea typeface="Malgun Gothic" panose="020B0503020000020004" pitchFamily="34" charset="-127"/>
                <a:cs typeface="Times New Roman" panose="02020603050405020304" pitchFamily="18" charset="0"/>
              </a:rPr>
              <a:t> </a:t>
            </a:r>
            <a:r>
              <a:rPr lang="en-US" sz="1600" dirty="0">
                <a:solidFill>
                  <a:srgbClr val="FFC000"/>
                </a:solidFill>
              </a:rPr>
              <a:t>11-17/1065 Power Consumption Evaluation for a few WUR MAC </a:t>
            </a:r>
            <a:r>
              <a:rPr lang="en-US" sz="1600" dirty="0" smtClean="0">
                <a:solidFill>
                  <a:srgbClr val="FFC000"/>
                </a:solidFill>
              </a:rPr>
              <a:t>Procedures, </a:t>
            </a:r>
            <a:r>
              <a:rPr lang="en-US" sz="1600" dirty="0" err="1" smtClean="0">
                <a:solidFill>
                  <a:srgbClr val="FFC000"/>
                </a:solidFill>
              </a:rPr>
              <a:t>Xiaofei</a:t>
            </a:r>
            <a:r>
              <a:rPr lang="en-US" sz="1600" dirty="0" smtClean="0">
                <a:solidFill>
                  <a:srgbClr val="FFC000"/>
                </a:solidFill>
              </a:rPr>
              <a:t> Wang (</a:t>
            </a:r>
            <a:r>
              <a:rPr lang="en-US" sz="1600" dirty="0" err="1" smtClean="0">
                <a:solidFill>
                  <a:srgbClr val="FFC000"/>
                </a:solidFill>
              </a:rPr>
              <a:t>InterDigital</a:t>
            </a:r>
            <a:r>
              <a:rPr lang="en-US" sz="1600" dirty="0" smtClean="0">
                <a:solidFill>
                  <a:srgbClr val="FFC000"/>
                </a:solidFill>
              </a:rPr>
              <a:t>) - deferred</a:t>
            </a:r>
            <a:endParaRPr lang="en-US" sz="1600" dirty="0">
              <a:solidFill>
                <a:srgbClr val="FFC000"/>
              </a:solidFill>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800767"/>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t>11ba </a:t>
            </a:r>
            <a:r>
              <a:rPr lang="en-US" sz="1600" dirty="0"/>
              <a:t>wakeup frame </a:t>
            </a:r>
            <a:r>
              <a:rPr lang="en-US" sz="1600" dirty="0" smtClean="0"/>
              <a:t>format, </a:t>
            </a:r>
            <a:r>
              <a:rPr lang="en-US" sz="1600" dirty="0" err="1" smtClean="0"/>
              <a:t>Liwen</a:t>
            </a:r>
            <a:r>
              <a:rPr lang="en-US" sz="1600" dirty="0" smtClean="0"/>
              <a:t> Chu (Marvell)</a:t>
            </a:r>
          </a:p>
          <a:p>
            <a:pPr marL="342900" indent="-342900">
              <a:spcBef>
                <a:spcPts val="0"/>
              </a:spcBef>
              <a:spcAft>
                <a:spcPts val="0"/>
              </a:spcAft>
              <a:buFont typeface="+mj-lt"/>
              <a:buAutoNum type="arabicPeriod"/>
              <a:defRPr/>
            </a:pPr>
            <a:r>
              <a:rPr lang="en-US" sz="1600" dirty="0" smtClean="0"/>
              <a:t>17/977</a:t>
            </a:r>
            <a:r>
              <a:rPr lang="en-US" sz="1600" dirty="0"/>
              <a:t>, Address structure in unicast wake-up frame,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Considerations on the WUR frame </a:t>
            </a:r>
            <a:r>
              <a:rPr lang="en-US" sz="1600" dirty="0" smtClean="0"/>
              <a:t>format, Alfred (Qualcomm)</a:t>
            </a:r>
            <a:endParaRPr lang="en-US" sz="1600" dirty="0"/>
          </a:p>
          <a:p>
            <a:pPr marL="342900" indent="-342900">
              <a:spcBef>
                <a:spcPts val="0"/>
              </a:spcBef>
              <a:spcAft>
                <a:spcPts val="0"/>
              </a:spcAft>
              <a:buFont typeface="+mj-lt"/>
              <a:buAutoNum type="arabicPeriod"/>
              <a:defRPr/>
            </a:pPr>
            <a:r>
              <a:rPr lang="en-US" sz="1600" dirty="0">
                <a:solidFill>
                  <a:srgbClr val="00B050"/>
                </a:solidFill>
              </a:rPr>
              <a:t>11-17-1008 Vendor Specific WUR frame, Po-Kai Huang (Intel)</a:t>
            </a: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SP: 11-17-0630-00-00ba-SFD-Proposal-on-Retransmission</a:t>
            </a:r>
            <a:r>
              <a:rPr lang="en-US" sz="1600" dirty="0">
                <a:latin typeface="+mj-lt"/>
                <a:ea typeface="Times New Roman" panose="02020603050405020304" pitchFamily="18" charset="0"/>
                <a:cs typeface="Times New Roman" panose="02020603050405020304" pitchFamily="18" charset="0"/>
              </a:rPr>
              <a:t>,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2800767"/>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11-17/0411r0 </a:t>
            </a:r>
            <a:r>
              <a:rPr lang="en-US" sz="1600" dirty="0">
                <a:latin typeface="+mj-lt"/>
                <a:ea typeface="Times New Roman" panose="02020603050405020304" pitchFamily="18" charset="0"/>
                <a:cs typeface="Times New Roman" panose="02020603050405020304" pitchFamily="18" charset="0"/>
              </a:rPr>
              <a:t>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t>11-17/0660</a:t>
            </a:r>
            <a:r>
              <a:rPr lang="en-US" sz="1600" dirty="0"/>
              <a:t>, WUR Security Proposal (SP only), </a:t>
            </a:r>
            <a:r>
              <a:rPr lang="en-US" sz="1600" dirty="0" err="1"/>
              <a:t>Yunbo</a:t>
            </a:r>
            <a:r>
              <a:rPr lang="en-US" sz="1600" dirty="0"/>
              <a:t> Han/</a:t>
            </a:r>
            <a:r>
              <a:rPr lang="en-US" sz="1600" dirty="0" err="1"/>
              <a:t>Yunsong</a:t>
            </a:r>
            <a:r>
              <a:rPr lang="en-US" sz="1600" dirty="0"/>
              <a:t> Yang</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11-17/440</a:t>
            </a:r>
            <a:r>
              <a:rPr lang="en-US" sz="1600" dirty="0">
                <a:latin typeface="+mj-lt"/>
                <a:ea typeface="Times New Roman" panose="02020603050405020304" pitchFamily="18" charset="0"/>
                <a:cs typeface="Times New Roman" panose="02020603050405020304" pitchFamily="18" charset="0"/>
              </a:rPr>
              <a:t>,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Document Related Submissions</a:t>
            </a:r>
            <a:endParaRPr lang="en-US" dirty="0"/>
          </a:p>
        </p:txBody>
      </p:sp>
      <p:sp>
        <p:nvSpPr>
          <p:cNvPr id="6" name="Content Placeholder 5"/>
          <p:cNvSpPr>
            <a:spLocks noGrp="1"/>
          </p:cNvSpPr>
          <p:nvPr>
            <p:ph idx="1"/>
          </p:nvPr>
        </p:nvSpPr>
        <p:spPr/>
        <p:txBody>
          <a:bodyPr/>
          <a:lstStyle/>
          <a:p>
            <a:r>
              <a:rPr lang="en-US" sz="1800" b="0" dirty="0" smtClean="0"/>
              <a:t>Usage Model</a:t>
            </a:r>
          </a:p>
          <a:p>
            <a:pPr marL="457200" indent="-457200">
              <a:buFont typeface="+mj-lt"/>
              <a:buAutoNum type="arabicPeriod"/>
            </a:pPr>
            <a:r>
              <a:rPr lang="en-US" sz="1800" b="0" dirty="0" smtClean="0">
                <a:solidFill>
                  <a:srgbClr val="00B050"/>
                </a:solidFill>
              </a:rPr>
              <a:t>11-17-0982-00-00ba, More on Wake-up AP usage model, Eduard Garcia-Villegas (UPC)</a:t>
            </a:r>
          </a:p>
          <a:p>
            <a:pPr marL="457200" indent="-457200">
              <a:buFont typeface="+mj-lt"/>
              <a:buAutoNum type="arabicPeriod"/>
            </a:pPr>
            <a:endParaRPr lang="en-US" sz="1800" b="0" dirty="0"/>
          </a:p>
          <a:p>
            <a:pPr marL="457200" indent="-457200">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Tree>
    <p:extLst>
      <p:ext uri="{BB962C8B-B14F-4D97-AF65-F5344CB8AC3E}">
        <p14:creationId xmlns:p14="http://schemas.microsoft.com/office/powerpoint/2010/main" val="595731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2554545"/>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err="1" smtClean="0"/>
              <a:t>Eunsung</a:t>
            </a:r>
            <a:r>
              <a:rPr lang="en-US" sz="1600" dirty="0" smtClean="0"/>
              <a:t> Park: Motions </a:t>
            </a:r>
            <a:r>
              <a:rPr lang="en-US" sz="1600" dirty="0"/>
              <a:t>regarding the lowest data rate and the signal bandwidth in 965r1 and 964r3, respectively</a:t>
            </a:r>
            <a:r>
              <a:rPr lang="en-US" sz="1600" dirty="0" smtClean="0"/>
              <a:t>.</a:t>
            </a:r>
          </a:p>
          <a:p>
            <a:pPr marL="342900" indent="-342900">
              <a:buFont typeface="+mj-lt"/>
              <a:buAutoNum type="arabicPeriod"/>
            </a:pPr>
            <a:r>
              <a:rPr lang="en-US" sz="1600" dirty="0" smtClean="0"/>
              <a:t>Po-Kai: One motion </a:t>
            </a:r>
            <a:r>
              <a:rPr lang="en-US" sz="1600" dirty="0"/>
              <a:t>related to the straw poll passed yesterday about WUR mode </a:t>
            </a:r>
            <a:r>
              <a:rPr lang="en-US" sz="1600" dirty="0" smtClean="0"/>
              <a:t>definition in 972.</a:t>
            </a:r>
            <a:endParaRPr lang="en-US" sz="1600" dirty="0"/>
          </a:p>
          <a:p>
            <a:pPr marL="342900" indent="-342900">
              <a:buFont typeface="+mj-lt"/>
              <a:buAutoNum type="arabicPeriod"/>
            </a:pPr>
            <a:r>
              <a:rPr lang="en-US" sz="1600" dirty="0" err="1" smtClean="0"/>
              <a:t>Suhwook</a:t>
            </a:r>
            <a:r>
              <a:rPr lang="en-US" sz="1600" dirty="0" smtClean="0"/>
              <a:t>: DCN </a:t>
            </a:r>
            <a:r>
              <a:rPr lang="en-US" sz="1600" dirty="0"/>
              <a:t>is 954r2.</a:t>
            </a:r>
          </a:p>
          <a:p>
            <a:pPr marL="342900" indent="-342900">
              <a:spcBef>
                <a:spcPts val="0"/>
              </a:spcBef>
              <a:spcAft>
                <a:spcPts val="0"/>
              </a:spcAft>
              <a:buFont typeface="+mj-lt"/>
              <a:buAutoNum type="arabicPeriod"/>
              <a:defRPr/>
            </a:pPr>
            <a:r>
              <a:rPr lang="en-US" sz="1600" dirty="0" smtClean="0"/>
              <a:t>Steve: I </a:t>
            </a:r>
            <a:r>
              <a:rPr lang="en-US" sz="1600" dirty="0"/>
              <a:t>have a motion on WUR Data Rates (doc 1147r0</a:t>
            </a:r>
            <a:r>
              <a:rPr lang="en-US" sz="1600" dirty="0" smtClean="0"/>
              <a:t>).</a:t>
            </a:r>
          </a:p>
          <a:p>
            <a:pPr marL="342900" indent="-342900">
              <a:spcBef>
                <a:spcPts val="0"/>
              </a:spcBef>
              <a:spcAft>
                <a:spcPts val="0"/>
              </a:spcAft>
              <a:buFont typeface="+mj-lt"/>
              <a:buAutoNum type="arabicPeriod"/>
              <a:defRPr/>
            </a:pPr>
            <a:r>
              <a:rPr lang="en-US" sz="1600" dirty="0" smtClean="0"/>
              <a:t>Jason: 992r1</a:t>
            </a: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Ad-hoc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2"/>
            <a:r>
              <a:rPr lang="en-US" altLang="en-US" sz="1600" dirty="0"/>
              <a:t>MAC architecture implications of TGba (clause 5.1, et al</a:t>
            </a:r>
            <a:r>
              <a:rPr lang="en-US" altLang="en-US" sz="1600" dirty="0" smtClean="0"/>
              <a:t>) – Mark Hamilton (30 min)</a:t>
            </a:r>
          </a:p>
          <a:p>
            <a:pPr lvl="2"/>
            <a:r>
              <a:rPr lang="en-US" altLang="en-US" sz="1600" dirty="0" smtClean="0"/>
              <a:t>From the list of submissions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solidFill>
                  <a:srgbClr val="00B050"/>
                </a:solidFill>
              </a:rPr>
              <a:t>Monday: PM2 (2 hours)</a:t>
            </a:r>
          </a:p>
          <a:p>
            <a:pPr lvl="1"/>
            <a:r>
              <a:rPr lang="en-US" altLang="en-US" sz="1300" dirty="0" smtClean="0">
                <a:solidFill>
                  <a:srgbClr val="00B050"/>
                </a:solidFill>
              </a:rPr>
              <a:t>Call meeting to order, TGba introduction</a:t>
            </a:r>
          </a:p>
          <a:p>
            <a:pPr lvl="1"/>
            <a:r>
              <a:rPr lang="en-US" altLang="en-US" sz="1300" dirty="0" smtClean="0">
                <a:solidFill>
                  <a:srgbClr val="00B050"/>
                </a:solidFill>
              </a:rPr>
              <a:t>Call for submissions</a:t>
            </a:r>
          </a:p>
          <a:p>
            <a:pPr lvl="1"/>
            <a:r>
              <a:rPr lang="en-US" altLang="en-US" sz="1300" dirty="0" smtClean="0">
                <a:solidFill>
                  <a:srgbClr val="00B050"/>
                </a:solidFill>
              </a:rPr>
              <a:t>Review agenda and approval</a:t>
            </a:r>
          </a:p>
          <a:p>
            <a:pPr lvl="1"/>
            <a:r>
              <a:rPr lang="en-US" altLang="en-US" sz="1300" dirty="0" smtClean="0">
                <a:solidFill>
                  <a:srgbClr val="00B050"/>
                </a:solidFill>
              </a:rPr>
              <a:t>IEEE 802 and 802.11 IPR Policy and procedure</a:t>
            </a:r>
          </a:p>
          <a:p>
            <a:pPr lvl="1"/>
            <a:r>
              <a:rPr lang="en-US" altLang="en-US" sz="1300" dirty="0" smtClean="0">
                <a:solidFill>
                  <a:srgbClr val="00B050"/>
                </a:solidFill>
              </a:rPr>
              <a:t>Participation in IEEE 802 Meetings </a:t>
            </a:r>
          </a:p>
          <a:p>
            <a:pPr lvl="1"/>
            <a:r>
              <a:rPr lang="en-US" altLang="en-US" sz="1300" dirty="0" smtClean="0">
                <a:solidFill>
                  <a:srgbClr val="00B050"/>
                </a:solidFill>
              </a:rPr>
              <a:t>Summary from May 2017 meeting</a:t>
            </a:r>
          </a:p>
          <a:p>
            <a:pPr lvl="1"/>
            <a:r>
              <a:rPr lang="en-US" altLang="en-US" sz="1300" dirty="0" smtClean="0">
                <a:solidFill>
                  <a:srgbClr val="00B050"/>
                </a:solidFill>
              </a:rPr>
              <a:t>Motion: March 2017 meeting minutes (</a:t>
            </a:r>
            <a:r>
              <a:rPr lang="en-US" altLang="en-US" sz="1300" dirty="0">
                <a:solidFill>
                  <a:srgbClr val="00B050"/>
                </a:solidFill>
                <a:hlinkClick r:id="rId2"/>
              </a:rPr>
              <a:t>doc: IEEE 802.11-17/0843r0</a:t>
            </a:r>
            <a:r>
              <a:rPr lang="en-US" altLang="en-US" sz="1300" dirty="0" smtClean="0">
                <a:solidFill>
                  <a:srgbClr val="00B050"/>
                </a:solidFill>
              </a:rPr>
              <a:t>) and teleconference calls minutes (</a:t>
            </a:r>
            <a:r>
              <a:rPr lang="en-US" altLang="en-US" sz="1400" dirty="0" err="1">
                <a:solidFill>
                  <a:srgbClr val="00B050"/>
                </a:solidFill>
              </a:rPr>
              <a:t>doc.:IEEE</a:t>
            </a:r>
            <a:r>
              <a:rPr lang="en-US" altLang="en-US" sz="1400" dirty="0">
                <a:solidFill>
                  <a:srgbClr val="00B050"/>
                </a:solidFill>
              </a:rPr>
              <a:t> 802.11-17/0895r2</a:t>
            </a:r>
            <a:r>
              <a:rPr lang="en-US" altLang="en-US" sz="1300" dirty="0" smtClean="0">
                <a:solidFill>
                  <a:srgbClr val="00B050"/>
                </a:solidFill>
              </a:rPr>
              <a:t>)</a:t>
            </a:r>
          </a:p>
          <a:p>
            <a:pPr lvl="1"/>
            <a:r>
              <a:rPr lang="en-US" altLang="en-US" sz="1300" dirty="0" smtClean="0">
                <a:solidFill>
                  <a:srgbClr val="00B050"/>
                </a:solidFill>
              </a:rPr>
              <a:t>TGba Spec Framework Document review and approval</a:t>
            </a:r>
          </a:p>
          <a:p>
            <a:pPr lvl="1"/>
            <a:r>
              <a:rPr lang="en-US" altLang="en-US" sz="1300" dirty="0" smtClean="0">
                <a:solidFill>
                  <a:srgbClr val="00B050"/>
                </a:solidFill>
              </a:rPr>
              <a:t>Review 11-17/982r1, </a:t>
            </a:r>
            <a:r>
              <a:rPr lang="en-US" altLang="en-US" sz="1300" dirty="0" err="1" smtClean="0">
                <a:solidFill>
                  <a:srgbClr val="00B050"/>
                </a:solidFill>
              </a:rPr>
              <a:t>TGba</a:t>
            </a:r>
            <a:r>
              <a:rPr lang="en-US" altLang="en-US" sz="1300" dirty="0" smtClean="0">
                <a:solidFill>
                  <a:srgbClr val="00B050"/>
                </a:solidFill>
              </a:rPr>
              <a:t> </a:t>
            </a:r>
            <a:r>
              <a:rPr lang="en-US" altLang="en-US" sz="1300" dirty="0">
                <a:solidFill>
                  <a:srgbClr val="00B050"/>
                </a:solidFill>
              </a:rPr>
              <a:t>Use Case Document </a:t>
            </a:r>
            <a:r>
              <a:rPr lang="en-US" altLang="en-US" sz="1300" dirty="0" smtClean="0">
                <a:solidFill>
                  <a:srgbClr val="00B050"/>
                </a:solidFill>
              </a:rPr>
              <a:t>review and approval</a:t>
            </a:r>
            <a:endParaRPr lang="en-US" altLang="en-US" sz="1300" dirty="0">
              <a:solidFill>
                <a:srgbClr val="00B050"/>
              </a:solidFill>
            </a:endParaRPr>
          </a:p>
          <a:p>
            <a:pPr lvl="1"/>
            <a:r>
              <a:rPr lang="en-US" altLang="en-US" sz="1300" dirty="0" smtClean="0">
                <a:solidFill>
                  <a:srgbClr val="00B050"/>
                </a:solidFill>
              </a:rPr>
              <a:t>Presentations, Recess</a:t>
            </a:r>
          </a:p>
          <a:p>
            <a:r>
              <a:rPr lang="en-US" altLang="en-US" sz="1300" dirty="0" smtClean="0">
                <a:solidFill>
                  <a:srgbClr val="00B050"/>
                </a:solidFill>
              </a:rPr>
              <a:t>Tuesday: AM1, PM1, PM2 (6 hours), Wednesday: AM1</a:t>
            </a:r>
          </a:p>
          <a:p>
            <a:pPr lvl="1"/>
            <a:r>
              <a:rPr lang="en-US" altLang="en-US" sz="1300" dirty="0" smtClean="0">
                <a:solidFill>
                  <a:srgbClr val="00B050"/>
                </a:solidFill>
              </a:rPr>
              <a:t>Call meeting to order</a:t>
            </a:r>
          </a:p>
          <a:p>
            <a:pPr lvl="1"/>
            <a:r>
              <a:rPr lang="en-US" altLang="en-US" sz="1300" dirty="0" smtClean="0">
                <a:solidFill>
                  <a:srgbClr val="00B050"/>
                </a:solidFill>
              </a:rPr>
              <a:t>IEEE 802 and 802.11 IPR Policy and procedure</a:t>
            </a:r>
          </a:p>
          <a:p>
            <a:pPr lvl="1"/>
            <a:r>
              <a:rPr lang="en-US" altLang="en-US" sz="1300" dirty="0" smtClean="0">
                <a:solidFill>
                  <a:srgbClr val="00B050"/>
                </a:solidFill>
              </a:rPr>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a:t>Presentations, </a:t>
            </a:r>
            <a:r>
              <a:rPr lang="en-US" altLang="en-US" sz="1300" dirty="0" smtClean="0"/>
              <a:t>Recess</a:t>
            </a:r>
          </a:p>
          <a:p>
            <a:r>
              <a:rPr lang="en-US" altLang="en-US" sz="1300" dirty="0" smtClean="0"/>
              <a:t>Thursday: AM2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September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Berlin, Germany</a:t>
            </a:r>
          </a:p>
          <a:p>
            <a:pPr algn="ctr">
              <a:lnSpc>
                <a:spcPct val="90000"/>
              </a:lnSpc>
              <a:buFontTx/>
              <a:buNone/>
            </a:pPr>
            <a:r>
              <a:rPr lang="en-US" altLang="en-US" sz="3200" dirty="0" smtClean="0">
                <a:cs typeface="Times New Roman" panose="02020603050405020304" pitchFamily="18" charset="0"/>
              </a:rPr>
              <a:t>July 9-14,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Semiconductor, Inc.)</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presentations</a:t>
            </a:r>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2017 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2017 meeting [</a:t>
            </a:r>
            <a:r>
              <a:rPr lang="en-US" altLang="en-US" dirty="0" smtClean="0">
                <a:hlinkClick r:id="rId2"/>
              </a:rPr>
              <a:t>doc: IEEE 802.11-17/0843r0</a:t>
            </a:r>
            <a:r>
              <a:rPr lang="en-US" altLang="en-US" dirty="0" smtClean="0"/>
              <a:t>] and teleconference call minutes [</a:t>
            </a:r>
            <a:r>
              <a:rPr lang="en-US" altLang="en-US" dirty="0" err="1" smtClean="0"/>
              <a:t>doc.:IEEE</a:t>
            </a:r>
            <a:r>
              <a:rPr lang="en-US" altLang="en-US" dirty="0" smtClean="0"/>
              <a:t> 802.11-17/0895r2]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a:t>
            </a:r>
            <a:r>
              <a:rPr lang="en-US" altLang="en-US" dirty="0" err="1" smtClean="0"/>
              <a:t>Eunsung</a:t>
            </a:r>
            <a:r>
              <a:rPr lang="en-US" altLang="en-US" dirty="0" smtClean="0"/>
              <a:t> Park</a:t>
            </a:r>
          </a:p>
          <a:p>
            <a:pPr lvl="1"/>
            <a:r>
              <a:rPr lang="en-US" altLang="en-US" dirty="0" smtClean="0"/>
              <a:t>Result: </a:t>
            </a:r>
            <a:r>
              <a:rPr lang="en-US" altLang="en-US" dirty="0" smtClean="0"/>
              <a:t>motion passes with unanimous consent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a:p>
            <a:r>
              <a:rPr lang="en-US" altLang="en-US" sz="2000" dirty="0" smtClean="0"/>
              <a:t>TGba Use Case Document (Ross Yu)</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10-15 of 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a:t>
            </a:r>
            <a:r>
              <a:rPr lang="en-US" altLang="en-US" dirty="0" smtClean="0"/>
              <a:t>presentations</a:t>
            </a:r>
          </a:p>
          <a:p>
            <a:pPr lvl="1">
              <a:defRPr/>
            </a:pPr>
            <a:r>
              <a:rPr lang="en-US" altLang="en-US" dirty="0" smtClean="0"/>
              <a:t>Strictly limit the presentation to the basic operation of WUR</a:t>
            </a:r>
          </a:p>
          <a:p>
            <a:pPr>
              <a:defRPr/>
            </a:pPr>
            <a:r>
              <a:rPr lang="en-US" altLang="en-US" dirty="0" smtClean="0"/>
              <a:t>Prepare for </a:t>
            </a:r>
            <a:r>
              <a:rPr lang="en-US" altLang="en-US" dirty="0" err="1" smtClean="0"/>
              <a:t>TGba</a:t>
            </a:r>
            <a:r>
              <a:rPr lang="en-US" altLang="en-US" dirty="0" smtClean="0"/>
              <a:t> Draft 0.1 in November 2017</a:t>
            </a:r>
            <a:endParaRPr lang="en-US" altLang="en-US" dirty="0"/>
          </a:p>
          <a:p>
            <a:pPr>
              <a:defRPr/>
            </a:pPr>
            <a:r>
              <a:rPr lang="en-US" altLang="en-US" dirty="0"/>
              <a:t>Work 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(2 hours)</a:t>
            </a:r>
          </a:p>
          <a:p>
            <a:pPr marL="685800" lvl="2" indent="-342900">
              <a:defRPr/>
            </a:pPr>
            <a:r>
              <a:rPr lang="en-US" altLang="en-US" b="1" dirty="0" smtClean="0"/>
              <a:t>August 14</a:t>
            </a:r>
            <a:r>
              <a:rPr lang="en-US" altLang="en-US" b="1" baseline="30000" dirty="0" smtClean="0"/>
              <a:t>th</a:t>
            </a:r>
            <a:r>
              <a:rPr lang="en-US" altLang="en-US" b="1" dirty="0" smtClean="0"/>
              <a:t> (Monday), 10:00 ET</a:t>
            </a:r>
          </a:p>
          <a:p>
            <a:pPr marL="685800" lvl="2" indent="-342900">
              <a:defRPr/>
            </a:pPr>
            <a:r>
              <a:rPr lang="en-US" altLang="en-US" b="1" dirty="0" smtClean="0"/>
              <a:t>August 28</a:t>
            </a:r>
            <a:r>
              <a:rPr lang="en-US" altLang="en-US" b="1" baseline="30000" dirty="0" smtClean="0"/>
              <a:t>th</a:t>
            </a:r>
            <a:r>
              <a:rPr lang="en-US" altLang="en-US" b="1" dirty="0" smtClean="0"/>
              <a:t> (Monday), 17:00 ET</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July 3</a:t>
            </a:r>
            <a:r>
              <a:rPr lang="en-US" sz="2000" baseline="30000" dirty="0" smtClean="0"/>
              <a:t>rd </a:t>
            </a:r>
            <a:r>
              <a:rPr lang="en-US" sz="1800" b="0" dirty="0" smtClean="0"/>
              <a:t>- Received ~37 submissions</a:t>
            </a:r>
          </a:p>
          <a:p>
            <a:pPr>
              <a:defRPr/>
            </a:pPr>
            <a:r>
              <a:rPr lang="en-US" sz="2000" dirty="0" smtClean="0"/>
              <a:t>Grouped based on topics</a:t>
            </a:r>
          </a:p>
          <a:p>
            <a:pPr>
              <a:defRPr/>
            </a:pPr>
            <a:r>
              <a:rPr lang="en-US" sz="18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69251</TotalTime>
  <Words>2348</Words>
  <Application>Microsoft Macintosh PowerPoint</Application>
  <PresentationFormat>On-screen Show (4:3)</PresentationFormat>
  <Paragraphs>563</Paragraphs>
  <Slides>38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Malgun Gothic</vt:lpstr>
      <vt:lpstr>MS Gothic</vt:lpstr>
      <vt:lpstr>MS PGothic</vt:lpstr>
      <vt:lpstr>Arial</vt:lpstr>
      <vt:lpstr>Monotype Sorts</vt:lpstr>
      <vt:lpstr>Neo Sans Intel</vt:lpstr>
      <vt:lpstr>Times New Roman</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TGba Document Related Submissions</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3734</cp:revision>
  <cp:lastPrinted>2014-11-04T15:04:57Z</cp:lastPrinted>
  <dcterms:created xsi:type="dcterms:W3CDTF">2007-04-17T18:10:23Z</dcterms:created>
  <dcterms:modified xsi:type="dcterms:W3CDTF">2017-07-13T13:58:50Z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