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63" autoAdjust="0"/>
    <p:restoredTop sz="94426" autoAdjust="0"/>
  </p:normalViewPr>
  <p:slideViewPr>
    <p:cSldViewPr>
      <p:cViewPr varScale="1">
        <p:scale>
          <a:sx n="96" d="100"/>
          <a:sy n="96" d="100"/>
        </p:scale>
        <p:origin x="288"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30" name="Document" r:id="rId4" imgW="8255000" imgH="1270000" progId="Word.Document.8">
                  <p:embed/>
                </p:oleObj>
              </mc:Choice>
              <mc:Fallback>
                <p:oleObj name="Document" r:id="rId4" imgW="8255000" imgH="1270000" progId="Word.Document.8">
                  <p:embed/>
                  <p:pic>
                    <p:nvPicPr>
                      <p:cNvPr id="0" name="Object 3"/>
                      <p:cNvPicPr>
                        <a:picLocks noChangeAspect="1" noChangeArrowheads="1"/>
                      </p:cNvPicPr>
                      <p:nvPr/>
                    </p:nvPicPr>
                    <p:blipFill>
                      <a:blip r:embed="rId5"/>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3354765"/>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 </a:t>
            </a:r>
            <a:r>
              <a:rPr lang="en-US" sz="1600" dirty="0"/>
              <a:t>17/969r0 </a:t>
            </a:r>
            <a:r>
              <a:rPr lang="en-US" sz="1600" dirty="0" smtClean="0"/>
              <a:t>Analysis </a:t>
            </a:r>
            <a:r>
              <a:rPr lang="en-US" sz="1600" dirty="0"/>
              <a:t>on the Impact of Blank GI to </a:t>
            </a:r>
            <a:r>
              <a:rPr lang="en-US" sz="1600" dirty="0" smtClean="0"/>
              <a:t>ISI, </a:t>
            </a:r>
            <a:r>
              <a:rPr lang="en-US" sz="1600" dirty="0" err="1" smtClean="0"/>
              <a:t>Junghoon</a:t>
            </a:r>
            <a:r>
              <a:rPr lang="en-US" sz="1600" dirty="0" smtClean="0"/>
              <a:t> Suh (Huawei)</a:t>
            </a:r>
            <a:endParaRPr lang="en-US" sz="1600" dirty="0"/>
          </a:p>
          <a:p>
            <a:pPr marL="342900" indent="-342900">
              <a:spcBef>
                <a:spcPts val="0"/>
              </a:spcBef>
              <a:spcAft>
                <a:spcPts val="0"/>
              </a:spcAft>
              <a:buFont typeface="+mj-lt"/>
              <a:buAutoNum type="arabicPeriod"/>
              <a:defRPr/>
            </a:pPr>
            <a:r>
              <a:rPr lang="en-GB" sz="1600" dirty="0"/>
              <a:t>11/17-1018r0 “Some Results on Synchronization Performance”, Dennis </a:t>
            </a:r>
            <a:r>
              <a:rPr lang="en-GB" sz="1600" dirty="0" err="1"/>
              <a:t>Sundman</a:t>
            </a:r>
            <a:r>
              <a:rPr lang="en-GB" sz="1600" dirty="0"/>
              <a:t> (Ericsson)</a:t>
            </a: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t>11-17-0964-00-00ba-signal-bandwidth-and-sequence-for-ook-signal-generation, </a:t>
            </a:r>
            <a:r>
              <a:rPr lang="en-US" sz="1600" dirty="0" err="1"/>
              <a:t>Eunsung</a:t>
            </a:r>
            <a:r>
              <a:rPr lang="en-US" sz="1600" dirty="0"/>
              <a:t> Park (LGE</a:t>
            </a:r>
            <a:r>
              <a:rPr lang="en-US" sz="1600" dirty="0" smtClean="0"/>
              <a:t>)</a:t>
            </a:r>
            <a:endParaRPr lang="en-GB" sz="1600" dirty="0" smtClean="0"/>
          </a:p>
          <a:p>
            <a:pPr marL="342900" indent="-342900">
              <a:spcBef>
                <a:spcPts val="0"/>
              </a:spcBef>
              <a:spcAft>
                <a:spcPts val="0"/>
              </a:spcAft>
              <a:buFont typeface="+mj-lt"/>
              <a:buAutoNum type="arabicPeriod"/>
              <a:defRPr/>
            </a:pPr>
            <a:r>
              <a:rPr lang="en-GB" sz="1600" dirty="0" smtClean="0"/>
              <a:t>11/17-1017r0</a:t>
            </a:r>
            <a:r>
              <a:rPr lang="en-GB" sz="1600" dirty="0"/>
              <a:t> “Variable signal bandwidth of the wake-up signal for enhanced WUR performance”, Leif </a:t>
            </a:r>
            <a:r>
              <a:rPr lang="en-GB" sz="1600" dirty="0" err="1"/>
              <a:t>Wilhelmsson</a:t>
            </a:r>
            <a:r>
              <a:rPr lang="en-GB" sz="1600" dirty="0"/>
              <a:t> (Ericsson</a:t>
            </a:r>
            <a:r>
              <a:rPr lang="en-GB" sz="1600" dirty="0" smtClean="0"/>
              <a:t>)</a:t>
            </a:r>
          </a:p>
          <a:p>
            <a:pPr marL="342900" indent="-342900">
              <a:spcBef>
                <a:spcPts val="0"/>
              </a:spcBef>
              <a:spcAft>
                <a:spcPts val="0"/>
              </a:spcAft>
              <a:buFont typeface="+mj-lt"/>
              <a:buAutoNum type="arabicPeriod"/>
              <a:defRPr/>
            </a:pPr>
            <a:r>
              <a:rPr lang="en-US" sz="1600" dirty="0"/>
              <a:t>17/1013 Considerations on WUP bandwidth and </a:t>
            </a:r>
            <a:r>
              <a:rPr lang="en-US" sz="1600" dirty="0" smtClean="0"/>
              <a:t>CCA,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endParaRPr lang="en-US" sz="1600" dirty="0"/>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539430"/>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t>11-17-0965-00-00ba-data-rate-for-range-requirement-in-11ba, </a:t>
            </a:r>
            <a:r>
              <a:rPr lang="en-US" sz="1600" dirty="0" err="1" smtClean="0"/>
              <a:t>Eunsung</a:t>
            </a:r>
            <a:r>
              <a:rPr lang="en-US" sz="1600" dirty="0" smtClean="0"/>
              <a:t> Park (LGE)</a:t>
            </a:r>
          </a:p>
          <a:p>
            <a:pPr marL="342900" indent="-342900">
              <a:spcBef>
                <a:spcPts val="0"/>
              </a:spcBef>
              <a:spcAft>
                <a:spcPts val="0"/>
              </a:spcAft>
              <a:buFont typeface="+mj-lt"/>
              <a:buAutoNum type="arabicPeriod"/>
              <a:defRPr/>
            </a:pPr>
            <a:r>
              <a:rPr lang="en-US" sz="1600" dirty="0" smtClean="0"/>
              <a:t>11-17/0966r0 </a:t>
            </a:r>
            <a:r>
              <a:rPr lang="en-US" sz="1600" dirty="0"/>
              <a:t>Data Rate Selection for Wake-Up Receiver, </a:t>
            </a:r>
            <a:r>
              <a:rPr lang="en-US" sz="1600" dirty="0" err="1"/>
              <a:t>Kaiying</a:t>
            </a:r>
            <a:r>
              <a:rPr lang="en-US" sz="1600" dirty="0"/>
              <a:t> </a:t>
            </a:r>
            <a:r>
              <a:rPr lang="en-US" sz="1600" dirty="0" err="1" smtClean="0"/>
              <a:t>Lv</a:t>
            </a:r>
            <a:r>
              <a:rPr lang="en-US" sz="1600" dirty="0"/>
              <a:t> </a:t>
            </a:r>
            <a:r>
              <a:rPr lang="en-US" sz="1600" dirty="0" smtClean="0"/>
              <a:t>(ZTE)</a:t>
            </a:r>
          </a:p>
          <a:p>
            <a:pPr marL="342900" indent="-342900">
              <a:spcBef>
                <a:spcPts val="0"/>
              </a:spcBef>
              <a:spcAft>
                <a:spcPts val="0"/>
              </a:spcAft>
              <a:buFont typeface="+mj-lt"/>
              <a:buAutoNum type="arabicPeriod"/>
              <a:defRPr/>
            </a:pPr>
            <a:r>
              <a:rPr lang="en-US" sz="1600" dirty="0"/>
              <a:t>11-17/ 963r0 Signaling method for multiple data </a:t>
            </a:r>
            <a:r>
              <a:rPr lang="en-US" sz="1600" dirty="0" smtClean="0"/>
              <a:t>rates, </a:t>
            </a:r>
            <a:r>
              <a:rPr lang="en-US" sz="1600" dirty="0" err="1" smtClean="0"/>
              <a:t>Dongguk</a:t>
            </a:r>
            <a:r>
              <a:rPr lang="en-US" sz="1600" dirty="0" smtClean="0"/>
              <a:t> Lim (LGE)</a:t>
            </a:r>
          </a:p>
          <a:p>
            <a:pPr marL="342900" indent="-342900">
              <a:spcBef>
                <a:spcPts val="0"/>
              </a:spcBef>
              <a:spcAft>
                <a:spcPts val="0"/>
              </a:spcAft>
              <a:buFont typeface="+mj-lt"/>
              <a:buAutoNum type="arabicPeriod"/>
              <a:defRPr/>
            </a:pPr>
            <a:r>
              <a:rPr lang="en-US" sz="1600" dirty="0"/>
              <a:t>802.11-17/990   WUR Data Rates (Steve </a:t>
            </a:r>
            <a:r>
              <a:rPr lang="en-US" sz="1600" dirty="0" err="1"/>
              <a:t>Shellhammer</a:t>
            </a:r>
            <a:r>
              <a:rPr lang="en-US" sz="1600" dirty="0"/>
              <a:t> and Bin </a:t>
            </a:r>
            <a:r>
              <a:rPr lang="en-US" sz="1600" dirty="0" smtClean="0"/>
              <a:t>Tian, Qualcomm) </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4339650"/>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t>11-17-0953-00-00ba-WUR-Mode-Discussion, </a:t>
            </a:r>
            <a:r>
              <a:rPr lang="en-US" sz="1600" dirty="0" err="1" smtClean="0"/>
              <a:t>Suhwook</a:t>
            </a:r>
            <a:r>
              <a:rPr lang="en-US" sz="1600" dirty="0" smtClean="0"/>
              <a:t> Kim (LGE)</a:t>
            </a:r>
          </a:p>
          <a:p>
            <a:pPr marL="342900" indent="-342900">
              <a:buFont typeface="+mj-lt"/>
              <a:buAutoNum type="arabicPeriod"/>
            </a:pPr>
            <a:r>
              <a:rPr lang="en-US" sz="1600" dirty="0" smtClean="0"/>
              <a:t>11-17-0954-00-00ba-WUR-Mode-Signaling, </a:t>
            </a:r>
            <a:r>
              <a:rPr lang="en-US" sz="1600" dirty="0" err="1" smtClean="0"/>
              <a:t>Suhwook</a:t>
            </a:r>
            <a:r>
              <a:rPr lang="en-US" sz="1600" dirty="0" smtClean="0"/>
              <a:t> Kim (LGE)</a:t>
            </a:r>
            <a:endParaRPr lang="en-US" sz="1600" dirty="0"/>
          </a:p>
          <a:p>
            <a:pPr marL="342900" indent="-342900">
              <a:buFont typeface="+mj-lt"/>
              <a:buAutoNum type="arabicPeriod"/>
            </a:pPr>
            <a:r>
              <a:rPr lang="en-US" sz="1600" dirty="0" smtClean="0"/>
              <a:t>11-17/0968r0 </a:t>
            </a:r>
            <a:r>
              <a:rPr lang="en-US" sz="1600" dirty="0"/>
              <a:t>Further Consideration of WUR Acknowledgement Indication , </a:t>
            </a:r>
            <a:r>
              <a:rPr lang="en-US" sz="1600" dirty="0" err="1"/>
              <a:t>Kaiying</a:t>
            </a:r>
            <a:r>
              <a:rPr lang="en-US" sz="1600" dirty="0"/>
              <a:t> </a:t>
            </a:r>
            <a:r>
              <a:rPr lang="en-US" sz="1600" dirty="0" err="1"/>
              <a:t>Lv</a:t>
            </a:r>
            <a:r>
              <a:rPr lang="en-US" sz="1600" dirty="0"/>
              <a:t> </a:t>
            </a:r>
            <a:r>
              <a:rPr lang="en-US" sz="1600" dirty="0" smtClean="0"/>
              <a:t>(ZTE)</a:t>
            </a:r>
            <a:r>
              <a:rPr lang="en-US" sz="1600" dirty="0"/>
              <a:t> </a:t>
            </a:r>
          </a:p>
          <a:p>
            <a:pPr marL="342900" indent="-342900">
              <a:buFont typeface="+mj-lt"/>
              <a:buAutoNum type="arabicPeriod"/>
            </a:pPr>
            <a:r>
              <a:rPr lang="en-US" sz="1600" dirty="0" smtClean="0"/>
              <a:t>11-17-0972 </a:t>
            </a:r>
            <a:r>
              <a:rPr lang="en-US" sz="1600" dirty="0"/>
              <a:t>Definition of WUR </a:t>
            </a:r>
            <a:r>
              <a:rPr lang="en-US" sz="1600" dirty="0" smtClean="0"/>
              <a:t>Mode, Po-Kai Huang (Intel)</a:t>
            </a:r>
          </a:p>
          <a:p>
            <a:pPr marL="342900" indent="-342900">
              <a:buFont typeface="+mj-lt"/>
              <a:buAutoNum type="arabicPeriod"/>
            </a:pPr>
            <a:r>
              <a:rPr lang="en-US" sz="1600" dirty="0" smtClean="0"/>
              <a:t>11ba </a:t>
            </a:r>
            <a:r>
              <a:rPr lang="en-US" sz="1600" dirty="0"/>
              <a:t>power </a:t>
            </a:r>
            <a:r>
              <a:rPr lang="en-US" sz="1600" dirty="0" smtClean="0"/>
              <a:t>save, </a:t>
            </a:r>
            <a:r>
              <a:rPr lang="en-US" sz="1600" dirty="0" err="1" smtClean="0"/>
              <a:t>Liwen</a:t>
            </a:r>
            <a:r>
              <a:rPr lang="en-US" sz="1600" dirty="0" smtClean="0"/>
              <a:t> Chu (Marvell)</a:t>
            </a:r>
            <a:endParaRPr lang="en-US" sz="1600" dirty="0"/>
          </a:p>
          <a:p>
            <a:pPr marL="342900" indent="-342900">
              <a:buFont typeface="+mj-lt"/>
              <a:buAutoNum type="arabicPeriod"/>
            </a:pPr>
            <a:r>
              <a:rPr lang="en-US" sz="1600" dirty="0"/>
              <a:t>11-17/984r0 </a:t>
            </a:r>
            <a:r>
              <a:rPr lang="en-US" sz="1600" dirty="0" smtClean="0"/>
              <a:t>- </a:t>
            </a:r>
            <a:r>
              <a:rPr lang="en-US" sz="1600" dirty="0"/>
              <a:t>WUR Mode Transition </a:t>
            </a:r>
            <a:r>
              <a:rPr lang="en-US" sz="1600" dirty="0" smtClean="0"/>
              <a:t>Mechanism, </a:t>
            </a:r>
            <a:r>
              <a:rPr lang="en-US" sz="1600" dirty="0" err="1" smtClean="0"/>
              <a:t>Yongho</a:t>
            </a:r>
            <a:r>
              <a:rPr lang="en-US" sz="1600" dirty="0" smtClean="0"/>
              <a:t> </a:t>
            </a:r>
            <a:r>
              <a:rPr lang="en-US" sz="1600" dirty="0" err="1" smtClean="0"/>
              <a:t>Seok</a:t>
            </a:r>
            <a:r>
              <a:rPr lang="en-US" sz="1600" dirty="0" smtClean="0"/>
              <a:t> (</a:t>
            </a:r>
            <a:r>
              <a:rPr lang="en-US" sz="1600" dirty="0" err="1" smtClean="0"/>
              <a:t>MediaTek</a:t>
            </a:r>
            <a:r>
              <a:rPr lang="en-US" sz="1600" dirty="0" smtClean="0"/>
              <a:t>)</a:t>
            </a:r>
            <a:r>
              <a:rPr lang="en-US" sz="1600" dirty="0"/>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11-17-1000-00, WUR coexistence with existing power save </a:t>
            </a:r>
            <a:r>
              <a:rPr lang="en-US" sz="1600" dirty="0" smtClean="0"/>
              <a:t>mode,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smtClean="0"/>
              <a:t>17/1012 </a:t>
            </a:r>
            <a:r>
              <a:rPr lang="en-US" sz="1600" dirty="0"/>
              <a:t>WUR with conventional 802.11 power save follow </a:t>
            </a:r>
            <a:r>
              <a:rPr lang="en-US" sz="1600" dirty="0" smtClean="0"/>
              <a:t>up,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endParaRPr lang="en-US" sz="1600" dirty="0"/>
          </a:p>
          <a:p>
            <a:pPr marL="342900" indent="-342900">
              <a:spcBef>
                <a:spcPts val="0"/>
              </a:spcBef>
              <a:spcAft>
                <a:spcPts val="0"/>
              </a:spcAft>
              <a:buFont typeface="+mj-lt"/>
              <a:buAutoNum type="arabicPeriod"/>
              <a:defRPr/>
            </a:pPr>
            <a:r>
              <a:rPr lang="en-US" sz="1600" dirty="0"/>
              <a:t>17/1015r0 Status mismatch problem in WUR transmission procedure, </a:t>
            </a:r>
            <a:r>
              <a:rPr lang="en-US" sz="1600" dirty="0" err="1"/>
              <a:t>Hanseul</a:t>
            </a:r>
            <a:r>
              <a:rPr lang="en-US" sz="1600" dirty="0"/>
              <a:t> Hong(</a:t>
            </a:r>
            <a:r>
              <a:rPr lang="en-US" sz="1600" dirty="0" err="1"/>
              <a:t>Yonsei</a:t>
            </a:r>
            <a:r>
              <a:rPr lang="en-US" sz="1600" dirty="0"/>
              <a:t> Univ.)</a:t>
            </a: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3046988"/>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11-17/0660, WUR Security Proposal, Yunbo Han, Huawei</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11-17/0411r0 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a:t>
            </a:r>
            <a:r>
              <a:rPr lang="en-US" altLang="en-US" sz="1800" dirty="0" smtClean="0"/>
              <a:t>submissions</a:t>
            </a:r>
            <a:endParaRPr lang="en-US" altLang="en-US" sz="1800" dirty="0" smtClean="0"/>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endParaRPr lang="en-US" altLang="en-US" sz="1800" dirty="0" smtClean="0"/>
          </a:p>
          <a:p>
            <a:pPr lvl="1"/>
            <a:r>
              <a:rPr lang="en-US" altLang="en-US" sz="1800" dirty="0" smtClean="0"/>
              <a:t>Presentations</a:t>
            </a:r>
            <a:endParaRPr lang="en-US" altLang="en-US" sz="1800" dirty="0" smtClean="0"/>
          </a:p>
          <a:p>
            <a:pPr lvl="2"/>
            <a:r>
              <a:rPr lang="en-US" altLang="en-US" sz="1600" dirty="0"/>
              <a:t>MAC architecture implications of TGba (clause 5.1, et al</a:t>
            </a:r>
            <a:r>
              <a:rPr lang="en-US" altLang="en-US" sz="1600" dirty="0" smtClean="0"/>
              <a:t>) – Mark Hamilton (30 min</a:t>
            </a:r>
            <a:r>
              <a:rPr lang="en-US" altLang="en-US" sz="1600" dirty="0" smtClean="0"/>
              <a:t>)</a:t>
            </a:r>
          </a:p>
          <a:p>
            <a:pPr lvl="2"/>
            <a:r>
              <a:rPr lang="en-US" altLang="en-US" sz="1600" dirty="0" smtClean="0"/>
              <a:t>From the list of submissions</a:t>
            </a:r>
            <a:endParaRPr lang="en-US" altLang="en-US" sz="1600" dirty="0" smtClean="0"/>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a:t>
            </a:r>
            <a:r>
              <a:rPr lang="en-US" altLang="en-US" sz="1300" dirty="0" smtClean="0"/>
              <a:t>(</a:t>
            </a:r>
            <a:r>
              <a:rPr lang="en-US" altLang="en-US" sz="1400" dirty="0" err="1"/>
              <a:t>doc.:IEEE</a:t>
            </a:r>
            <a:r>
              <a:rPr lang="en-US" altLang="en-US" sz="1400" dirty="0"/>
              <a:t> 802.11-17/0895r2</a:t>
            </a:r>
            <a:r>
              <a:rPr lang="en-US" altLang="en-US" sz="1300" dirty="0" smtClean="0"/>
              <a:t>)</a:t>
            </a:r>
            <a:endParaRPr lang="en-US" altLang="en-US" sz="1300" dirty="0" smtClean="0"/>
          </a:p>
          <a:p>
            <a:pPr lvl="1"/>
            <a:r>
              <a:rPr lang="en-US" altLang="en-US" sz="1300" dirty="0" smtClean="0"/>
              <a:t>TGba Spec Framework Document review and approval</a:t>
            </a:r>
          </a:p>
          <a:p>
            <a:pPr lvl="1"/>
            <a:r>
              <a:rPr lang="en-US" altLang="en-US" sz="1300" dirty="0"/>
              <a:t>TGba 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a:t>
            </a:r>
            <a:r>
              <a:rPr lang="en-US" altLang="en-US" sz="2000" dirty="0" smtClean="0">
                <a:cs typeface="Times New Roman" panose="02020603050405020304" pitchFamily="18" charset="0"/>
              </a:rPr>
              <a:t>(Samsung Semiconductor, Inc.)</a:t>
            </a: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a:t>
            </a:r>
            <a:r>
              <a:rPr lang="en-US" altLang="en-US" sz="2000" dirty="0" smtClean="0"/>
              <a:t>presentations</a:t>
            </a:r>
            <a:endParaRPr lang="en-US" altLang="en-US" sz="2000" dirty="0" smtClean="0"/>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smtClean="0"/>
              <a:t>[</a:t>
            </a:r>
            <a:r>
              <a:rPr lang="en-US" altLang="en-US" dirty="0" err="1" smtClean="0"/>
              <a:t>doc.:IEEE</a:t>
            </a:r>
            <a:r>
              <a:rPr lang="en-US" altLang="en-US" dirty="0" smtClean="0"/>
              <a:t> 802.11-17/0895r2]</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10-15 of </a:t>
            </a:r>
            <a:r>
              <a:rPr lang="en-US" altLang="en-US" dirty="0" smtClean="0"/>
              <a:t>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endParaRPr lang="en-US" sz="1800" b="0" dirty="0" smtClean="0"/>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65093</TotalTime>
  <Words>2225</Words>
  <Application>Microsoft Macintosh PowerPoint</Application>
  <PresentationFormat>On-screen Show (4:3)</PresentationFormat>
  <Paragraphs>549</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Monotype Sorts</vt:lpstr>
      <vt:lpstr>MS Gothic</vt:lpstr>
      <vt:lpstr>MS PGothic</vt:lpstr>
      <vt:lpstr>Neo Sans Intel</vt:lpstr>
      <vt:lpstr>Times New Roman</vt:lpstr>
      <vt:lpstr>Arial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3683</cp:revision>
  <cp:lastPrinted>2014-11-04T15:04:57Z</cp:lastPrinted>
  <dcterms:created xsi:type="dcterms:W3CDTF">2007-04-17T18:10:23Z</dcterms:created>
  <dcterms:modified xsi:type="dcterms:W3CDTF">2017-07-09T14:17:30Z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