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711" r:id="rId9"/>
    <p:sldId id="715" r:id="rId10"/>
    <p:sldId id="762" r:id="rId11"/>
    <p:sldId id="745" r:id="rId12"/>
    <p:sldId id="747" r:id="rId13"/>
    <p:sldId id="764" r:id="rId14"/>
    <p:sldId id="765" r:id="rId15"/>
    <p:sldId id="763" r:id="rId16"/>
    <p:sldId id="766" r:id="rId17"/>
    <p:sldId id="767" r:id="rId18"/>
    <p:sldId id="750" r:id="rId19"/>
    <p:sldId id="699" r:id="rId20"/>
    <p:sldId id="700" r:id="rId21"/>
    <p:sldId id="701" r:id="rId22"/>
    <p:sldId id="702" r:id="rId23"/>
    <p:sldId id="703" r:id="rId24"/>
    <p:sldId id="727" r:id="rId25"/>
    <p:sldId id="704" r:id="rId26"/>
    <p:sldId id="705" r:id="rId27"/>
    <p:sldId id="707" r:id="rId28"/>
    <p:sldId id="719" r:id="rId29"/>
    <p:sldId id="721" r:id="rId30"/>
    <p:sldId id="761" r:id="rId31"/>
    <p:sldId id="726" r:id="rId32"/>
    <p:sldId id="760" r:id="rId33"/>
    <p:sldId id="694" r:id="rId34"/>
    <p:sldId id="695" r:id="rId35"/>
    <p:sldId id="751"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484" autoAdjust="0"/>
  </p:normalViewPr>
  <p:slideViewPr>
    <p:cSldViewPr>
      <p:cViewPr varScale="1">
        <p:scale>
          <a:sx n="123" d="100"/>
          <a:sy n="123" d="100"/>
        </p:scale>
        <p:origin x="1170" y="96"/>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802.11-17/0883r1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0843-00-00ba-meeting-minutes-may-2017.docx"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7/11-17-0843-00-00ba-meeting-minutes-may-2017.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July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2017-06-06</a:t>
            </a:r>
            <a:endParaRPr lang="en-GB" sz="2000" b="0" kern="0" dirty="0"/>
          </a:p>
        </p:txBody>
      </p:sp>
      <p:graphicFrame>
        <p:nvGraphicFramePr>
          <p:cNvPr id="4103" name="Object 3"/>
          <p:cNvGraphicFramePr>
            <a:graphicFrameLocks noChangeAspect="1"/>
          </p:cNvGraphicFramePr>
          <p:nvPr/>
        </p:nvGraphicFramePr>
        <p:xfrm>
          <a:off x="781050" y="3057525"/>
          <a:ext cx="7505700" cy="2733675"/>
        </p:xfrm>
        <a:graphic>
          <a:graphicData uri="http://schemas.openxmlformats.org/presentationml/2006/ole">
            <mc:AlternateContent xmlns:mc="http://schemas.openxmlformats.org/markup-compatibility/2006">
              <mc:Choice xmlns:v="urn:schemas-microsoft-com:vml" Requires="v">
                <p:oleObj spid="_x0000_s4113" name="Document" r:id="rId4" imgW="8248712" imgH="3013376" progId="Word.Document.8">
                  <p:embed/>
                </p:oleObj>
              </mc:Choice>
              <mc:Fallback>
                <p:oleObj name="Document" r:id="rId4" imgW="8248712" imgH="3013376"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050" y="3057525"/>
                        <a:ext cx="7505700" cy="27336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381000" y="1720840"/>
            <a:ext cx="8382000" cy="1877437"/>
          </a:xfrm>
          <a:prstGeom prst="rect">
            <a:avLst/>
          </a:prstGeom>
        </p:spPr>
        <p:txBody>
          <a:bodyPr>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(A) Basic PHY performance evaluation with impairments (</a:t>
            </a:r>
            <a:r>
              <a:rPr lang="en-US" sz="1600" b="1" dirty="0">
                <a:highlight>
                  <a:srgbClr val="FFFF00"/>
                </a:highlight>
                <a:latin typeface="+mn-lt"/>
                <a:ea typeface="Malgun Gothic" panose="020B0503020000020004" pitchFamily="34" charset="-127"/>
                <a:cs typeface="Times New Roman" panose="02020603050405020304" pitchFamily="18" charset="0"/>
              </a:rPr>
              <a:t>highest priority</a:t>
            </a:r>
            <a:r>
              <a:rPr lang="en-US" sz="1600" b="1" dirty="0">
                <a:latin typeface="+mn-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latin typeface="+mn-lt"/>
                <a:ea typeface="Times New Roman" panose="02020603050405020304" pitchFamily="18" charset="0"/>
                <a:cs typeface="Times New Roman" panose="02020603050405020304" pitchFamily="18" charset="0"/>
              </a:rPr>
              <a:t>TBD</a:t>
            </a:r>
            <a:endParaRPr lang="en-US" sz="16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(B) WUR signal waveform design (signal bandwidth, OOK modulation)</a:t>
            </a:r>
          </a:p>
          <a:p>
            <a:pPr marL="342900" indent="-342900">
              <a:spcBef>
                <a:spcPts val="0"/>
              </a:spcBef>
              <a:spcAft>
                <a:spcPts val="0"/>
              </a:spcAft>
              <a:buFont typeface="+mj-lt"/>
              <a:buAutoNum type="arabicPeriod"/>
              <a:defRPr/>
            </a:pPr>
            <a:r>
              <a:rPr lang="en-US" sz="1600" dirty="0" smtClean="0">
                <a:latin typeface="+mn-lt"/>
                <a:ea typeface="Times New Roman" panose="02020603050405020304" pitchFamily="18" charset="0"/>
                <a:cs typeface="Times New Roman" panose="02020603050405020304" pitchFamily="18" charset="0"/>
              </a:rPr>
              <a:t>TBD</a:t>
            </a: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PHY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7BC08AC-09BF-42C6-A3F7-AA6B52C428F3}" type="slidenum">
              <a:rPr lang="en-US" altLang="en-US" sz="1200" b="0" smtClean="0"/>
              <a:pPr>
                <a:spcBef>
                  <a:spcPct val="0"/>
                </a:spcBef>
                <a:buFontTx/>
                <a:buNone/>
              </a:pPr>
              <a:t>11</a:t>
            </a:fld>
            <a:endParaRPr lang="en-US" altLang="en-US" sz="1200" b="0" smtClean="0"/>
          </a:p>
        </p:txBody>
      </p:sp>
      <p:sp>
        <p:nvSpPr>
          <p:cNvPr id="2" name="Rectangle 1"/>
          <p:cNvSpPr/>
          <p:nvPr/>
        </p:nvSpPr>
        <p:spPr>
          <a:xfrm>
            <a:off x="696913" y="2113255"/>
            <a:ext cx="7761287" cy="1815882"/>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(C) Data rates and coding</a:t>
            </a: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TBD</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Preamble, packet format, and coexistence</a:t>
            </a: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TBD</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685799" y="1570623"/>
            <a:ext cx="7772401" cy="2123658"/>
          </a:xfrm>
          <a:prstGeom prst="rect">
            <a:avLst/>
          </a:prstGeom>
        </p:spPr>
        <p:txBody>
          <a:bodyPr>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(A) Basic unicast wake-up packet transmit/receive operation (</a:t>
            </a:r>
            <a:r>
              <a:rPr lang="en-US" sz="1600" b="1" dirty="0">
                <a:highlight>
                  <a:srgbClr val="FFFF00"/>
                </a:highlight>
                <a:latin typeface="+mj-lt"/>
                <a:ea typeface="Malgun Gothic" panose="020B0503020000020004" pitchFamily="34" charset="-127"/>
                <a:cs typeface="Times New Roman" panose="02020603050405020304" pitchFamily="18" charset="0"/>
              </a:rPr>
              <a:t>highest priority</a:t>
            </a:r>
            <a:r>
              <a:rPr lang="en-US" sz="1600" b="1" dirty="0">
                <a:latin typeface="+mj-lt"/>
                <a:ea typeface="Malgun Gothic" panose="020B0503020000020004" pitchFamily="34" charset="-127"/>
                <a:cs typeface="Times New Roman" panose="02020603050405020304" pitchFamily="18" charset="0"/>
              </a:rPr>
              <a:t>)</a:t>
            </a:r>
          </a:p>
          <a:p>
            <a:pPr marL="342900" indent="-342900" algn="r">
              <a:spcBef>
                <a:spcPts val="0"/>
              </a:spcBef>
              <a:spcAft>
                <a:spcPts val="0"/>
              </a:spcAft>
              <a:buFont typeface="+mj-lt"/>
              <a:buAutoNum type="arabicPeriod"/>
              <a:defRPr/>
            </a:pPr>
            <a:r>
              <a:rPr lang="en-US" sz="1600" dirty="0" smtClean="0">
                <a:solidFill>
                  <a:srgbClr val="00B050"/>
                </a:solidFill>
                <a:latin typeface="+mj-lt"/>
                <a:ea typeface="Times New Roman" panose="02020603050405020304" pitchFamily="18" charset="0"/>
                <a:cs typeface="Times New Roman" panose="02020603050405020304" pitchFamily="18" charset="0"/>
              </a:rPr>
              <a:t>TBD</a:t>
            </a:r>
            <a:endParaRPr lang="en-US" sz="1600" dirty="0">
              <a:solidFill>
                <a:srgbClr val="00B050"/>
              </a:solidFill>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(B) Basic WUR Beacon operation</a:t>
            </a:r>
          </a:p>
          <a:p>
            <a:pPr marL="342900" indent="-342900">
              <a:spcBef>
                <a:spcPts val="0"/>
              </a:spcBef>
              <a:spcAft>
                <a:spcPts val="0"/>
              </a:spcAft>
              <a:buFont typeface="+mj-lt"/>
              <a:buAutoNum type="arabicPeriod"/>
              <a:defRPr/>
            </a:pPr>
            <a:r>
              <a:rPr lang="en-US" sz="1600" dirty="0">
                <a:solidFill>
                  <a:srgbClr val="FFC000"/>
                </a:solidFill>
                <a:latin typeface="+mj-lt"/>
                <a:ea typeface="Times New Roman" panose="02020603050405020304" pitchFamily="18" charset="0"/>
                <a:cs typeface="Times New Roman" panose="02020603050405020304" pitchFamily="18" charset="0"/>
              </a:rPr>
              <a:t>SP: 11-17-0382/r0, WUR Reference Signal, Woojin Ahn (</a:t>
            </a:r>
            <a:r>
              <a:rPr lang="en-US" sz="1600" dirty="0" err="1">
                <a:solidFill>
                  <a:srgbClr val="FFC000"/>
                </a:solidFill>
                <a:latin typeface="+mj-lt"/>
                <a:ea typeface="Times New Roman" panose="02020603050405020304" pitchFamily="18" charset="0"/>
                <a:cs typeface="Times New Roman" panose="02020603050405020304" pitchFamily="18" charset="0"/>
              </a:rPr>
              <a:t>Wilus</a:t>
            </a:r>
            <a:r>
              <a:rPr lang="en-US" sz="1600" dirty="0">
                <a:solidFill>
                  <a:srgbClr val="FFC000"/>
                </a:solidFill>
                <a:latin typeface="+mj-lt"/>
                <a:ea typeface="Times New Roman" panose="02020603050405020304" pitchFamily="18" charset="0"/>
                <a:cs typeface="Times New Roman" panose="02020603050405020304" pitchFamily="18" charset="0"/>
              </a:rPr>
              <a:t>)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TBD</a:t>
            </a: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5F612C-916A-4DCF-8AB7-61B5CC6DF873}" type="slidenum">
              <a:rPr lang="en-US" altLang="en-US" sz="1200" b="0" smtClean="0"/>
              <a:pPr>
                <a:spcBef>
                  <a:spcPct val="0"/>
                </a:spcBef>
                <a:buFontTx/>
                <a:buNone/>
              </a:pPr>
              <a:t>13</a:t>
            </a:fld>
            <a:endParaRPr lang="en-US" altLang="en-US" sz="1200" b="0" smtClean="0"/>
          </a:p>
        </p:txBody>
      </p:sp>
      <p:sp>
        <p:nvSpPr>
          <p:cNvPr id="3" name="Rectangle 2"/>
          <p:cNvSpPr/>
          <p:nvPr/>
        </p:nvSpPr>
        <p:spPr>
          <a:xfrm>
            <a:off x="696913" y="1774825"/>
            <a:ext cx="7761287" cy="2062103"/>
          </a:xfrm>
          <a:prstGeom prst="rect">
            <a:avLst/>
          </a:prstGeom>
        </p:spPr>
        <p:txBody>
          <a:bodyPr>
            <a:spAutoFit/>
          </a:bodyPr>
          <a:lstStyle/>
          <a:p>
            <a:pPr>
              <a:spcBef>
                <a:spcPts val="0"/>
              </a:spcBef>
              <a:spcAft>
                <a:spcPts val="0"/>
              </a:spcAft>
              <a:defRPr/>
            </a:pPr>
            <a:r>
              <a:rPr lang="en-US" sz="1600" b="1" dirty="0">
                <a:ea typeface="Malgun Gothic" panose="020B0503020000020004" pitchFamily="34" charset="-127"/>
                <a:cs typeface="Times New Roman" panose="02020603050405020304" pitchFamily="18" charset="0"/>
              </a:rPr>
              <a:t>(C) Wake-up packet, information element format and content</a:t>
            </a:r>
          </a:p>
          <a:p>
            <a:pPr marL="342900" indent="-342900">
              <a:spcBef>
                <a:spcPts val="0"/>
              </a:spcBef>
              <a:spcAft>
                <a:spcPts val="0"/>
              </a:spcAft>
              <a:buFont typeface="+mj-lt"/>
              <a:buAutoNum type="arabicPeriod"/>
              <a:defRPr/>
            </a:pPr>
            <a:r>
              <a:rPr lang="en-US" sz="1600" dirty="0" smtClean="0">
                <a:ea typeface="Times New Roman" panose="02020603050405020304" pitchFamily="18" charset="0"/>
                <a:cs typeface="Times New Roman" panose="02020603050405020304" pitchFamily="18" charset="0"/>
              </a:rPr>
              <a:t>TBD</a:t>
            </a:r>
            <a:endParaRPr lang="en-US" sz="1600" dirty="0">
              <a:ea typeface="Malgun Gothic" panose="020B0503020000020004" pitchFamily="34" charset="-127"/>
              <a:cs typeface="Times New Roman" panose="02020603050405020304" pitchFamily="18" charset="0"/>
            </a:endParaRPr>
          </a:p>
          <a:p>
            <a:pPr>
              <a:spcBef>
                <a:spcPts val="0"/>
              </a:spcBef>
              <a:spcAft>
                <a:spcPts val="0"/>
              </a:spcAft>
              <a:defRPr/>
            </a:pPr>
            <a:endParaRPr lang="en-US" sz="1600" b="1"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Multicast wake-up packet transmit/receive operation</a:t>
            </a:r>
          </a:p>
          <a:p>
            <a:pPr marL="342900" indent="-342900">
              <a:spcBef>
                <a:spcPts val="0"/>
              </a:spcBef>
              <a:spcAft>
                <a:spcPts val="0"/>
              </a:spcAft>
              <a:buFont typeface="+mj-lt"/>
              <a:buAutoNum type="arabicPeriod"/>
              <a:defRPr/>
            </a:pPr>
            <a:r>
              <a:rPr lang="en-US" sz="1600" dirty="0">
                <a:solidFill>
                  <a:srgbClr val="00B050"/>
                </a:solidFill>
                <a:latin typeface="+mj-lt"/>
                <a:ea typeface="Times New Roman" panose="02020603050405020304" pitchFamily="18" charset="0"/>
                <a:cs typeface="Times New Roman" panose="02020603050405020304" pitchFamily="18" charset="0"/>
              </a:rPr>
              <a:t>SP: 17/381, WUR MAC issues follow-up( for Straw Polls), </a:t>
            </a:r>
            <a:r>
              <a:rPr lang="en-US" sz="1600" dirty="0" err="1">
                <a:solidFill>
                  <a:srgbClr val="00B050"/>
                </a:solidFill>
                <a:latin typeface="+mj-lt"/>
                <a:ea typeface="Times New Roman" panose="02020603050405020304" pitchFamily="18" charset="0"/>
                <a:cs typeface="Times New Roman" panose="02020603050405020304" pitchFamily="18" charset="0"/>
              </a:rPr>
              <a:t>Jeongki</a:t>
            </a:r>
            <a:r>
              <a:rPr lang="en-US" sz="1600" dirty="0">
                <a:solidFill>
                  <a:srgbClr val="00B050"/>
                </a:solidFill>
                <a:latin typeface="+mj-lt"/>
                <a:ea typeface="Times New Roman" panose="02020603050405020304" pitchFamily="18" charset="0"/>
                <a:cs typeface="Times New Roman" panose="02020603050405020304" pitchFamily="18" charset="0"/>
              </a:rPr>
              <a:t> Kim, (LGE) – Only SP1 </a:t>
            </a:r>
            <a:r>
              <a:rPr lang="en-US" sz="1600" dirty="0">
                <a:solidFill>
                  <a:srgbClr val="FFC000"/>
                </a:solidFill>
                <a:latin typeface="+mj-lt"/>
                <a:ea typeface="Times New Roman" panose="02020603050405020304" pitchFamily="18" charset="0"/>
                <a:cs typeface="Times New Roman" panose="02020603050405020304" pitchFamily="18" charset="0"/>
              </a:rPr>
              <a:t>(5 SPs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11-17-0630-00-00ba-SFD-Proposal-on-Retransmission, Suhwook Kim (LGE)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84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4E0A1-BCEE-4E2B-9898-C14C1579C06E}" type="slidenum">
              <a:rPr lang="en-US" altLang="en-US" sz="1200" b="0" smtClean="0"/>
              <a:pPr>
                <a:spcBef>
                  <a:spcPct val="0"/>
                </a:spcBef>
                <a:buFontTx/>
                <a:buNone/>
              </a:pPr>
              <a:t>14</a:t>
            </a:fld>
            <a:endParaRPr lang="en-US" altLang="en-US" sz="1200" b="0" smtClean="0"/>
          </a:p>
        </p:txBody>
      </p:sp>
      <p:sp>
        <p:nvSpPr>
          <p:cNvPr id="6" name="Rectangle 5"/>
          <p:cNvSpPr/>
          <p:nvPr/>
        </p:nvSpPr>
        <p:spPr>
          <a:xfrm>
            <a:off x="771525" y="1981200"/>
            <a:ext cx="7772400" cy="2554545"/>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(E) Security</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11-17/0660, WUR Security Proposal, Yunbo Han, Huawei</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11-17/0411r0 consideration of WUR security,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11-17/437, BSS Management through WUR Wakeup Frame,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11-17/68r1, AP discovery discussion,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11-17/657, AP re-discovery in WUR, </a:t>
            </a:r>
            <a:r>
              <a:rPr lang="en-US" sz="1600" dirty="0" err="1">
                <a:latin typeface="+mj-lt"/>
                <a:ea typeface="Times New Roman" panose="02020603050405020304" pitchFamily="18" charset="0"/>
                <a:cs typeface="Times New Roman" panose="02020603050405020304" pitchFamily="18" charset="0"/>
              </a:rPr>
              <a:t>Jeongki</a:t>
            </a:r>
            <a:r>
              <a:rPr lang="en-US" sz="1600" dirty="0">
                <a:latin typeface="+mj-lt"/>
                <a:ea typeface="Times New Roman" panose="02020603050405020304" pitchFamily="18" charset="0"/>
                <a:cs typeface="Times New Roman" panose="02020603050405020304" pitchFamily="18" charset="0"/>
              </a:rPr>
              <a:t> Kim, LG Electronics</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11-17/440, Inter-BSS Communication,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11-17/728,  AP Power Saving, Xiaofei Wang (</a:t>
            </a:r>
            <a:r>
              <a:rPr lang="en-US" sz="1600" dirty="0" err="1">
                <a:latin typeface="+mj-lt"/>
                <a:ea typeface="Times New Roman" panose="02020603050405020304" pitchFamily="18" charset="0"/>
                <a:cs typeface="Times New Roman" panose="02020603050405020304" pitchFamily="18" charset="0"/>
              </a:rPr>
              <a:t>InterDigital</a:t>
            </a:r>
            <a:r>
              <a:rPr lang="en-US" sz="1600" dirty="0">
                <a:latin typeface="+mj-lt"/>
                <a:ea typeface="Times New Roman" panose="02020603050405020304" pitchFamily="18" charset="0"/>
                <a:cs typeface="Times New Roman" panose="02020603050405020304" pitchFamily="18" charset="0"/>
              </a:rPr>
              <a:t>)</a:t>
            </a: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15</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AM1)</a:t>
            </a:r>
            <a:r>
              <a:rPr lang="en-US" sz="1600" u="sng" dirty="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Ad-hoc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2"/>
            <a:r>
              <a:rPr lang="en-US" altLang="en-US" sz="1600" dirty="0"/>
              <a:t>MAC architecture implications of TGba (clause 5.1, et al</a:t>
            </a:r>
            <a:r>
              <a:rPr lang="en-US" altLang="en-US" sz="1600" dirty="0" smtClean="0"/>
              <a:t>) – Mark Hamilton (30 min)</a:t>
            </a:r>
            <a:endParaRPr lang="en-US" altLang="en-US" sz="1600" dirty="0" smtClean="0"/>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p:txBody>
          <a:bodyPr/>
          <a:lstStyle/>
          <a:p>
            <a:pPr>
              <a:defRPr/>
            </a:pPr>
            <a:r>
              <a:rPr lang="en-US"/>
              <a:t>March 2017</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17</a:t>
            </a:fld>
            <a:endParaRPr lang="en-US" altLang="en-US" sz="1200" b="0" smtClean="0"/>
          </a:p>
        </p:txBody>
      </p:sp>
    </p:spTree>
    <p:extLst>
      <p:ext uri="{BB962C8B-B14F-4D97-AF65-F5344CB8AC3E}">
        <p14:creationId xmlns:p14="http://schemas.microsoft.com/office/powerpoint/2010/main" val="21751419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May 2017 meeting</a:t>
            </a:r>
          </a:p>
          <a:p>
            <a:pPr lvl="1"/>
            <a:r>
              <a:rPr lang="en-US" altLang="en-US" sz="1300" dirty="0" smtClean="0"/>
              <a:t>Motion: March 2017 meeting minutes (</a:t>
            </a:r>
            <a:r>
              <a:rPr lang="en-US" altLang="en-US" sz="1300" dirty="0">
                <a:hlinkClick r:id="rId2"/>
              </a:rPr>
              <a:t>doc: IEEE 802.11-17/0843r0</a:t>
            </a:r>
            <a:r>
              <a:rPr lang="en-US" altLang="en-US" sz="1300" dirty="0" smtClean="0"/>
              <a:t>) and teleconference calls minutes (TBD)</a:t>
            </a:r>
          </a:p>
          <a:p>
            <a:pPr lvl="1"/>
            <a:r>
              <a:rPr lang="en-US" altLang="en-US" sz="1300" dirty="0" smtClean="0"/>
              <a:t>TGba Spec Framework Document review and approval</a:t>
            </a:r>
          </a:p>
          <a:p>
            <a:pPr lvl="1"/>
            <a:r>
              <a:rPr lang="en-US" altLang="en-US" sz="1300" dirty="0"/>
              <a:t>TGba Use Case Document </a:t>
            </a:r>
            <a:r>
              <a:rPr lang="en-US" altLang="en-US" sz="1300" dirty="0" smtClean="0"/>
              <a:t>review and approval</a:t>
            </a:r>
            <a:endParaRPr lang="en-US" altLang="en-US" sz="1300" dirty="0"/>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endParaRPr lang="en-US" altLang="en-US" sz="1300" dirty="0" smtClean="0"/>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a:t>Wednesday: </a:t>
            </a:r>
            <a:r>
              <a:rPr lang="en-US" altLang="en-US" sz="1300" dirty="0" smtClean="0"/>
              <a:t>AM1 (2 hours)</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smtClean="0"/>
              <a:t>Presentations</a:t>
            </a:r>
          </a:p>
          <a:p>
            <a:pPr lvl="1"/>
            <a:r>
              <a:rPr lang="en-US" altLang="en-US" sz="1300" dirty="0" smtClean="0"/>
              <a:t>Recess</a:t>
            </a:r>
            <a:endParaRPr lang="en-US" altLang="en-US" sz="1300" dirty="0"/>
          </a:p>
          <a:p>
            <a:r>
              <a:rPr lang="en-US" altLang="en-US" sz="1300" dirty="0" smtClean="0"/>
              <a:t>Thursday: AM1, AM2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September 2017 F2F meeting</a:t>
            </a:r>
          </a:p>
          <a:p>
            <a:pPr lvl="1"/>
            <a:r>
              <a:rPr lang="en-US" altLang="en-US" sz="1300" dirty="0" smtClean="0"/>
              <a:t>Teleconference call schedule</a:t>
            </a:r>
          </a:p>
          <a:p>
            <a:pPr lvl="1"/>
            <a:r>
              <a:rPr lang="en-US" altLang="en-US" sz="1300" dirty="0"/>
              <a:t>TG documents review</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19</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Berlin, Germany</a:t>
            </a:r>
          </a:p>
          <a:p>
            <a:pPr algn="ctr">
              <a:lnSpc>
                <a:spcPct val="90000"/>
              </a:lnSpc>
              <a:buFontTx/>
              <a:buNone/>
            </a:pPr>
            <a:r>
              <a:rPr lang="en-US" altLang="en-US" sz="3200" dirty="0" smtClean="0">
                <a:cs typeface="Times New Roman" panose="02020603050405020304" pitchFamily="18" charset="0"/>
              </a:rPr>
              <a:t>July 9-14,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 Corporation)</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smtClean="0"/>
              <a:t>Approved initial draft of TGba Spec Framework Document (SFD) [11-17/575r0]</a:t>
            </a:r>
          </a:p>
          <a:p>
            <a:r>
              <a:rPr lang="en-US" altLang="en-US" sz="2000" dirty="0" smtClean="0"/>
              <a:t>Reviewed technical presentations (33 out of 43 submissions)</a:t>
            </a:r>
          </a:p>
          <a:p>
            <a:pPr lvl="1"/>
            <a:r>
              <a:rPr lang="en-US" altLang="en-US" dirty="0" smtClean="0"/>
              <a:t>PHY and MAC</a:t>
            </a:r>
          </a:p>
          <a:p>
            <a:pPr lvl="1"/>
            <a:r>
              <a:rPr lang="en-US" altLang="en-US" dirty="0" smtClean="0"/>
              <a:t>Made progress reaching consensus on basic design of PHY/MAC</a:t>
            </a:r>
          </a:p>
          <a:p>
            <a:pPr lvl="2"/>
            <a:r>
              <a:rPr lang="en-US" altLang="en-US" dirty="0" smtClean="0"/>
              <a:t>The passed motions recorded in TGba SFD r1 (11-17/575r1)</a:t>
            </a:r>
          </a:p>
          <a:p>
            <a:r>
              <a:rPr lang="en-US" altLang="en-US" sz="2000" dirty="0" smtClean="0"/>
              <a:t>Reviewed TGba task group documents</a:t>
            </a:r>
          </a:p>
          <a:p>
            <a:pPr lvl="1"/>
            <a:r>
              <a:rPr lang="en-US" altLang="en-US" dirty="0" smtClean="0"/>
              <a:t>Usage model document</a:t>
            </a:r>
          </a:p>
          <a:p>
            <a:pPr lvl="1"/>
            <a:r>
              <a:rPr lang="en-US" altLang="en-US" dirty="0" smtClean="0"/>
              <a:t>Simulation Scenarios and Evaluation Methodology Document</a:t>
            </a:r>
          </a:p>
          <a:p>
            <a:r>
              <a:rPr lang="en-US" altLang="en-US" sz="2000" dirty="0" smtClean="0"/>
              <a:t>Reviewed the TG timeline</a:t>
            </a:r>
          </a:p>
          <a:p>
            <a:r>
              <a:rPr lang="en-US" altLang="en-US" sz="2000" dirty="0" smtClean="0"/>
              <a:t>Set goals for the July 2017 meeting and teleconference schedule</a:t>
            </a:r>
          </a:p>
          <a:p>
            <a:r>
              <a:rPr lang="en-US" altLang="en-US" sz="2000" dirty="0" smtClean="0"/>
              <a:t>Agenda: see doc.: IEEE 802.11-17/545r11</a:t>
            </a:r>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2017 meeting [</a:t>
            </a:r>
            <a:r>
              <a:rPr lang="en-US" altLang="en-US" dirty="0" smtClean="0">
                <a:hlinkClick r:id="rId2"/>
              </a:rPr>
              <a:t>doc: IEEE 802.11-17/0843r0</a:t>
            </a:r>
            <a:r>
              <a:rPr lang="en-US" altLang="en-US" dirty="0" smtClean="0"/>
              <a:t>] and teleconference call minutes [TBD]</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2017 session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p>
          <a:p>
            <a:r>
              <a:rPr lang="en-US" altLang="en-US" sz="2000" dirty="0" smtClean="0"/>
              <a:t>TGba Use Case Document (Ross Yu)</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aa-</a:t>
            </a:r>
            <a:r>
              <a:rPr lang="en-US" altLang="en-US" dirty="0" err="1" smtClean="0"/>
              <a:t>zz</a:t>
            </a:r>
            <a:r>
              <a:rPr lang="en-US" altLang="en-US" dirty="0" smtClean="0"/>
              <a:t> of this presentation</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1624015" y="5821362"/>
            <a:ext cx="1079500" cy="341312"/>
            <a:chOff x="1095376" y="5766661"/>
            <a:chExt cx="1079500" cy="341313"/>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266826" y="586191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2017</a:t>
            </a:r>
            <a:endParaRPr lang="en-US"/>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Rotating the three time zones</a:t>
            </a:r>
          </a:p>
          <a:p>
            <a:pPr marL="342900" lvl="1" indent="-342900">
              <a:buFontTx/>
              <a:buChar char="•"/>
              <a:defRPr/>
            </a:pPr>
            <a:r>
              <a:rPr lang="en-US" altLang="en-US" b="1" dirty="0" smtClean="0"/>
              <a:t>Proposed schedule (2 hours)</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TGba Documents Review</a:t>
            </a:r>
          </a:p>
        </p:txBody>
      </p:sp>
      <p:sp>
        <p:nvSpPr>
          <p:cNvPr id="46083" name="Content Placeholder 2"/>
          <p:cNvSpPr>
            <a:spLocks noGrp="1"/>
          </p:cNvSpPr>
          <p:nvPr>
            <p:ph idx="1"/>
          </p:nvPr>
        </p:nvSpPr>
        <p:spPr/>
        <p:txBody>
          <a:bodyPr/>
          <a:lstStyle/>
          <a:p>
            <a:r>
              <a:rPr lang="en-US" altLang="en-US" smtClean="0"/>
              <a:t>Use case document (editor: RossYu)</a:t>
            </a:r>
          </a:p>
          <a:p>
            <a:r>
              <a:rPr lang="en-US" altLang="en-US" smtClean="0"/>
              <a:t>Functional requirement document (editor: Ming Gan)</a:t>
            </a:r>
          </a:p>
          <a:p>
            <a:r>
              <a:rPr lang="en-US" altLang="en-US" smtClean="0"/>
              <a:t>Evaluation methodology and simulation scenario document (editor: Shahrnaz Azizi)</a:t>
            </a:r>
          </a:p>
          <a:p>
            <a:r>
              <a:rPr lang="en-US" altLang="en-US" smtClean="0"/>
              <a:t>Spec framework document (editor: Po-Kai Huang)</a:t>
            </a:r>
          </a:p>
          <a:p>
            <a:pPr lvl="1"/>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B93CC41-337E-4BC4-A139-C591FD96233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562523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 </a:t>
                      </a:r>
                      <a:r>
                        <a:rPr lang="en-US" sz="1400" b="1" dirty="0" smtClean="0"/>
                        <a:t>(ad-hoc)</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 </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r>
              <a:rPr lang="en-US" altLang="en-US" sz="2000" dirty="0" smtClean="0"/>
              <a:t>Review and approve TGba Spec Framework Document (SFD)</a:t>
            </a:r>
          </a:p>
          <a:p>
            <a:pPr>
              <a:defRPr/>
            </a:pPr>
            <a:r>
              <a:rPr lang="en-US" altLang="en-US" sz="2000" dirty="0"/>
              <a:t>Review technical presentations</a:t>
            </a:r>
          </a:p>
          <a:p>
            <a:pPr lvl="1">
              <a:defRPr/>
            </a:pPr>
            <a:r>
              <a:rPr lang="en-US" altLang="en-US" sz="1800" dirty="0"/>
              <a:t>Reach consensus on more details of PHY and MAC designs</a:t>
            </a:r>
          </a:p>
          <a:p>
            <a:pPr lvl="1">
              <a:defRPr/>
            </a:pPr>
            <a:r>
              <a:rPr lang="en-US" altLang="en-US" sz="1800" dirty="0"/>
              <a:t>Prioritize submissions: give higher priority to the basic operation of WUR (i.e. a single WUR packet transmission and reception</a:t>
            </a:r>
            <a:r>
              <a:rPr lang="en-US" altLang="en-US" sz="1800" dirty="0" smtClean="0"/>
              <a:t>)</a:t>
            </a:r>
            <a:endParaRPr lang="en-US" altLang="en-US" sz="1400" dirty="0" smtClean="0"/>
          </a:p>
          <a:p>
            <a:r>
              <a:rPr lang="en-US" altLang="en-US" sz="2000" dirty="0" smtClean="0"/>
              <a:t>Work on TGba task group documents</a:t>
            </a:r>
          </a:p>
          <a:p>
            <a:pPr lvl="1"/>
            <a:r>
              <a:rPr lang="en-US" altLang="en-US" sz="1600" dirty="0" smtClean="0"/>
              <a:t>Use case document (editor: </a:t>
            </a:r>
            <a:r>
              <a:rPr lang="en-US" altLang="en-US" sz="1600" dirty="0" err="1" smtClean="0"/>
              <a:t>RossYu</a:t>
            </a:r>
            <a:r>
              <a:rPr lang="en-US" altLang="en-US" sz="1600" dirty="0" smtClean="0"/>
              <a:t>)</a:t>
            </a:r>
          </a:p>
          <a:p>
            <a:pPr lvl="1"/>
            <a:r>
              <a:rPr lang="en-US" altLang="en-US" sz="1600" dirty="0" smtClean="0"/>
              <a:t>Functional requirement document (editor: Ming </a:t>
            </a:r>
            <a:r>
              <a:rPr lang="en-US" altLang="en-US" sz="1600" dirty="0" err="1" smtClean="0"/>
              <a:t>Gan</a:t>
            </a:r>
            <a:r>
              <a:rPr lang="en-US" altLang="en-US" sz="1600" dirty="0" smtClean="0"/>
              <a:t>)</a:t>
            </a:r>
          </a:p>
          <a:p>
            <a:pPr lvl="1"/>
            <a:r>
              <a:rPr lang="en-US" altLang="en-US" sz="1600" dirty="0" smtClean="0"/>
              <a:t>Evaluation methodology and simulation scenario document (editor: Shahrnaz Azizi)</a:t>
            </a:r>
          </a:p>
          <a:p>
            <a:pPr lvl="1"/>
            <a:r>
              <a:rPr lang="en-US" altLang="en-US" sz="1600" dirty="0" smtClean="0"/>
              <a:t>Spec framework document (editor: Po-Kai Huang)</a:t>
            </a:r>
          </a:p>
          <a:p>
            <a:r>
              <a:rPr lang="en-US" altLang="en-US" sz="2000" dirty="0" smtClean="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smtClean="0"/>
              <a:t>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Received ?? submissions</a:t>
            </a:r>
          </a:p>
          <a:p>
            <a:pPr>
              <a:defRPr/>
            </a:pPr>
            <a:r>
              <a:rPr lang="en-US" sz="2000" dirty="0" smtClean="0"/>
              <a:t>Grouped based on topics</a:t>
            </a:r>
          </a:p>
          <a:p>
            <a:pPr>
              <a:defRPr/>
            </a:pPr>
            <a:r>
              <a:rPr lang="en-US" sz="2000" dirty="0" smtClean="0"/>
              <a:t>Gave higher priority to the basic operation of WUR (to meet the scope of the project in the PAR and to meet the TGba timeline)</a:t>
            </a:r>
          </a:p>
          <a:p>
            <a:pPr lvl="1">
              <a:defRPr/>
            </a:pPr>
            <a:r>
              <a:rPr lang="en-US" sz="1800" dirty="0" smtClean="0"/>
              <a:t>PHY</a:t>
            </a:r>
          </a:p>
          <a:p>
            <a:pPr marL="857250" lvl="2" indent="0">
              <a:buFontTx/>
              <a:buNone/>
              <a:defRPr/>
            </a:pPr>
            <a:r>
              <a:rPr lang="en-US" sz="1600" dirty="0" smtClean="0"/>
              <a:t>(</a:t>
            </a:r>
            <a:r>
              <a:rPr lang="en-US" sz="1600" dirty="0"/>
              <a:t>A) </a:t>
            </a:r>
            <a:r>
              <a:rPr lang="en-US" sz="1600" dirty="0" smtClean="0"/>
              <a:t>Basic PHY </a:t>
            </a:r>
            <a:r>
              <a:rPr lang="en-US" sz="1600" dirty="0"/>
              <a:t>performance evaluation with impairments </a:t>
            </a:r>
            <a:r>
              <a:rPr lang="en-US" sz="1600" dirty="0" smtClean="0"/>
              <a:t>(</a:t>
            </a:r>
            <a:r>
              <a:rPr lang="en-US" sz="1600" dirty="0" smtClean="0">
                <a:solidFill>
                  <a:srgbClr val="FF0000"/>
                </a:solidFill>
              </a:rPr>
              <a:t>highest priority</a:t>
            </a:r>
            <a:r>
              <a:rPr lang="en-US" sz="1600" dirty="0" smtClean="0"/>
              <a:t>)</a:t>
            </a:r>
            <a:endParaRPr lang="en-US" sz="1600" dirty="0"/>
          </a:p>
          <a:p>
            <a:pPr marL="857250" lvl="2" indent="0">
              <a:buFontTx/>
              <a:buNone/>
              <a:defRPr/>
            </a:pPr>
            <a:r>
              <a:rPr lang="en-US" sz="1600" dirty="0"/>
              <a:t>(B) </a:t>
            </a:r>
            <a:r>
              <a:rPr lang="en-US" sz="1600" dirty="0" smtClean="0"/>
              <a:t>WUR </a:t>
            </a:r>
            <a:r>
              <a:rPr lang="en-US" sz="1600" dirty="0"/>
              <a:t>signal waveform design (signal bandwidth, OOK modulation)</a:t>
            </a:r>
          </a:p>
          <a:p>
            <a:pPr marL="857250" lvl="2" indent="0">
              <a:buFontTx/>
              <a:buNone/>
              <a:defRPr/>
            </a:pPr>
            <a:r>
              <a:rPr lang="en-US" sz="1600" dirty="0"/>
              <a:t>(C) Data rates and coding</a:t>
            </a:r>
          </a:p>
          <a:p>
            <a:pPr marL="857250" lvl="2" indent="0">
              <a:buFontTx/>
              <a:buNone/>
              <a:defRPr/>
            </a:pPr>
            <a:r>
              <a:rPr lang="en-US" sz="1600" dirty="0"/>
              <a:t>(D) Preamble, packet format, and coexistence</a:t>
            </a:r>
          </a:p>
          <a:p>
            <a:pPr marL="857250" lvl="2" indent="0">
              <a:buFontTx/>
              <a:buNone/>
              <a:defRPr/>
            </a:pPr>
            <a:r>
              <a:rPr lang="en-US" sz="1600" dirty="0" smtClean="0"/>
              <a:t>(F) Further optimizations (</a:t>
            </a:r>
            <a:r>
              <a:rPr lang="en-US" sz="1600" dirty="0" smtClean="0">
                <a:solidFill>
                  <a:srgbClr val="FF0000"/>
                </a:solidFill>
              </a:rPr>
              <a:t>lowest priority</a:t>
            </a:r>
            <a:r>
              <a:rPr lang="en-US" sz="1600" dirty="0" smtClean="0"/>
              <a:t>)</a:t>
            </a:r>
          </a:p>
          <a:p>
            <a:pPr lvl="1">
              <a:defRPr/>
            </a:pPr>
            <a:r>
              <a:rPr lang="en-US" sz="1800" dirty="0" smtClean="0"/>
              <a:t>MAC</a:t>
            </a:r>
            <a:endParaRPr lang="en-US" dirty="0" smtClean="0"/>
          </a:p>
          <a:p>
            <a:pPr marL="857250" lvl="2" indent="0">
              <a:buFontTx/>
              <a:buNone/>
              <a:defRPr/>
            </a:pPr>
            <a:r>
              <a:rPr lang="en-US" sz="1600" dirty="0"/>
              <a:t>(A) Basic unicast wake-up packet transmit/receive </a:t>
            </a:r>
            <a:r>
              <a:rPr lang="en-US" sz="1600" dirty="0" smtClean="0"/>
              <a:t>operation (</a:t>
            </a:r>
            <a:r>
              <a:rPr lang="en-US" sz="1600" dirty="0" smtClean="0">
                <a:solidFill>
                  <a:srgbClr val="FF0000"/>
                </a:solidFill>
              </a:rPr>
              <a:t>highest priority</a:t>
            </a:r>
            <a:r>
              <a:rPr lang="en-US" sz="1600" dirty="0" smtClean="0"/>
              <a:t>)</a:t>
            </a:r>
          </a:p>
          <a:p>
            <a:pPr marL="857250" lvl="2" indent="0">
              <a:buFontTx/>
              <a:buNone/>
              <a:defRPr/>
            </a:pPr>
            <a:r>
              <a:rPr lang="en-US" sz="1600" dirty="0"/>
              <a:t>(B) Basic WUR Beacon </a:t>
            </a:r>
            <a:r>
              <a:rPr lang="en-US" sz="1600" dirty="0" smtClean="0"/>
              <a:t>operation</a:t>
            </a:r>
          </a:p>
          <a:p>
            <a:pPr marL="857250" lvl="2" indent="0">
              <a:buFontTx/>
              <a:buNone/>
              <a:defRPr/>
            </a:pPr>
            <a:r>
              <a:rPr lang="en-US" sz="1600" dirty="0" smtClean="0"/>
              <a:t>(C) </a:t>
            </a:r>
            <a:r>
              <a:rPr lang="en-US" sz="1600" dirty="0"/>
              <a:t>Wake-up packet, information element format and content</a:t>
            </a:r>
          </a:p>
          <a:p>
            <a:pPr marL="857250" lvl="2" indent="0">
              <a:buFontTx/>
              <a:buNone/>
              <a:defRPr/>
            </a:pPr>
            <a:r>
              <a:rPr lang="en-US" sz="1600" dirty="0" smtClean="0"/>
              <a:t>(D) </a:t>
            </a:r>
            <a:r>
              <a:rPr lang="en-US" sz="1600" dirty="0"/>
              <a:t>Multicast wake-up packet transmit/receive operation</a:t>
            </a:r>
          </a:p>
          <a:p>
            <a:pPr marL="857250" lvl="2" indent="0">
              <a:buFontTx/>
              <a:buNone/>
              <a:defRPr/>
            </a:pPr>
            <a:r>
              <a:rPr lang="en-US" sz="1600" dirty="0" smtClean="0"/>
              <a:t>(</a:t>
            </a:r>
            <a:r>
              <a:rPr lang="en-US" sz="1600" dirty="0"/>
              <a:t>E) Security</a:t>
            </a:r>
          </a:p>
          <a:p>
            <a:pPr marL="857250" lvl="2" indent="0">
              <a:buFontTx/>
              <a:buNone/>
              <a:defRPr/>
            </a:pPr>
            <a:r>
              <a:rPr lang="en-US" sz="1600" dirty="0"/>
              <a:t>(F) Further </a:t>
            </a:r>
            <a:r>
              <a:rPr lang="en-US" sz="1600" dirty="0" smtClean="0"/>
              <a:t>optimizations (</a:t>
            </a:r>
            <a:r>
              <a:rPr lang="en-US" sz="1600" dirty="0" smtClean="0">
                <a:solidFill>
                  <a:srgbClr val="FF0000"/>
                </a:solidFill>
              </a:rPr>
              <a:t>lowest priority</a:t>
            </a:r>
            <a:r>
              <a:rPr lang="en-US" sz="1600" dirty="0" smtClean="0"/>
              <a:t>)</a:t>
            </a:r>
          </a:p>
          <a:p>
            <a:pPr lvl="1">
              <a:defRPr/>
            </a:pPr>
            <a:endParaRPr lang="en-US" dirty="0" smtClean="0"/>
          </a:p>
          <a:p>
            <a:pPr lvl="2">
              <a:defRPr/>
            </a:pPr>
            <a:endParaRPr lang="en-US" sz="1600"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63243</TotalTime>
  <Words>2123</Words>
  <Application>Microsoft Office PowerPoint</Application>
  <PresentationFormat>On-screen Show (4:3)</PresentationFormat>
  <Paragraphs>520</Paragraphs>
  <Slides>37</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Malgun Gothic</vt:lpstr>
      <vt:lpstr>Monotype Sorts</vt:lpstr>
      <vt:lpstr>MS Gothic</vt:lpstr>
      <vt:lpstr>MS PGothic</vt:lpstr>
      <vt:lpstr>Neo Sans Intel</vt:lpstr>
      <vt:lpstr>Arial</vt:lpstr>
      <vt:lpstr>Times New Roman</vt:lpstr>
      <vt:lpstr>802-11-Submission</vt:lpstr>
      <vt:lpstr>Document</vt:lpstr>
      <vt:lpstr>July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Submissions</vt:lpstr>
      <vt:lpstr>PHY Submissions</vt:lpstr>
      <vt:lpstr>PHY Submissions (continued)</vt:lpstr>
      <vt:lpstr>MAC Submissions</vt:lpstr>
      <vt:lpstr>MAC Submissions (continued)</vt:lpstr>
      <vt:lpstr>MAC Submissions (continued)</vt:lpstr>
      <vt:lpstr>Motions</vt:lpstr>
      <vt:lpstr>Task Group Documents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May 2017 Meeting</vt:lpstr>
      <vt:lpstr>Motion - Minutes</vt:lpstr>
      <vt:lpstr>TGba Documents Review and Approval</vt:lpstr>
      <vt:lpstr>Presentations</vt:lpstr>
      <vt:lpstr>TGba Timeline</vt:lpstr>
      <vt:lpstr>Goal for September 2017</vt:lpstr>
      <vt:lpstr>Teleconference Call Schedule</vt:lpstr>
      <vt:lpstr>TGba Documents Review</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Park, Minyoung</cp:lastModifiedBy>
  <cp:revision>3670</cp:revision>
  <cp:lastPrinted>2014-11-04T15:04:57Z</cp:lastPrinted>
  <dcterms:created xsi:type="dcterms:W3CDTF">2007-04-17T18:10:23Z</dcterms:created>
  <dcterms:modified xsi:type="dcterms:W3CDTF">2017-06-19T22:08:14Z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