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708" r:id="rId2"/>
    <p:sldId id="678" r:id="rId3"/>
    <p:sldId id="679" r:id="rId4"/>
    <p:sldId id="656" r:id="rId5"/>
    <p:sldId id="665" r:id="rId6"/>
    <p:sldId id="666" r:id="rId7"/>
    <p:sldId id="710" r:id="rId8"/>
    <p:sldId id="711" r:id="rId9"/>
    <p:sldId id="715" r:id="rId10"/>
    <p:sldId id="762" r:id="rId11"/>
    <p:sldId id="745" r:id="rId12"/>
    <p:sldId id="747" r:id="rId13"/>
    <p:sldId id="764" r:id="rId14"/>
    <p:sldId id="765" r:id="rId15"/>
    <p:sldId id="763" r:id="rId16"/>
    <p:sldId id="766" r:id="rId17"/>
    <p:sldId id="767" r:id="rId18"/>
    <p:sldId id="750" r:id="rId19"/>
    <p:sldId id="699" r:id="rId20"/>
    <p:sldId id="700" r:id="rId21"/>
    <p:sldId id="701" r:id="rId22"/>
    <p:sldId id="702" r:id="rId23"/>
    <p:sldId id="703" r:id="rId24"/>
    <p:sldId id="727" r:id="rId25"/>
    <p:sldId id="704" r:id="rId26"/>
    <p:sldId id="705" r:id="rId27"/>
    <p:sldId id="707" r:id="rId28"/>
    <p:sldId id="719" r:id="rId29"/>
    <p:sldId id="721" r:id="rId30"/>
    <p:sldId id="761" r:id="rId31"/>
    <p:sldId id="726" r:id="rId32"/>
    <p:sldId id="760" r:id="rId33"/>
    <p:sldId id="694" r:id="rId34"/>
    <p:sldId id="695" r:id="rId35"/>
    <p:sldId id="751" r:id="rId36"/>
    <p:sldId id="740" r:id="rId37"/>
    <p:sldId id="741"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6" autoAdjust="0"/>
    <p:restoredTop sz="94484" autoAdjust="0"/>
  </p:normalViewPr>
  <p:slideViewPr>
    <p:cSldViewPr>
      <p:cViewPr varScale="1">
        <p:scale>
          <a:sx n="123" d="100"/>
          <a:sy n="123" d="100"/>
        </p:scale>
        <p:origin x="1170" y="96"/>
      </p:cViewPr>
      <p:guideLst>
        <p:guide orient="horz" pos="2160"/>
        <p:guide pos="2880"/>
      </p:guideLst>
    </p:cSldViewPr>
  </p:slideViewPr>
  <p:outlineViewPr>
    <p:cViewPr>
      <p:scale>
        <a:sx n="50" d="100"/>
        <a:sy n="50" d="100"/>
      </p:scale>
      <p:origin x="0" y="-16464"/>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34</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Minyoung Park (Intel Corp.)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002680" y="304026"/>
            <a:ext cx="33856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802.11-17/0883r0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7/11-17-0843-00-00ba-meeting-minutes-may-2017.docx" TargetMode="Externa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7/11-17-0843-00-00ba-meeting-minutes-may-2017.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July </a:t>
            </a:r>
            <a:r>
              <a:rPr lang="en-US" altLang="en-US" dirty="0" smtClean="0"/>
              <a:t>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2017-05-31</a:t>
            </a:r>
            <a:endParaRPr lang="en-GB" sz="2000" b="0" kern="0" dirty="0"/>
          </a:p>
        </p:txBody>
      </p:sp>
      <p:graphicFrame>
        <p:nvGraphicFramePr>
          <p:cNvPr id="4103" name="Object 3"/>
          <p:cNvGraphicFramePr>
            <a:graphicFrameLocks noChangeAspect="1"/>
          </p:cNvGraphicFramePr>
          <p:nvPr/>
        </p:nvGraphicFramePr>
        <p:xfrm>
          <a:off x="781050" y="3057525"/>
          <a:ext cx="7505700" cy="2733675"/>
        </p:xfrm>
        <a:graphic>
          <a:graphicData uri="http://schemas.openxmlformats.org/presentationml/2006/ole">
            <mc:AlternateContent xmlns:mc="http://schemas.openxmlformats.org/markup-compatibility/2006">
              <mc:Choice xmlns:v="urn:schemas-microsoft-com:vml" Requires="v">
                <p:oleObj spid="_x0000_s4109" name="Document" r:id="rId4" imgW="8248712" imgH="3013376" progId="Word.Document.8">
                  <p:embed/>
                </p:oleObj>
              </mc:Choice>
              <mc:Fallback>
                <p:oleObj name="Document" r:id="rId4" imgW="8248712" imgH="3013376"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1050" y="3057525"/>
                        <a:ext cx="7505700" cy="273367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PHY Submissions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7" name="Rectangle 6"/>
          <p:cNvSpPr/>
          <p:nvPr/>
        </p:nvSpPr>
        <p:spPr>
          <a:xfrm>
            <a:off x="381000" y="1720840"/>
            <a:ext cx="8382000" cy="1877437"/>
          </a:xfrm>
          <a:prstGeom prst="rect">
            <a:avLst/>
          </a:prstGeom>
        </p:spPr>
        <p:txBody>
          <a:bodyPr>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n-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n-lt"/>
                <a:ea typeface="Malgun Gothic" panose="020B0503020000020004" pitchFamily="34" charset="-127"/>
                <a:cs typeface="Times New Roman" panose="02020603050405020304" pitchFamily="18" charset="0"/>
              </a:rPr>
              <a:t>(A) Basic PHY performance evaluation with impairments (</a:t>
            </a:r>
            <a:r>
              <a:rPr lang="en-US" sz="1600" b="1" dirty="0">
                <a:highlight>
                  <a:srgbClr val="FFFF00"/>
                </a:highlight>
                <a:latin typeface="+mn-lt"/>
                <a:ea typeface="Malgun Gothic" panose="020B0503020000020004" pitchFamily="34" charset="-127"/>
                <a:cs typeface="Times New Roman" panose="02020603050405020304" pitchFamily="18" charset="0"/>
              </a:rPr>
              <a:t>highest priority</a:t>
            </a:r>
            <a:r>
              <a:rPr lang="en-US" sz="1600" b="1" dirty="0">
                <a:latin typeface="+mn-lt"/>
                <a:ea typeface="Malgun Gothic" panose="020B0503020000020004" pitchFamily="34" charset="-127"/>
                <a:cs typeface="Times New Roman" panose="02020603050405020304" pitchFamily="18" charset="0"/>
              </a:rPr>
              <a:t>)</a:t>
            </a:r>
          </a:p>
          <a:p>
            <a:pPr marL="342900" indent="-342900">
              <a:spcBef>
                <a:spcPts val="0"/>
              </a:spcBef>
              <a:spcAft>
                <a:spcPts val="0"/>
              </a:spcAft>
              <a:buFont typeface="+mj-lt"/>
              <a:buAutoNum type="arabicPeriod"/>
              <a:defRPr/>
            </a:pPr>
            <a:r>
              <a:rPr lang="en-US" sz="1600" dirty="0" smtClean="0">
                <a:latin typeface="+mn-lt"/>
                <a:ea typeface="Times New Roman" panose="02020603050405020304" pitchFamily="18" charset="0"/>
                <a:cs typeface="Times New Roman" panose="02020603050405020304" pitchFamily="18" charset="0"/>
              </a:rPr>
              <a:t>TBD</a:t>
            </a:r>
            <a:endParaRPr lang="en-US" sz="16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n-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n-lt"/>
                <a:ea typeface="Malgun Gothic" panose="020B0503020000020004" pitchFamily="34" charset="-127"/>
                <a:cs typeface="Times New Roman" panose="02020603050405020304" pitchFamily="18" charset="0"/>
              </a:rPr>
              <a:t>(B) WUR signal waveform design (signal bandwidth, OOK modulation)</a:t>
            </a:r>
          </a:p>
          <a:p>
            <a:pPr marL="342900" indent="-342900">
              <a:spcBef>
                <a:spcPts val="0"/>
              </a:spcBef>
              <a:spcAft>
                <a:spcPts val="0"/>
              </a:spcAft>
              <a:buFont typeface="+mj-lt"/>
              <a:buAutoNum type="arabicPeriod"/>
              <a:defRPr/>
            </a:pPr>
            <a:r>
              <a:rPr lang="en-US" sz="1600" dirty="0" smtClean="0">
                <a:latin typeface="+mn-lt"/>
                <a:ea typeface="Times New Roman" panose="02020603050405020304" pitchFamily="18" charset="0"/>
                <a:cs typeface="Times New Roman" panose="02020603050405020304" pitchFamily="18" charset="0"/>
              </a:rPr>
              <a:t>TBD</a:t>
            </a: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PHY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536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7BC08AC-09BF-42C6-A3F7-AA6B52C428F3}" type="slidenum">
              <a:rPr lang="en-US" altLang="en-US" sz="1200" b="0" smtClean="0"/>
              <a:pPr>
                <a:spcBef>
                  <a:spcPct val="0"/>
                </a:spcBef>
                <a:buFontTx/>
                <a:buNone/>
              </a:pPr>
              <a:t>11</a:t>
            </a:fld>
            <a:endParaRPr lang="en-US" altLang="en-US" sz="1200" b="0" smtClean="0"/>
          </a:p>
        </p:txBody>
      </p:sp>
      <p:sp>
        <p:nvSpPr>
          <p:cNvPr id="2" name="Rectangle 1"/>
          <p:cNvSpPr/>
          <p:nvPr/>
        </p:nvSpPr>
        <p:spPr>
          <a:xfrm>
            <a:off x="696913" y="2113255"/>
            <a:ext cx="7761287" cy="1815882"/>
          </a:xfrm>
          <a:prstGeom prst="rect">
            <a:avLst/>
          </a:prstGeom>
        </p:spPr>
        <p:txBody>
          <a:bodyPr>
            <a:spAutoFit/>
          </a:bodyPr>
          <a:lstStyle/>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(C) Data rates and coding</a:t>
            </a: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TBD</a:t>
            </a: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(D) Preamble, packet format, and coexistence</a:t>
            </a: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TBD</a:t>
            </a: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(F) Further optimizations (</a:t>
            </a:r>
            <a:r>
              <a:rPr lang="en-US" sz="1600" b="1" dirty="0">
                <a:highlight>
                  <a:srgbClr val="FFFF00"/>
                </a:highlight>
                <a:latin typeface="+mj-lt"/>
                <a:ea typeface="Malgun Gothic" panose="020B0503020000020004" pitchFamily="34" charset="-127"/>
                <a:cs typeface="Times New Roman" panose="02020603050405020304" pitchFamily="18" charset="0"/>
              </a:rPr>
              <a:t>lowest priority</a:t>
            </a:r>
            <a:r>
              <a:rPr lang="en-US" sz="1600" b="1" dirty="0">
                <a:latin typeface="+mj-lt"/>
                <a:ea typeface="Malgun Gothic" panose="020B0503020000020004" pitchFamily="34" charset="-127"/>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MAC Submissions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12</a:t>
            </a:fld>
            <a:endParaRPr lang="en-US" altLang="en-US" sz="1200" b="0" smtClean="0"/>
          </a:p>
        </p:txBody>
      </p:sp>
      <p:sp>
        <p:nvSpPr>
          <p:cNvPr id="2" name="Rectangle 1"/>
          <p:cNvSpPr/>
          <p:nvPr/>
        </p:nvSpPr>
        <p:spPr>
          <a:xfrm>
            <a:off x="685799" y="1570623"/>
            <a:ext cx="7772401" cy="2123658"/>
          </a:xfrm>
          <a:prstGeom prst="rect">
            <a:avLst/>
          </a:prstGeom>
        </p:spPr>
        <p:txBody>
          <a:bodyPr>
            <a:spAutoFit/>
          </a:bodyPr>
          <a:lstStyle/>
          <a:p>
            <a:pPr>
              <a:spcBef>
                <a:spcPts val="0"/>
              </a:spcBef>
              <a:spcAft>
                <a:spcPts val="0"/>
              </a:spcAft>
              <a:defRPr/>
            </a:pPr>
            <a:r>
              <a:rPr lang="en-US" sz="2000" b="1" u="sng" dirty="0">
                <a:latin typeface="+mj-lt"/>
                <a:ea typeface="Malgun Gothic" panose="020B0503020000020004" pitchFamily="34" charset="-127"/>
                <a:cs typeface="Times New Roman" panose="02020603050405020304" pitchFamily="18" charset="0"/>
              </a:rPr>
              <a:t>MAC presentations</a:t>
            </a:r>
            <a:r>
              <a:rPr lang="en-US" sz="2000" u="sng" dirty="0">
                <a:latin typeface="+mj-lt"/>
                <a:ea typeface="Malgun Gothic" panose="020B0503020000020004" pitchFamily="34" charset="-127"/>
                <a:cs typeface="Times New Roman" panose="02020603050405020304" pitchFamily="18" charset="0"/>
              </a:rPr>
              <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(A) Basic unicast wake-up packet transmit/receive operation (</a:t>
            </a:r>
            <a:r>
              <a:rPr lang="en-US" sz="1600" b="1" dirty="0">
                <a:highlight>
                  <a:srgbClr val="FFFF00"/>
                </a:highlight>
                <a:latin typeface="+mj-lt"/>
                <a:ea typeface="Malgun Gothic" panose="020B0503020000020004" pitchFamily="34" charset="-127"/>
                <a:cs typeface="Times New Roman" panose="02020603050405020304" pitchFamily="18" charset="0"/>
              </a:rPr>
              <a:t>highest priority</a:t>
            </a:r>
            <a:r>
              <a:rPr lang="en-US" sz="1600" b="1" dirty="0">
                <a:latin typeface="+mj-lt"/>
                <a:ea typeface="Malgun Gothic" panose="020B0503020000020004" pitchFamily="34" charset="-127"/>
                <a:cs typeface="Times New Roman" panose="02020603050405020304" pitchFamily="18" charset="0"/>
              </a:rPr>
              <a:t>)</a:t>
            </a:r>
          </a:p>
          <a:p>
            <a:pPr marL="342900" indent="-342900" algn="r">
              <a:spcBef>
                <a:spcPts val="0"/>
              </a:spcBef>
              <a:spcAft>
                <a:spcPts val="0"/>
              </a:spcAft>
              <a:buFont typeface="+mj-lt"/>
              <a:buAutoNum type="arabicPeriod"/>
              <a:defRPr/>
            </a:pPr>
            <a:r>
              <a:rPr lang="en-US" sz="1600" dirty="0" smtClean="0">
                <a:solidFill>
                  <a:srgbClr val="00B050"/>
                </a:solidFill>
                <a:latin typeface="+mj-lt"/>
                <a:ea typeface="Times New Roman" panose="02020603050405020304" pitchFamily="18" charset="0"/>
                <a:cs typeface="Times New Roman" panose="02020603050405020304" pitchFamily="18" charset="0"/>
              </a:rPr>
              <a:t>TBD</a:t>
            </a:r>
            <a:endParaRPr lang="en-US" sz="1600" dirty="0">
              <a:solidFill>
                <a:srgbClr val="00B050"/>
              </a:solidFill>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(B) Basic WUR Beacon operation</a:t>
            </a:r>
          </a:p>
          <a:p>
            <a:pPr marL="342900" indent="-342900">
              <a:spcBef>
                <a:spcPts val="0"/>
              </a:spcBef>
              <a:spcAft>
                <a:spcPts val="0"/>
              </a:spcAft>
              <a:buFont typeface="+mj-lt"/>
              <a:buAutoNum type="arabicPeriod"/>
              <a:defRPr/>
            </a:pPr>
            <a:r>
              <a:rPr lang="en-US" sz="1600" dirty="0">
                <a:solidFill>
                  <a:srgbClr val="FFC000"/>
                </a:solidFill>
                <a:latin typeface="+mj-lt"/>
                <a:ea typeface="Times New Roman" panose="02020603050405020304" pitchFamily="18" charset="0"/>
                <a:cs typeface="Times New Roman" panose="02020603050405020304" pitchFamily="18" charset="0"/>
              </a:rPr>
              <a:t>SP: 11-17-0382/r0, WUR Reference Signal, Woojin Ahn (</a:t>
            </a:r>
            <a:r>
              <a:rPr lang="en-US" sz="1600" dirty="0" err="1">
                <a:solidFill>
                  <a:srgbClr val="FFC000"/>
                </a:solidFill>
                <a:latin typeface="+mj-lt"/>
                <a:ea typeface="Times New Roman" panose="02020603050405020304" pitchFamily="18" charset="0"/>
                <a:cs typeface="Times New Roman" panose="02020603050405020304" pitchFamily="18" charset="0"/>
              </a:rPr>
              <a:t>Wilus</a:t>
            </a:r>
            <a:r>
              <a:rPr lang="en-US" sz="1600" dirty="0">
                <a:solidFill>
                  <a:srgbClr val="FFC000"/>
                </a:solidFill>
                <a:latin typeface="+mj-lt"/>
                <a:ea typeface="Times New Roman" panose="02020603050405020304" pitchFamily="18" charset="0"/>
                <a:cs typeface="Times New Roman" panose="02020603050405020304" pitchFamily="18" charset="0"/>
              </a:rPr>
              <a:t>) -Deferred</a:t>
            </a:r>
            <a:endParaRPr lang="en-US" sz="1600" dirty="0">
              <a:solidFill>
                <a:srgbClr val="FFC000"/>
              </a:solidFill>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TBD</a:t>
            </a:r>
            <a:endParaRPr lang="en-US" sz="1600" dirty="0">
              <a:latin typeface="+mj-lt"/>
              <a:ea typeface="Malgun Gothic" panose="020B0503020000020004" pitchFamily="34" charset="-127"/>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MAC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74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5F612C-916A-4DCF-8AB7-61B5CC6DF873}" type="slidenum">
              <a:rPr lang="en-US" altLang="en-US" sz="1200" b="0" smtClean="0"/>
              <a:pPr>
                <a:spcBef>
                  <a:spcPct val="0"/>
                </a:spcBef>
                <a:buFontTx/>
                <a:buNone/>
              </a:pPr>
              <a:t>13</a:t>
            </a:fld>
            <a:endParaRPr lang="en-US" altLang="en-US" sz="1200" b="0" smtClean="0"/>
          </a:p>
        </p:txBody>
      </p:sp>
      <p:sp>
        <p:nvSpPr>
          <p:cNvPr id="3" name="Rectangle 2"/>
          <p:cNvSpPr/>
          <p:nvPr/>
        </p:nvSpPr>
        <p:spPr>
          <a:xfrm>
            <a:off x="696913" y="1774825"/>
            <a:ext cx="7761287" cy="2062103"/>
          </a:xfrm>
          <a:prstGeom prst="rect">
            <a:avLst/>
          </a:prstGeom>
        </p:spPr>
        <p:txBody>
          <a:bodyPr>
            <a:spAutoFit/>
          </a:bodyPr>
          <a:lstStyle/>
          <a:p>
            <a:pPr>
              <a:spcBef>
                <a:spcPts val="0"/>
              </a:spcBef>
              <a:spcAft>
                <a:spcPts val="0"/>
              </a:spcAft>
              <a:defRPr/>
            </a:pPr>
            <a:r>
              <a:rPr lang="en-US" sz="1600" b="1" dirty="0">
                <a:ea typeface="Malgun Gothic" panose="020B0503020000020004" pitchFamily="34" charset="-127"/>
                <a:cs typeface="Times New Roman" panose="02020603050405020304" pitchFamily="18" charset="0"/>
              </a:rPr>
              <a:t>(C) Wake-up packet, information element format and content</a:t>
            </a:r>
          </a:p>
          <a:p>
            <a:pPr marL="342900" indent="-342900">
              <a:spcBef>
                <a:spcPts val="0"/>
              </a:spcBef>
              <a:spcAft>
                <a:spcPts val="0"/>
              </a:spcAft>
              <a:buFont typeface="+mj-lt"/>
              <a:buAutoNum type="arabicPeriod"/>
              <a:defRPr/>
            </a:pPr>
            <a:r>
              <a:rPr lang="en-US" sz="1600" dirty="0" smtClean="0">
                <a:ea typeface="Times New Roman" panose="02020603050405020304" pitchFamily="18" charset="0"/>
                <a:cs typeface="Times New Roman" panose="02020603050405020304" pitchFamily="18" charset="0"/>
              </a:rPr>
              <a:t>TBD</a:t>
            </a:r>
            <a:endParaRPr lang="en-US" sz="1600" dirty="0">
              <a:ea typeface="Malgun Gothic" panose="020B0503020000020004" pitchFamily="34" charset="-127"/>
              <a:cs typeface="Times New Roman" panose="02020603050405020304" pitchFamily="18" charset="0"/>
            </a:endParaRPr>
          </a:p>
          <a:p>
            <a:pPr>
              <a:spcBef>
                <a:spcPts val="0"/>
              </a:spcBef>
              <a:spcAft>
                <a:spcPts val="0"/>
              </a:spcAft>
              <a:defRPr/>
            </a:pPr>
            <a:endParaRPr lang="en-US" sz="1600" b="1"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(D) Multicast wake-up packet transmit/receive operation</a:t>
            </a:r>
          </a:p>
          <a:p>
            <a:pPr marL="342900" indent="-342900">
              <a:spcBef>
                <a:spcPts val="0"/>
              </a:spcBef>
              <a:spcAft>
                <a:spcPts val="0"/>
              </a:spcAft>
              <a:buFont typeface="+mj-lt"/>
              <a:buAutoNum type="arabicPeriod"/>
              <a:defRPr/>
            </a:pPr>
            <a:r>
              <a:rPr lang="en-US" sz="1600" dirty="0">
                <a:solidFill>
                  <a:srgbClr val="00B050"/>
                </a:solidFill>
                <a:latin typeface="+mj-lt"/>
                <a:ea typeface="Times New Roman" panose="02020603050405020304" pitchFamily="18" charset="0"/>
                <a:cs typeface="Times New Roman" panose="02020603050405020304" pitchFamily="18" charset="0"/>
              </a:rPr>
              <a:t>SP: 17/381, WUR MAC issues follow-up( for Straw Polls), </a:t>
            </a:r>
            <a:r>
              <a:rPr lang="en-US" sz="1600" dirty="0" err="1">
                <a:solidFill>
                  <a:srgbClr val="00B050"/>
                </a:solidFill>
                <a:latin typeface="+mj-lt"/>
                <a:ea typeface="Times New Roman" panose="02020603050405020304" pitchFamily="18" charset="0"/>
                <a:cs typeface="Times New Roman" panose="02020603050405020304" pitchFamily="18" charset="0"/>
              </a:rPr>
              <a:t>Jeongki</a:t>
            </a:r>
            <a:r>
              <a:rPr lang="en-US" sz="1600" dirty="0">
                <a:solidFill>
                  <a:srgbClr val="00B050"/>
                </a:solidFill>
                <a:latin typeface="+mj-lt"/>
                <a:ea typeface="Times New Roman" panose="02020603050405020304" pitchFamily="18" charset="0"/>
                <a:cs typeface="Times New Roman" panose="02020603050405020304" pitchFamily="18" charset="0"/>
              </a:rPr>
              <a:t> Kim, (LGE</a:t>
            </a:r>
            <a:r>
              <a:rPr lang="en-US" sz="1600" dirty="0">
                <a:solidFill>
                  <a:srgbClr val="00B050"/>
                </a:solidFill>
                <a:latin typeface="+mj-lt"/>
                <a:ea typeface="Times New Roman" panose="02020603050405020304" pitchFamily="18" charset="0"/>
                <a:cs typeface="Times New Roman" panose="02020603050405020304" pitchFamily="18" charset="0"/>
              </a:rPr>
              <a:t>) – Only SP1 </a:t>
            </a:r>
            <a:r>
              <a:rPr lang="en-US" sz="1600" dirty="0">
                <a:solidFill>
                  <a:srgbClr val="FFC000"/>
                </a:solidFill>
                <a:latin typeface="+mj-lt"/>
                <a:ea typeface="Times New Roman" panose="02020603050405020304" pitchFamily="18" charset="0"/>
                <a:cs typeface="Times New Roman" panose="02020603050405020304" pitchFamily="18" charset="0"/>
              </a:rPr>
              <a:t>(5 SPs deferred)</a:t>
            </a:r>
            <a:endParaRPr lang="en-US" sz="1600" dirty="0">
              <a:solidFill>
                <a:srgbClr val="FFC000"/>
              </a:solidFill>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11-17-0630-00-00ba-SFD-Proposal-on-Retransmission, Suhwook Kim (LGE)</a:t>
            </a: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MAC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84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4E0A1-BCEE-4E2B-9898-C14C1579C06E}" type="slidenum">
              <a:rPr lang="en-US" altLang="en-US" sz="1200" b="0" smtClean="0"/>
              <a:pPr>
                <a:spcBef>
                  <a:spcPct val="0"/>
                </a:spcBef>
                <a:buFontTx/>
                <a:buNone/>
              </a:pPr>
              <a:t>14</a:t>
            </a:fld>
            <a:endParaRPr lang="en-US" altLang="en-US" sz="1200" b="0" smtClean="0"/>
          </a:p>
        </p:txBody>
      </p:sp>
      <p:sp>
        <p:nvSpPr>
          <p:cNvPr id="6" name="Rectangle 5"/>
          <p:cNvSpPr/>
          <p:nvPr/>
        </p:nvSpPr>
        <p:spPr>
          <a:xfrm>
            <a:off x="771525" y="1981200"/>
            <a:ext cx="7772400" cy="2554545"/>
          </a:xfrm>
          <a:prstGeom prst="rect">
            <a:avLst/>
          </a:prstGeom>
        </p:spPr>
        <p:txBody>
          <a:bodyPr>
            <a:spAutoFit/>
          </a:bodyPr>
          <a:lstStyle/>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(E) Security</a:t>
            </a: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11-17/0660, WUR Security Proposal, Yunbo Han, Huawei</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11-17/0411r0 consideration of WUR security, </a:t>
            </a:r>
            <a:r>
              <a:rPr lang="en-US" sz="1600" dirty="0" err="1">
                <a:latin typeface="+mj-lt"/>
                <a:ea typeface="Times New Roman" panose="02020603050405020304" pitchFamily="18" charset="0"/>
                <a:cs typeface="Times New Roman" panose="02020603050405020304" pitchFamily="18" charset="0"/>
              </a:rPr>
              <a:t>Kaiying</a:t>
            </a:r>
            <a:r>
              <a:rPr lang="en-US" sz="1600" dirty="0">
                <a:latin typeface="+mj-lt"/>
                <a:ea typeface="Times New Roman" panose="02020603050405020304" pitchFamily="18" charset="0"/>
                <a:cs typeface="Times New Roman" panose="02020603050405020304" pitchFamily="18" charset="0"/>
              </a:rPr>
              <a:t> </a:t>
            </a:r>
            <a:r>
              <a:rPr lang="en-US" sz="1600" dirty="0" err="1">
                <a:latin typeface="+mj-lt"/>
                <a:ea typeface="Times New Roman" panose="02020603050405020304" pitchFamily="18" charset="0"/>
                <a:cs typeface="Times New Roman" panose="02020603050405020304" pitchFamily="18" charset="0"/>
              </a:rPr>
              <a:t>Lv</a:t>
            </a:r>
            <a:r>
              <a:rPr lang="en-US" sz="1600" dirty="0">
                <a:latin typeface="+mj-lt"/>
                <a:ea typeface="Times New Roman" panose="02020603050405020304" pitchFamily="18" charset="0"/>
                <a:cs typeface="Times New Roman" panose="02020603050405020304" pitchFamily="18" charset="0"/>
              </a:rPr>
              <a:t> (ZTE)</a:t>
            </a: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(F) Further optimizations (</a:t>
            </a:r>
            <a:r>
              <a:rPr lang="en-US" sz="1600" b="1" dirty="0">
                <a:highlight>
                  <a:srgbClr val="FFFF00"/>
                </a:highlight>
                <a:latin typeface="+mj-lt"/>
                <a:ea typeface="Malgun Gothic" panose="020B0503020000020004" pitchFamily="34" charset="-127"/>
                <a:cs typeface="Times New Roman" panose="02020603050405020304" pitchFamily="18" charset="0"/>
              </a:rPr>
              <a:t>lowest priority</a:t>
            </a:r>
            <a:r>
              <a:rPr lang="en-US" sz="1600" b="1" dirty="0">
                <a:latin typeface="+mj-lt"/>
                <a:ea typeface="Malgun Gothic" panose="020B0503020000020004" pitchFamily="34" charset="-127"/>
                <a:cs typeface="Times New Roman" panose="02020603050405020304" pitchFamily="18" charset="0"/>
              </a:rPr>
              <a:t>)</a:t>
            </a: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SP: 11-17/437, BSS Management through WUR Wakeup Frame, Liwen Chu (Marvell)</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SP: 11-17/68r1, AP discovery discussion, </a:t>
            </a:r>
            <a:r>
              <a:rPr lang="en-US" sz="1600" dirty="0" err="1">
                <a:latin typeface="+mj-lt"/>
                <a:ea typeface="Times New Roman" panose="02020603050405020304" pitchFamily="18" charset="0"/>
                <a:cs typeface="Times New Roman" panose="02020603050405020304" pitchFamily="18" charset="0"/>
              </a:rPr>
              <a:t>Kaiying</a:t>
            </a:r>
            <a:r>
              <a:rPr lang="en-US" sz="1600" dirty="0">
                <a:latin typeface="+mj-lt"/>
                <a:ea typeface="Times New Roman" panose="02020603050405020304" pitchFamily="18" charset="0"/>
                <a:cs typeface="Times New Roman" panose="02020603050405020304" pitchFamily="18" charset="0"/>
              </a:rPr>
              <a:t> </a:t>
            </a:r>
            <a:r>
              <a:rPr lang="en-US" sz="1600" dirty="0" err="1">
                <a:latin typeface="+mj-lt"/>
                <a:ea typeface="Times New Roman" panose="02020603050405020304" pitchFamily="18" charset="0"/>
                <a:cs typeface="Times New Roman" panose="02020603050405020304" pitchFamily="18" charset="0"/>
              </a:rPr>
              <a:t>Lv</a:t>
            </a:r>
            <a:r>
              <a:rPr lang="en-US" sz="1600" dirty="0">
                <a:latin typeface="+mj-lt"/>
                <a:ea typeface="Times New Roman" panose="02020603050405020304" pitchFamily="18" charset="0"/>
                <a:cs typeface="Times New Roman" panose="02020603050405020304" pitchFamily="18" charset="0"/>
              </a:rPr>
              <a:t> (ZTE)</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11-17/657, AP re-discovery in WUR, </a:t>
            </a:r>
            <a:r>
              <a:rPr lang="en-US" sz="1600" dirty="0" err="1">
                <a:latin typeface="+mj-lt"/>
                <a:ea typeface="Times New Roman" panose="02020603050405020304" pitchFamily="18" charset="0"/>
                <a:cs typeface="Times New Roman" panose="02020603050405020304" pitchFamily="18" charset="0"/>
              </a:rPr>
              <a:t>Jeongki</a:t>
            </a:r>
            <a:r>
              <a:rPr lang="en-US" sz="1600" dirty="0">
                <a:latin typeface="+mj-lt"/>
                <a:ea typeface="Times New Roman" panose="02020603050405020304" pitchFamily="18" charset="0"/>
                <a:cs typeface="Times New Roman" panose="02020603050405020304" pitchFamily="18" charset="0"/>
              </a:rPr>
              <a:t> Kim, LG Electronics</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11-17/440, Inter-BSS Communication, Liwen Chu (Marvell)</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11-17/728,  AP Power Saving, Xiaofei Wang (</a:t>
            </a:r>
            <a:r>
              <a:rPr lang="en-US" sz="1600" dirty="0" err="1">
                <a:latin typeface="+mj-lt"/>
                <a:ea typeface="Times New Roman" panose="02020603050405020304" pitchFamily="18" charset="0"/>
                <a:cs typeface="Times New Roman" panose="02020603050405020304" pitchFamily="18" charset="0"/>
              </a:rPr>
              <a:t>InterDigital</a:t>
            </a:r>
            <a:r>
              <a:rPr lang="en-US" sz="1600" dirty="0">
                <a:latin typeface="+mj-lt"/>
                <a:ea typeface="Times New Roman" panose="02020603050405020304" pitchFamily="18" charset="0"/>
                <a:cs typeface="Times New Roman" panose="02020603050405020304" pitchFamily="18" charset="0"/>
              </a:rPr>
              <a:t>)</a:t>
            </a:r>
            <a:endParaRPr lang="en-US" sz="1600" dirty="0">
              <a:latin typeface="+mj-lt"/>
              <a:ea typeface="Malgun Gothic" panose="020B0503020000020004" pitchFamily="34" charset="-127"/>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Motions</a:t>
            </a:r>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15</a:t>
            </a:fld>
            <a:endParaRPr lang="en-US" altLang="en-US" sz="1200" b="0" smtClean="0"/>
          </a:p>
        </p:txBody>
      </p:sp>
      <p:sp>
        <p:nvSpPr>
          <p:cNvPr id="6" name="Rectangle 5"/>
          <p:cNvSpPr/>
          <p:nvPr/>
        </p:nvSpPr>
        <p:spPr>
          <a:xfrm>
            <a:off x="76200" y="1787525"/>
            <a:ext cx="8991600" cy="1077218"/>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AM1)</a:t>
            </a:r>
            <a:r>
              <a:rPr lang="en-US" sz="1600" u="sng" dirty="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Task Group Documents</a:t>
            </a:r>
          </a:p>
        </p:txBody>
      </p:sp>
      <p:sp>
        <p:nvSpPr>
          <p:cNvPr id="20483" name="Content Placeholder 5"/>
          <p:cNvSpPr>
            <a:spLocks noGrp="1"/>
          </p:cNvSpPr>
          <p:nvPr>
            <p:ph idx="1"/>
          </p:nvPr>
        </p:nvSpPr>
        <p:spPr/>
        <p:txBody>
          <a:bodyPr/>
          <a:lstStyle/>
          <a:p>
            <a:pPr>
              <a:spcBef>
                <a:spcPct val="0"/>
              </a:spcBef>
            </a:pPr>
            <a:r>
              <a:rPr lang="en-US" altLang="en-US" sz="1800" u="sng" dirty="0" smtClean="0">
                <a:ea typeface="Malgun Gothic" panose="020B0503020000020004" pitchFamily="34" charset="-127"/>
                <a:cs typeface="Times New Roman" panose="02020603050405020304" pitchFamily="18" charset="0"/>
              </a:rPr>
              <a:t>Task group documents:</a:t>
            </a:r>
            <a:endParaRPr lang="en-US" altLang="en-US" sz="1800" dirty="0" smtClean="0">
              <a:ea typeface="Malgun Gothic" panose="020B0503020000020004" pitchFamily="34" charset="-127"/>
              <a:cs typeface="Times New Roman" panose="02020603050405020304" pitchFamily="18" charset="0"/>
            </a:endParaRPr>
          </a:p>
          <a:p>
            <a:endParaRPr lang="en-US" altLang="en-US" sz="1800" dirty="0" smtClean="0"/>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2048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8B27D83-9FA6-4DCA-A36C-F5CA5A84FDAC}" type="slidenum">
              <a:rPr lang="en-US" altLang="en-US" sz="1200" b="0" smtClean="0"/>
              <a:pPr>
                <a:spcBef>
                  <a:spcPct val="0"/>
                </a:spcBef>
                <a:buFontTx/>
                <a:buNone/>
              </a:pPr>
              <a:t>16</a:t>
            </a:fld>
            <a:endParaRPr lang="en-US" altLang="en-US" sz="1200" b="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a:t>
            </a:r>
            <a:r>
              <a:rPr lang="en-US" altLang="en-US" dirty="0" smtClean="0"/>
              <a:t>TGba Ad-hoc </a:t>
            </a:r>
            <a:r>
              <a:rPr lang="en-US" altLang="en-US" dirty="0" smtClean="0"/>
              <a:t>Meeting Agenda</a:t>
            </a:r>
          </a:p>
        </p:txBody>
      </p:sp>
      <p:sp>
        <p:nvSpPr>
          <p:cNvPr id="21507" name="Content Placeholder 6"/>
          <p:cNvSpPr>
            <a:spLocks noGrp="1"/>
          </p:cNvSpPr>
          <p:nvPr>
            <p:ph idx="1"/>
          </p:nvPr>
        </p:nvSpPr>
        <p:spPr/>
        <p:txBody>
          <a:bodyPr/>
          <a:lstStyle/>
          <a:p>
            <a:r>
              <a:rPr lang="en-US" altLang="en-US" dirty="0" smtClean="0"/>
              <a:t>Monday, </a:t>
            </a:r>
            <a:r>
              <a:rPr lang="en-US" altLang="en-US" dirty="0" smtClean="0"/>
              <a:t>AM1</a:t>
            </a:r>
            <a:r>
              <a:rPr lang="en-US" altLang="en-US" dirty="0" smtClean="0"/>
              <a:t>, 8:00-10:00 </a:t>
            </a:r>
          </a:p>
          <a:p>
            <a:pPr lvl="1"/>
            <a:r>
              <a:rPr lang="en-US" altLang="en-US" dirty="0" smtClean="0"/>
              <a:t>Call Ad-hoc meeting to order</a:t>
            </a:r>
          </a:p>
          <a:p>
            <a:pPr lvl="1"/>
            <a:r>
              <a:rPr lang="en-US" altLang="en-US" dirty="0" smtClean="0"/>
              <a:t>TGba introduction</a:t>
            </a:r>
          </a:p>
          <a:p>
            <a:pPr lvl="1"/>
            <a:r>
              <a:rPr lang="en-US" altLang="en-US" dirty="0" smtClean="0"/>
              <a:t>Call for submissions</a:t>
            </a:r>
          </a:p>
          <a:p>
            <a:pPr lvl="1"/>
            <a:r>
              <a:rPr lang="en-US" altLang="en-US" dirty="0" smtClean="0"/>
              <a:t>Set Ad-hoc meeting agenda</a:t>
            </a:r>
          </a:p>
          <a:p>
            <a:pPr lvl="1"/>
            <a:r>
              <a:rPr lang="en-US" altLang="en-US" dirty="0" smtClean="0"/>
              <a:t>IEEE 802 and 802.11 IPR Policy and procedure</a:t>
            </a:r>
          </a:p>
          <a:p>
            <a:pPr lvl="1"/>
            <a:r>
              <a:rPr lang="en-US" altLang="en-US" dirty="0" smtClean="0"/>
              <a:t>Participation in IEEE 802 Meetings </a:t>
            </a:r>
          </a:p>
          <a:p>
            <a:pPr lvl="1"/>
            <a:r>
              <a:rPr lang="en-US" altLang="en-US" dirty="0" smtClean="0"/>
              <a:t>Presentations</a:t>
            </a:r>
          </a:p>
          <a:p>
            <a:pPr lvl="1"/>
            <a:r>
              <a:rPr lang="en-US" altLang="en-US" dirty="0" smtClean="0"/>
              <a:t>Adjourn</a:t>
            </a:r>
            <a:endParaRPr lang="en-US" altLang="en-US" dirty="0" smtClean="0"/>
          </a:p>
          <a:p>
            <a:pPr lvl="1"/>
            <a:endParaRPr lang="en-US" altLang="en-US" dirty="0" smtClean="0"/>
          </a:p>
          <a:p>
            <a:pPr lvl="1"/>
            <a:endParaRPr lang="en-US" altLang="en-US" dirty="0" smtClean="0"/>
          </a:p>
        </p:txBody>
      </p:sp>
      <p:sp>
        <p:nvSpPr>
          <p:cNvPr id="4" name="Date Placeholder 3"/>
          <p:cNvSpPr>
            <a:spLocks noGrp="1"/>
          </p:cNvSpPr>
          <p:nvPr>
            <p:ph type="dt" sz="quarter" idx="10"/>
          </p:nvPr>
        </p:nvSpPr>
        <p:spPr/>
        <p:txBody>
          <a:bodyPr/>
          <a:lstStyle/>
          <a:p>
            <a:pPr>
              <a:defRPr/>
            </a:pPr>
            <a:r>
              <a:rPr lang="en-US"/>
              <a:t>March 2017</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17</a:t>
            </a:fld>
            <a:endParaRPr lang="en-US" altLang="en-US" sz="1200" b="0" smtClean="0"/>
          </a:p>
        </p:txBody>
      </p:sp>
    </p:spTree>
    <p:extLst>
      <p:ext uri="{BB962C8B-B14F-4D97-AF65-F5344CB8AC3E}">
        <p14:creationId xmlns:p14="http://schemas.microsoft.com/office/powerpoint/2010/main" val="21751419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PM2 (2 hours)</a:t>
            </a:r>
            <a:endParaRPr lang="en-US" altLang="en-US" sz="1300" dirty="0" smtClean="0"/>
          </a:p>
          <a:p>
            <a:pPr lvl="1"/>
            <a:r>
              <a:rPr lang="en-US" altLang="en-US" sz="1300" dirty="0" smtClean="0"/>
              <a:t>Call meeting to </a:t>
            </a:r>
            <a:r>
              <a:rPr lang="en-US" altLang="en-US" sz="1300" dirty="0" smtClean="0"/>
              <a:t>order, TGba </a:t>
            </a:r>
            <a:r>
              <a:rPr lang="en-US" altLang="en-US" sz="1300" dirty="0" smtClean="0"/>
              <a:t>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a:t>
            </a:r>
            <a:r>
              <a:rPr lang="en-US" altLang="en-US" sz="1300" dirty="0" smtClean="0"/>
              <a:t>May </a:t>
            </a:r>
            <a:r>
              <a:rPr lang="en-US" altLang="en-US" sz="1300" dirty="0" smtClean="0"/>
              <a:t>2017 meeting</a:t>
            </a:r>
          </a:p>
          <a:p>
            <a:pPr lvl="1"/>
            <a:r>
              <a:rPr lang="en-US" altLang="en-US" sz="1300" dirty="0" smtClean="0"/>
              <a:t>Motion: March 2017 meeting minutes </a:t>
            </a:r>
            <a:r>
              <a:rPr lang="en-US" altLang="en-US" sz="1300" dirty="0" smtClean="0"/>
              <a:t>(</a:t>
            </a:r>
            <a:r>
              <a:rPr lang="en-US" altLang="en-US" sz="1300" dirty="0">
                <a:hlinkClick r:id="rId2"/>
              </a:rPr>
              <a:t>doc: IEEE 802.11-17/0843r0</a:t>
            </a:r>
            <a:r>
              <a:rPr lang="en-US" altLang="en-US" sz="1300" dirty="0" smtClean="0"/>
              <a:t>) </a:t>
            </a:r>
            <a:r>
              <a:rPr lang="en-US" altLang="en-US" sz="1300" dirty="0" smtClean="0"/>
              <a:t>and teleconference calls minutes </a:t>
            </a:r>
            <a:r>
              <a:rPr lang="en-US" altLang="en-US" sz="1300" dirty="0" smtClean="0"/>
              <a:t>(TBD)</a:t>
            </a:r>
            <a:endParaRPr lang="en-US" altLang="en-US" sz="1300" dirty="0" smtClean="0"/>
          </a:p>
          <a:p>
            <a:pPr lvl="1"/>
            <a:r>
              <a:rPr lang="en-US" altLang="en-US" sz="1300" dirty="0" smtClean="0"/>
              <a:t>TGba </a:t>
            </a:r>
            <a:r>
              <a:rPr lang="en-US" altLang="en-US" sz="1300" dirty="0" smtClean="0"/>
              <a:t>Spec Framework Document review and </a:t>
            </a:r>
            <a:r>
              <a:rPr lang="en-US" altLang="en-US" sz="1300" dirty="0" smtClean="0"/>
              <a:t>approval</a:t>
            </a:r>
          </a:p>
          <a:p>
            <a:pPr lvl="1"/>
            <a:r>
              <a:rPr lang="en-US" altLang="en-US" sz="1300" dirty="0"/>
              <a:t>TGba Use Case Document </a:t>
            </a:r>
            <a:r>
              <a:rPr lang="en-US" altLang="en-US" sz="1300" dirty="0" smtClean="0"/>
              <a:t>review and approval</a:t>
            </a:r>
            <a:endParaRPr lang="en-US" altLang="en-US" sz="1300" dirty="0"/>
          </a:p>
          <a:p>
            <a:pPr lvl="1"/>
            <a:r>
              <a:rPr lang="en-US" altLang="en-US" sz="1300" dirty="0" smtClean="0"/>
              <a:t>Presentations</a:t>
            </a:r>
            <a:r>
              <a:rPr lang="en-US" altLang="en-US" sz="1300" dirty="0" smtClean="0"/>
              <a:t>, Recess</a:t>
            </a:r>
          </a:p>
          <a:p>
            <a:r>
              <a:rPr lang="en-US" altLang="en-US" sz="1300" dirty="0" smtClean="0"/>
              <a:t>Tuesday: AM1, PM1, PM2 (6 hours)</a:t>
            </a:r>
            <a:endParaRPr lang="en-US" altLang="en-US" sz="1300" dirty="0" smtClean="0"/>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endParaRPr lang="en-US" altLang="en-US" sz="1300" dirty="0" smtClean="0"/>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a:t>Wednesday: </a:t>
            </a:r>
            <a:r>
              <a:rPr lang="en-US" altLang="en-US" sz="1300" dirty="0" smtClean="0"/>
              <a:t>AM1 (2 hours)</a:t>
            </a:r>
            <a:endParaRPr lang="en-US" altLang="en-US" sz="1300" dirty="0"/>
          </a:p>
          <a:p>
            <a:pPr lvl="1"/>
            <a:r>
              <a:rPr lang="en-US" altLang="en-US" sz="1300" dirty="0"/>
              <a:t>Call meeting to order</a:t>
            </a:r>
          </a:p>
          <a:p>
            <a:pPr lvl="1"/>
            <a:r>
              <a:rPr lang="en-US" altLang="en-US" sz="1300" dirty="0"/>
              <a:t>IEEE 802 and 802.11 IPR Policy and procedure</a:t>
            </a:r>
          </a:p>
          <a:p>
            <a:pPr lvl="1"/>
            <a:r>
              <a:rPr lang="en-US" altLang="en-US" sz="1300" dirty="0" smtClean="0"/>
              <a:t>Presentations</a:t>
            </a:r>
          </a:p>
          <a:p>
            <a:pPr lvl="1"/>
            <a:r>
              <a:rPr lang="en-US" altLang="en-US" sz="1300" dirty="0" smtClean="0"/>
              <a:t>Recess</a:t>
            </a:r>
            <a:endParaRPr lang="en-US" altLang="en-US" sz="1300" dirty="0"/>
          </a:p>
          <a:p>
            <a:r>
              <a:rPr lang="en-US" altLang="en-US" sz="1300" dirty="0" smtClean="0"/>
              <a:t>Thursday: AM1, AM2 (4 hours)</a:t>
            </a:r>
            <a:endParaRPr lang="en-US" altLang="en-US" sz="1300" dirty="0" smtClean="0"/>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Motions</a:t>
            </a:r>
          </a:p>
          <a:p>
            <a:pPr lvl="1"/>
            <a:r>
              <a:rPr lang="en-US" altLang="en-US" sz="1300" dirty="0" smtClean="0"/>
              <a:t>Presentations </a:t>
            </a:r>
            <a:endParaRPr lang="en-US" altLang="en-US" sz="1300" dirty="0" smtClean="0"/>
          </a:p>
          <a:p>
            <a:pPr lvl="1"/>
            <a:r>
              <a:rPr lang="en-US" altLang="en-US" sz="1300" dirty="0" smtClean="0"/>
              <a:t>Recess</a:t>
            </a:r>
          </a:p>
          <a:p>
            <a:r>
              <a:rPr lang="en-US" altLang="en-US" sz="1300" dirty="0" smtClean="0"/>
              <a:t>Thursday: PM1 (2 hours)</a:t>
            </a:r>
            <a:endParaRPr lang="en-US" altLang="en-US" sz="1300" dirty="0" smtClean="0"/>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a:t>
            </a:r>
            <a:r>
              <a:rPr lang="en-US" altLang="en-US" sz="1300" dirty="0" smtClean="0"/>
              <a:t>September 2017 </a:t>
            </a:r>
            <a:r>
              <a:rPr lang="en-US" altLang="en-US" sz="1300" dirty="0" smtClean="0"/>
              <a:t>F2F meeting</a:t>
            </a:r>
          </a:p>
          <a:p>
            <a:pPr lvl="1"/>
            <a:r>
              <a:rPr lang="en-US" altLang="en-US" sz="1300" dirty="0" smtClean="0"/>
              <a:t>Teleconference call </a:t>
            </a:r>
            <a:r>
              <a:rPr lang="en-US" altLang="en-US" sz="1300" dirty="0" smtClean="0"/>
              <a:t>schedule</a:t>
            </a:r>
          </a:p>
          <a:p>
            <a:pPr lvl="1"/>
            <a:r>
              <a:rPr lang="en-US" altLang="en-US" sz="1300" dirty="0"/>
              <a:t>TG documents review</a:t>
            </a:r>
          </a:p>
          <a:p>
            <a:pPr lvl="1"/>
            <a:r>
              <a:rPr lang="en-US" altLang="en-US" sz="1300" dirty="0" smtClean="0"/>
              <a:t>Presentations</a:t>
            </a:r>
            <a:endParaRPr lang="en-US" altLang="en-US" sz="1300" dirty="0" smtClean="0"/>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18</a:t>
            </a:fld>
            <a:endParaRPr lang="en-US" altLang="en-US" sz="1200" b="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19</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a:t>
            </a:r>
            <a:r>
              <a:rPr lang="en-US" altLang="en-US" sz="3200" dirty="0" smtClean="0">
                <a:cs typeface="Times New Roman" panose="02020603050405020304" pitchFamily="18" charset="0"/>
              </a:rPr>
              <a:t>Berlin, Germany</a:t>
            </a: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July 9-14, </a:t>
            </a:r>
            <a:r>
              <a:rPr lang="en-US" altLang="en-US" sz="3200" dirty="0" smtClean="0">
                <a:cs typeface="Times New Roman" panose="02020603050405020304" pitchFamily="18" charset="0"/>
              </a:rPr>
              <a:t>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 Corporation)</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20</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23</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752600"/>
            <a:ext cx="7772400" cy="4722813"/>
          </a:xfrm>
        </p:spPr>
        <p:txBody>
          <a:bodyPr/>
          <a:lstStyle/>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All participation in IEEE 802 Working Group meetings is 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a:t>
            </a:r>
            <a:r>
              <a:rPr lang="en-US" altLang="en-US" dirty="0" smtClean="0"/>
              <a:t>May 2017 </a:t>
            </a:r>
            <a:r>
              <a:rPr lang="en-US" altLang="en-US" dirty="0" smtClean="0"/>
              <a:t>Meeting</a:t>
            </a:r>
          </a:p>
        </p:txBody>
      </p:sp>
      <p:sp>
        <p:nvSpPr>
          <p:cNvPr id="31747" name="Content Placeholder 2"/>
          <p:cNvSpPr>
            <a:spLocks noGrp="1"/>
          </p:cNvSpPr>
          <p:nvPr>
            <p:ph idx="1"/>
          </p:nvPr>
        </p:nvSpPr>
        <p:spPr>
          <a:xfrm>
            <a:off x="685800" y="1981200"/>
            <a:ext cx="7772400" cy="4494213"/>
          </a:xfrm>
        </p:spPr>
        <p:txBody>
          <a:bodyPr/>
          <a:lstStyle/>
          <a:p>
            <a:r>
              <a:rPr lang="en-US" altLang="en-US" sz="2000" dirty="0" smtClean="0"/>
              <a:t>Approved initial draft of TGba Spec Framework Document (SFD) [11-17/575r0]</a:t>
            </a:r>
          </a:p>
          <a:p>
            <a:r>
              <a:rPr lang="en-US" altLang="en-US" sz="2000" dirty="0" smtClean="0"/>
              <a:t>Reviewed technical presentations (33 out of 43 submissions)</a:t>
            </a:r>
          </a:p>
          <a:p>
            <a:pPr lvl="1"/>
            <a:r>
              <a:rPr lang="en-US" altLang="en-US" dirty="0" smtClean="0"/>
              <a:t>PHY and MAC</a:t>
            </a:r>
          </a:p>
          <a:p>
            <a:pPr lvl="1"/>
            <a:r>
              <a:rPr lang="en-US" altLang="en-US" dirty="0" smtClean="0"/>
              <a:t>Made progress reaching consensus on basic design of PHY/MAC</a:t>
            </a:r>
          </a:p>
          <a:p>
            <a:pPr lvl="2"/>
            <a:r>
              <a:rPr lang="en-US" altLang="en-US" dirty="0" smtClean="0"/>
              <a:t>The passed motions recorded in TGba SFD r1 (11-17/575r1)</a:t>
            </a:r>
            <a:endParaRPr lang="en-US" altLang="en-US" dirty="0" smtClean="0"/>
          </a:p>
          <a:p>
            <a:r>
              <a:rPr lang="en-US" altLang="en-US" sz="2000" dirty="0" smtClean="0"/>
              <a:t>Reviewed TGba task group documents</a:t>
            </a:r>
          </a:p>
          <a:p>
            <a:pPr lvl="1"/>
            <a:r>
              <a:rPr lang="en-US" altLang="en-US" dirty="0" smtClean="0"/>
              <a:t>Usage model document</a:t>
            </a:r>
          </a:p>
          <a:p>
            <a:pPr lvl="1"/>
            <a:r>
              <a:rPr lang="en-US" altLang="en-US" dirty="0" smtClean="0"/>
              <a:t>Simulation Scenarios and Evaluation Methodology Document</a:t>
            </a:r>
          </a:p>
          <a:p>
            <a:r>
              <a:rPr lang="en-US" altLang="en-US" sz="2000" dirty="0" smtClean="0"/>
              <a:t>Reviewed the TG timeline</a:t>
            </a:r>
          </a:p>
          <a:p>
            <a:r>
              <a:rPr lang="en-US" altLang="en-US" sz="2000" dirty="0" smtClean="0"/>
              <a:t>Set goals for the July 2017 meeting and teleconference schedule</a:t>
            </a:r>
          </a:p>
          <a:p>
            <a:r>
              <a:rPr lang="en-US" altLang="en-US" sz="2000" dirty="0" smtClean="0"/>
              <a:t>Agenda: see doc.: IEEE 802.11-17/545r11</a:t>
            </a:r>
          </a:p>
          <a:p>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a:t>
            </a:r>
            <a:r>
              <a:rPr lang="en-US" altLang="en-US" dirty="0" smtClean="0"/>
              <a:t>May 2017 </a:t>
            </a:r>
            <a:r>
              <a:rPr lang="en-US" altLang="en-US" dirty="0" smtClean="0"/>
              <a:t>meeting [</a:t>
            </a:r>
            <a:r>
              <a:rPr lang="en-US" altLang="en-US" dirty="0" smtClean="0">
                <a:hlinkClick r:id="rId2"/>
              </a:rPr>
              <a:t>doc: IEEE </a:t>
            </a:r>
            <a:r>
              <a:rPr lang="en-US" altLang="en-US" dirty="0" smtClean="0">
                <a:hlinkClick r:id="rId2"/>
              </a:rPr>
              <a:t>802.11-17/0843r0</a:t>
            </a:r>
            <a:r>
              <a:rPr lang="en-US" altLang="en-US" dirty="0" smtClean="0"/>
              <a:t>] and teleconference call minutes </a:t>
            </a:r>
            <a:r>
              <a:rPr lang="en-US" altLang="en-US" dirty="0" smtClean="0"/>
              <a:t>[TBD]</a:t>
            </a:r>
            <a:endParaRPr lang="en-US" altLang="en-US" dirty="0" smtClean="0"/>
          </a:p>
          <a:p>
            <a:endParaRPr lang="en-US" altLang="en-US" dirty="0" smtClean="0"/>
          </a:p>
          <a:p>
            <a:pPr lvl="1"/>
            <a:r>
              <a:rPr lang="en-US" altLang="en-US" dirty="0" smtClean="0"/>
              <a:t>Move</a:t>
            </a:r>
            <a:r>
              <a:rPr lang="en-US" altLang="en-US" dirty="0" smtClean="0"/>
              <a:t>:</a:t>
            </a:r>
            <a:endParaRPr lang="en-US" altLang="en-US" dirty="0" smtClean="0"/>
          </a:p>
          <a:p>
            <a:pPr lvl="1"/>
            <a:r>
              <a:rPr lang="en-US" altLang="en-US" dirty="0" smtClean="0"/>
              <a:t>Second</a:t>
            </a:r>
            <a:r>
              <a:rPr lang="en-US" altLang="en-US" dirty="0" smtClean="0"/>
              <a:t>:</a:t>
            </a:r>
            <a:endParaRPr lang="en-US" altLang="en-US" dirty="0" smtClean="0"/>
          </a:p>
          <a:p>
            <a:pPr lvl="1"/>
            <a:r>
              <a:rPr lang="en-US" altLang="en-US" dirty="0" smtClean="0"/>
              <a:t>Result</a:t>
            </a:r>
            <a:r>
              <a:rPr lang="en-US" altLang="en-US" dirty="0" smtClean="0"/>
              <a: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a:t>
            </a:r>
            <a:r>
              <a:rPr lang="en-US" altLang="en-US" dirty="0" smtClean="0"/>
              <a:t>July 2017 </a:t>
            </a:r>
            <a:r>
              <a:rPr lang="en-US" altLang="en-US" dirty="0" smtClean="0"/>
              <a:t>session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a:t>
            </a:r>
            <a:endParaRPr lang="en-US" altLang="en-US" sz="2000" dirty="0" smtClean="0"/>
          </a:p>
          <a:p>
            <a:r>
              <a:rPr lang="en-US" altLang="en-US" sz="2000" dirty="0" smtClean="0"/>
              <a:t>TGba </a:t>
            </a:r>
            <a:r>
              <a:rPr lang="en-US" altLang="en-US" sz="2000" dirty="0" smtClean="0"/>
              <a:t>Use Case Document (Ross Yu</a:t>
            </a:r>
            <a:r>
              <a:rPr lang="en-US" altLang="en-US" sz="2000" dirty="0"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See Slide </a:t>
            </a:r>
            <a:r>
              <a:rPr lang="en-US" altLang="en-US" dirty="0" smtClean="0"/>
              <a:t>aa-</a:t>
            </a:r>
            <a:r>
              <a:rPr lang="en-US" altLang="en-US" dirty="0" err="1" smtClean="0"/>
              <a:t>zz</a:t>
            </a:r>
            <a:r>
              <a:rPr lang="en-US" altLang="en-US" dirty="0" smtClean="0"/>
              <a:t> </a:t>
            </a:r>
            <a:r>
              <a:rPr lang="en-US" altLang="en-US" dirty="0" smtClean="0"/>
              <a:t>of this presentation</a:t>
            </a:r>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smtClean="0"/>
              <a:t>2017</a:t>
            </a:r>
          </a:p>
          <a:p>
            <a:pPr lvl="1"/>
            <a:r>
              <a:rPr lang="en-US" altLang="en-US" sz="1600" b="1" smtClean="0"/>
              <a:t>January</a:t>
            </a:r>
            <a:r>
              <a:rPr lang="en-US" altLang="en-US" sz="1600" smtClean="0"/>
              <a:t>: TGba formation meeting</a:t>
            </a:r>
          </a:p>
          <a:p>
            <a:pPr lvl="1"/>
            <a:r>
              <a:rPr lang="en-US" altLang="en-US" sz="1600" b="1" smtClean="0"/>
              <a:t>November</a:t>
            </a:r>
            <a:r>
              <a:rPr lang="en-US" altLang="en-US" sz="1600" smtClean="0"/>
              <a:t>: TGba Draft 0.1</a:t>
            </a:r>
          </a:p>
          <a:p>
            <a:r>
              <a:rPr lang="en-US" altLang="en-US" sz="1600" smtClean="0"/>
              <a:t>2018</a:t>
            </a:r>
          </a:p>
          <a:p>
            <a:pPr lvl="1"/>
            <a:r>
              <a:rPr lang="en-US" altLang="en-US" sz="1600" b="1" smtClean="0"/>
              <a:t>March</a:t>
            </a:r>
            <a:r>
              <a:rPr lang="en-US" altLang="en-US" sz="1600" smtClean="0"/>
              <a:t>: TGba Draft 1.0</a:t>
            </a:r>
          </a:p>
          <a:p>
            <a:pPr lvl="1"/>
            <a:r>
              <a:rPr lang="en-US" altLang="en-US" sz="1600" b="1" smtClean="0"/>
              <a:t>September</a:t>
            </a:r>
            <a:r>
              <a:rPr lang="en-US" altLang="en-US" sz="1600" smtClean="0"/>
              <a:t>: TGba Draft 2.0</a:t>
            </a:r>
          </a:p>
          <a:p>
            <a:r>
              <a:rPr lang="en-US" altLang="en-US" sz="1600" smtClean="0"/>
              <a:t>2019:</a:t>
            </a:r>
          </a:p>
          <a:p>
            <a:pPr lvl="1"/>
            <a:r>
              <a:rPr lang="en-US" altLang="en-US" sz="1600" b="1" smtClean="0"/>
              <a:t>March</a:t>
            </a:r>
            <a:r>
              <a:rPr lang="en-US" altLang="en-US" sz="1600" smtClean="0"/>
              <a:t>: MDR (mandatory document review)</a:t>
            </a:r>
          </a:p>
          <a:p>
            <a:pPr lvl="1"/>
            <a:r>
              <a:rPr lang="en-US" altLang="en-US" sz="1600" b="1" smtClean="0"/>
              <a:t>July</a:t>
            </a:r>
            <a:r>
              <a:rPr lang="en-US" altLang="en-US" sz="1600" smtClean="0"/>
              <a:t>: formation of sponsor ballot pool</a:t>
            </a:r>
          </a:p>
          <a:p>
            <a:pPr lvl="1"/>
            <a:r>
              <a:rPr lang="en-US" altLang="en-US" sz="1600" b="1" smtClean="0"/>
              <a:t>September</a:t>
            </a:r>
            <a:r>
              <a:rPr lang="en-US" altLang="en-US" sz="1600" smtClean="0"/>
              <a:t>: Sponsor ballot</a:t>
            </a:r>
          </a:p>
          <a:p>
            <a:r>
              <a:rPr lang="en-US" altLang="en-US" sz="1600" smtClean="0"/>
              <a:t>2020</a:t>
            </a:r>
          </a:p>
          <a:p>
            <a:pPr lvl="1"/>
            <a:r>
              <a:rPr lang="en-US" altLang="en-US" sz="1600" b="1" smtClean="0"/>
              <a:t>July</a:t>
            </a:r>
            <a:r>
              <a:rPr lang="en-US" altLang="en-US" sz="1600" smtClean="0"/>
              <a:t>: RevCom</a:t>
            </a:r>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32</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1624015" y="5821362"/>
            <a:ext cx="1079500" cy="341312"/>
            <a:chOff x="1095376" y="5766661"/>
            <a:chExt cx="1079500" cy="341313"/>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266826" y="586191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2674937" y="577850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Nov. ‘17</a:t>
              </a: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3878262" y="5548312"/>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3914775" y="5684838"/>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657599" y="5775325"/>
              <a:ext cx="887413"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357562" y="5559425"/>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2813050" y="5562600"/>
              <a:ext cx="76200" cy="263525"/>
              <a:chOff x="2335630" y="5555839"/>
              <a:chExt cx="75895" cy="264408"/>
            </a:xfrm>
          </p:grpSpPr>
          <p:sp>
            <p:nvSpPr>
              <p:cNvPr id="49" name="Diamond 48"/>
              <p:cNvSpPr/>
              <p:nvPr/>
            </p:nvSpPr>
            <p:spPr>
              <a:xfrm>
                <a:off x="2335629" y="5555839"/>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6 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a:t>
            </a:r>
            <a:r>
              <a:rPr lang="en-US" altLang="en-US" dirty="0" smtClean="0"/>
              <a:t>September 2017</a:t>
            </a:r>
            <a:endParaRPr lang="en-US" altLang="en-US" dirty="0" smtClean="0"/>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2017</a:t>
            </a:r>
            <a:endParaRPr lang="en-US"/>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Rotating the three time zones</a:t>
            </a:r>
          </a:p>
          <a:p>
            <a:pPr marL="342900" lvl="1" indent="-342900">
              <a:buFontTx/>
              <a:buChar char="•"/>
              <a:defRPr/>
            </a:pPr>
            <a:r>
              <a:rPr lang="en-US" altLang="en-US" b="1" dirty="0" smtClean="0"/>
              <a:t>Proposed schedule (2 hours)</a:t>
            </a:r>
          </a:p>
          <a:p>
            <a:pPr marL="685800" lvl="2" indent="-342900">
              <a:defRPr/>
            </a:pPr>
            <a:r>
              <a:rPr lang="en-US" altLang="en-US" b="1" dirty="0" smtClean="0"/>
              <a:t>TBD</a:t>
            </a:r>
            <a:endParaRPr lang="en-US" altLang="en-US" b="1" dirty="0" smtClean="0"/>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34</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mtClean="0"/>
              <a:t>TGba Documents Review</a:t>
            </a:r>
          </a:p>
        </p:txBody>
      </p:sp>
      <p:sp>
        <p:nvSpPr>
          <p:cNvPr id="46083" name="Content Placeholder 2"/>
          <p:cNvSpPr>
            <a:spLocks noGrp="1"/>
          </p:cNvSpPr>
          <p:nvPr>
            <p:ph idx="1"/>
          </p:nvPr>
        </p:nvSpPr>
        <p:spPr/>
        <p:txBody>
          <a:bodyPr/>
          <a:lstStyle/>
          <a:p>
            <a:r>
              <a:rPr lang="en-US" altLang="en-US" smtClean="0"/>
              <a:t>Use case document (editor: RossYu)</a:t>
            </a:r>
          </a:p>
          <a:p>
            <a:r>
              <a:rPr lang="en-US" altLang="en-US" smtClean="0"/>
              <a:t>Functional requirement document (editor: Ming Gan)</a:t>
            </a:r>
          </a:p>
          <a:p>
            <a:r>
              <a:rPr lang="en-US" altLang="en-US" smtClean="0"/>
              <a:t>Evaluation methodology and simulation scenario document (editor: Shahrnaz Azizi)</a:t>
            </a:r>
          </a:p>
          <a:p>
            <a:r>
              <a:rPr lang="en-US" altLang="en-US" smtClean="0"/>
              <a:t>Spec framework document (editor: Po-Kai Huang)</a:t>
            </a:r>
          </a:p>
          <a:p>
            <a:pPr lvl="1"/>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60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B93CC41-337E-4BC4-A139-C591FD962334}"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37</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55625233"/>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 </a:t>
                      </a:r>
                      <a:r>
                        <a:rPr lang="en-US" sz="1400" b="1" dirty="0" smtClean="0"/>
                        <a:t>(ad-hoc)</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 </a:t>
                      </a: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smtClean="0"/>
                        <a:t>TGba</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981200"/>
            <a:ext cx="7924800" cy="4114800"/>
          </a:xfrm>
        </p:spPr>
        <p:txBody>
          <a:bodyPr/>
          <a:lstStyle/>
          <a:p>
            <a:r>
              <a:rPr lang="en-US" altLang="en-US" sz="2000" dirty="0" smtClean="0"/>
              <a:t>Review and approve TGba Spec Framework Document (SFD)</a:t>
            </a:r>
          </a:p>
          <a:p>
            <a:pPr>
              <a:defRPr/>
            </a:pPr>
            <a:r>
              <a:rPr lang="en-US" altLang="en-US" sz="2000" dirty="0"/>
              <a:t>Review technical presentations</a:t>
            </a:r>
          </a:p>
          <a:p>
            <a:pPr lvl="1">
              <a:defRPr/>
            </a:pPr>
            <a:r>
              <a:rPr lang="en-US" altLang="en-US" sz="1800" dirty="0"/>
              <a:t>Reach consensus on more details of PHY and MAC designs</a:t>
            </a:r>
          </a:p>
          <a:p>
            <a:pPr lvl="1">
              <a:defRPr/>
            </a:pPr>
            <a:r>
              <a:rPr lang="en-US" altLang="en-US" sz="1800" dirty="0"/>
              <a:t>Prioritize submissions: give higher priority to the basic operation of WUR (i.e. a single WUR packet transmission and reception</a:t>
            </a:r>
            <a:r>
              <a:rPr lang="en-US" altLang="en-US" sz="1800" dirty="0" smtClean="0"/>
              <a:t>)</a:t>
            </a:r>
            <a:endParaRPr lang="en-US" altLang="en-US" sz="1400" dirty="0" smtClean="0"/>
          </a:p>
          <a:p>
            <a:r>
              <a:rPr lang="en-US" altLang="en-US" sz="2000" dirty="0" smtClean="0"/>
              <a:t>Work on TGba task group documents</a:t>
            </a:r>
          </a:p>
          <a:p>
            <a:pPr lvl="1"/>
            <a:r>
              <a:rPr lang="en-US" altLang="en-US" sz="1600" dirty="0" smtClean="0"/>
              <a:t>Use case document (editor: </a:t>
            </a:r>
            <a:r>
              <a:rPr lang="en-US" altLang="en-US" sz="1600" dirty="0" err="1" smtClean="0"/>
              <a:t>RossYu</a:t>
            </a:r>
            <a:r>
              <a:rPr lang="en-US" altLang="en-US" sz="1600" dirty="0" smtClean="0"/>
              <a:t>)</a:t>
            </a:r>
          </a:p>
          <a:p>
            <a:pPr lvl="1"/>
            <a:r>
              <a:rPr lang="en-US" altLang="en-US" sz="1600" dirty="0" smtClean="0"/>
              <a:t>Functional requirement document (editor: Ming </a:t>
            </a:r>
            <a:r>
              <a:rPr lang="en-US" altLang="en-US" sz="1600" dirty="0" err="1" smtClean="0"/>
              <a:t>Gan</a:t>
            </a:r>
            <a:r>
              <a:rPr lang="en-US" altLang="en-US" sz="1600" dirty="0" smtClean="0"/>
              <a:t>)</a:t>
            </a:r>
          </a:p>
          <a:p>
            <a:pPr lvl="1"/>
            <a:r>
              <a:rPr lang="en-US" altLang="en-US" sz="1600" dirty="0" smtClean="0"/>
              <a:t>Evaluation methodology and simulation scenario document (editor: Shahrnaz Azizi)</a:t>
            </a:r>
          </a:p>
          <a:p>
            <a:pPr lvl="1"/>
            <a:r>
              <a:rPr lang="en-US" altLang="en-US" sz="1600" dirty="0" smtClean="0"/>
              <a:t>Spec framework document (editor: Po-Kai Huang)</a:t>
            </a:r>
          </a:p>
          <a:p>
            <a:r>
              <a:rPr lang="en-US" altLang="en-US" sz="2000" dirty="0" smtClean="0"/>
              <a:t>Review TG timeline</a:t>
            </a:r>
          </a:p>
          <a:p>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smtClean="0"/>
              <a:t>Submissions</a:t>
            </a:r>
          </a:p>
        </p:txBody>
      </p:sp>
      <p:sp>
        <p:nvSpPr>
          <p:cNvPr id="6" name="Content Placeholder 5"/>
          <p:cNvSpPr>
            <a:spLocks noGrp="1"/>
          </p:cNvSpPr>
          <p:nvPr>
            <p:ph idx="1"/>
          </p:nvPr>
        </p:nvSpPr>
        <p:spPr>
          <a:xfrm>
            <a:off x="685800" y="1143000"/>
            <a:ext cx="7772400" cy="5332413"/>
          </a:xfrm>
        </p:spPr>
        <p:txBody>
          <a:bodyPr/>
          <a:lstStyle/>
          <a:p>
            <a:pPr>
              <a:defRPr/>
            </a:pPr>
            <a:r>
              <a:rPr lang="en-US" sz="2000" dirty="0" smtClean="0"/>
              <a:t>Received </a:t>
            </a:r>
            <a:r>
              <a:rPr lang="en-US" sz="2000" dirty="0" smtClean="0"/>
              <a:t>?? </a:t>
            </a:r>
            <a:r>
              <a:rPr lang="en-US" sz="2000" dirty="0" smtClean="0"/>
              <a:t>submissions</a:t>
            </a:r>
          </a:p>
          <a:p>
            <a:pPr>
              <a:defRPr/>
            </a:pPr>
            <a:r>
              <a:rPr lang="en-US" sz="2000" dirty="0" smtClean="0"/>
              <a:t>Grouped based on topics</a:t>
            </a:r>
          </a:p>
          <a:p>
            <a:pPr>
              <a:defRPr/>
            </a:pPr>
            <a:r>
              <a:rPr lang="en-US" sz="2000" dirty="0" smtClean="0"/>
              <a:t>Gave higher priority to the basic operation of WUR (to meet the scope of the project in the PAR and to meet the TGba timeline)</a:t>
            </a:r>
          </a:p>
          <a:p>
            <a:pPr lvl="1">
              <a:defRPr/>
            </a:pPr>
            <a:r>
              <a:rPr lang="en-US" sz="1800" dirty="0" smtClean="0"/>
              <a:t>PHY</a:t>
            </a:r>
          </a:p>
          <a:p>
            <a:pPr marL="857250" lvl="2" indent="0">
              <a:buFontTx/>
              <a:buNone/>
              <a:defRPr/>
            </a:pPr>
            <a:r>
              <a:rPr lang="en-US" sz="1600" dirty="0" smtClean="0"/>
              <a:t>(</a:t>
            </a:r>
            <a:r>
              <a:rPr lang="en-US" sz="1600" dirty="0"/>
              <a:t>A) </a:t>
            </a:r>
            <a:r>
              <a:rPr lang="en-US" sz="1600" dirty="0" smtClean="0"/>
              <a:t>Basic PHY </a:t>
            </a:r>
            <a:r>
              <a:rPr lang="en-US" sz="1600" dirty="0"/>
              <a:t>performance evaluation with impairments </a:t>
            </a:r>
            <a:r>
              <a:rPr lang="en-US" sz="1600" dirty="0" smtClean="0"/>
              <a:t>(</a:t>
            </a:r>
            <a:r>
              <a:rPr lang="en-US" sz="1600" dirty="0" smtClean="0">
                <a:solidFill>
                  <a:srgbClr val="FF0000"/>
                </a:solidFill>
              </a:rPr>
              <a:t>highest priority</a:t>
            </a:r>
            <a:r>
              <a:rPr lang="en-US" sz="1600" dirty="0" smtClean="0"/>
              <a:t>)</a:t>
            </a:r>
            <a:endParaRPr lang="en-US" sz="1600" dirty="0"/>
          </a:p>
          <a:p>
            <a:pPr marL="857250" lvl="2" indent="0">
              <a:buFontTx/>
              <a:buNone/>
              <a:defRPr/>
            </a:pPr>
            <a:r>
              <a:rPr lang="en-US" sz="1600" dirty="0"/>
              <a:t>(B) </a:t>
            </a:r>
            <a:r>
              <a:rPr lang="en-US" sz="1600" dirty="0" smtClean="0"/>
              <a:t>WUR </a:t>
            </a:r>
            <a:r>
              <a:rPr lang="en-US" sz="1600" dirty="0"/>
              <a:t>signal waveform design (signal bandwidth, OOK modulation)</a:t>
            </a:r>
          </a:p>
          <a:p>
            <a:pPr marL="857250" lvl="2" indent="0">
              <a:buFontTx/>
              <a:buNone/>
              <a:defRPr/>
            </a:pPr>
            <a:r>
              <a:rPr lang="en-US" sz="1600" dirty="0"/>
              <a:t>(C) Data rates and coding</a:t>
            </a:r>
          </a:p>
          <a:p>
            <a:pPr marL="857250" lvl="2" indent="0">
              <a:buFontTx/>
              <a:buNone/>
              <a:defRPr/>
            </a:pPr>
            <a:r>
              <a:rPr lang="en-US" sz="1600" dirty="0"/>
              <a:t>(D) Preamble, packet format, and coexistence</a:t>
            </a:r>
          </a:p>
          <a:p>
            <a:pPr marL="857250" lvl="2" indent="0">
              <a:buFontTx/>
              <a:buNone/>
              <a:defRPr/>
            </a:pPr>
            <a:r>
              <a:rPr lang="en-US" sz="1600" dirty="0" smtClean="0"/>
              <a:t>(F) Further optimizations (</a:t>
            </a:r>
            <a:r>
              <a:rPr lang="en-US" sz="1600" dirty="0" smtClean="0">
                <a:solidFill>
                  <a:srgbClr val="FF0000"/>
                </a:solidFill>
              </a:rPr>
              <a:t>lowest priority</a:t>
            </a:r>
            <a:r>
              <a:rPr lang="en-US" sz="1600" dirty="0" smtClean="0"/>
              <a:t>)</a:t>
            </a:r>
          </a:p>
          <a:p>
            <a:pPr lvl="1">
              <a:defRPr/>
            </a:pPr>
            <a:r>
              <a:rPr lang="en-US" sz="1800" dirty="0" smtClean="0"/>
              <a:t>MAC</a:t>
            </a:r>
            <a:endParaRPr lang="en-US" dirty="0" smtClean="0"/>
          </a:p>
          <a:p>
            <a:pPr marL="857250" lvl="2" indent="0">
              <a:buFontTx/>
              <a:buNone/>
              <a:defRPr/>
            </a:pPr>
            <a:r>
              <a:rPr lang="en-US" sz="1600" dirty="0"/>
              <a:t>(A) Basic unicast wake-up packet transmit/receive </a:t>
            </a:r>
            <a:r>
              <a:rPr lang="en-US" sz="1600" dirty="0" smtClean="0"/>
              <a:t>operation (</a:t>
            </a:r>
            <a:r>
              <a:rPr lang="en-US" sz="1600" dirty="0" smtClean="0">
                <a:solidFill>
                  <a:srgbClr val="FF0000"/>
                </a:solidFill>
              </a:rPr>
              <a:t>highest priority</a:t>
            </a:r>
            <a:r>
              <a:rPr lang="en-US" sz="1600" dirty="0" smtClean="0"/>
              <a:t>)</a:t>
            </a:r>
          </a:p>
          <a:p>
            <a:pPr marL="857250" lvl="2" indent="0">
              <a:buFontTx/>
              <a:buNone/>
              <a:defRPr/>
            </a:pPr>
            <a:r>
              <a:rPr lang="en-US" sz="1600" dirty="0"/>
              <a:t>(B) Basic WUR Beacon </a:t>
            </a:r>
            <a:r>
              <a:rPr lang="en-US" sz="1600" dirty="0" smtClean="0"/>
              <a:t>operation</a:t>
            </a:r>
          </a:p>
          <a:p>
            <a:pPr marL="857250" lvl="2" indent="0">
              <a:buFontTx/>
              <a:buNone/>
              <a:defRPr/>
            </a:pPr>
            <a:r>
              <a:rPr lang="en-US" sz="1600" dirty="0" smtClean="0"/>
              <a:t>(C) </a:t>
            </a:r>
            <a:r>
              <a:rPr lang="en-US" sz="1600" dirty="0"/>
              <a:t>Wake-up packet, information element format and content</a:t>
            </a:r>
          </a:p>
          <a:p>
            <a:pPr marL="857250" lvl="2" indent="0">
              <a:buFontTx/>
              <a:buNone/>
              <a:defRPr/>
            </a:pPr>
            <a:r>
              <a:rPr lang="en-US" sz="1600" dirty="0" smtClean="0"/>
              <a:t>(D) </a:t>
            </a:r>
            <a:r>
              <a:rPr lang="en-US" sz="1600" dirty="0"/>
              <a:t>Multicast wake-up packet transmit/receive operation</a:t>
            </a:r>
          </a:p>
          <a:p>
            <a:pPr marL="857250" lvl="2" indent="0">
              <a:buFontTx/>
              <a:buNone/>
              <a:defRPr/>
            </a:pPr>
            <a:r>
              <a:rPr lang="en-US" sz="1600" dirty="0" smtClean="0"/>
              <a:t>(</a:t>
            </a:r>
            <a:r>
              <a:rPr lang="en-US" sz="1600" dirty="0"/>
              <a:t>E) Security</a:t>
            </a:r>
          </a:p>
          <a:p>
            <a:pPr marL="857250" lvl="2" indent="0">
              <a:buFontTx/>
              <a:buNone/>
              <a:defRPr/>
            </a:pPr>
            <a:r>
              <a:rPr lang="en-US" sz="1600" dirty="0"/>
              <a:t>(F) Further </a:t>
            </a:r>
            <a:r>
              <a:rPr lang="en-US" sz="1600" dirty="0" smtClean="0"/>
              <a:t>optimizations (</a:t>
            </a:r>
            <a:r>
              <a:rPr lang="en-US" sz="1600" dirty="0" smtClean="0">
                <a:solidFill>
                  <a:srgbClr val="FF0000"/>
                </a:solidFill>
              </a:rPr>
              <a:t>lowest priority</a:t>
            </a:r>
            <a:r>
              <a:rPr lang="en-US" sz="1600" dirty="0" smtClean="0"/>
              <a:t>)</a:t>
            </a:r>
          </a:p>
          <a:p>
            <a:pPr lvl="1">
              <a:defRPr/>
            </a:pPr>
            <a:endParaRPr lang="en-US" dirty="0" smtClean="0"/>
          </a:p>
          <a:p>
            <a:pPr lvl="2">
              <a:defRPr/>
            </a:pPr>
            <a:endParaRPr lang="en-US" sz="1600" dirty="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63238</TotalTime>
  <Words>2091</Words>
  <Application>Microsoft Office PowerPoint</Application>
  <PresentationFormat>On-screen Show (4:3)</PresentationFormat>
  <Paragraphs>519</Paragraphs>
  <Slides>37</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6" baseType="lpstr">
      <vt:lpstr>Times New Roman</vt:lpstr>
      <vt:lpstr>MS PGothic</vt:lpstr>
      <vt:lpstr>Arial</vt:lpstr>
      <vt:lpstr>Malgun Gothic</vt:lpstr>
      <vt:lpstr>Monotype Sorts</vt:lpstr>
      <vt:lpstr>MS Gothic</vt:lpstr>
      <vt:lpstr>Neo Sans Intel</vt:lpstr>
      <vt:lpstr>802-11-Submission</vt:lpstr>
      <vt:lpstr>Document</vt:lpstr>
      <vt:lpstr>July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Submissions</vt:lpstr>
      <vt:lpstr>PHY Submissions</vt:lpstr>
      <vt:lpstr>PHY Submissions (continued)</vt:lpstr>
      <vt:lpstr>MAC Submissions</vt:lpstr>
      <vt:lpstr>MAC Submissions (continued)</vt:lpstr>
      <vt:lpstr>MAC Submissions (continued)</vt:lpstr>
      <vt:lpstr>Motions</vt:lpstr>
      <vt:lpstr>Task Group Documents</vt:lpstr>
      <vt:lpstr>Monday TGba Ad-hoc Meeting Agenda</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May 2017 Meeting</vt:lpstr>
      <vt:lpstr>Motion - Minutes</vt:lpstr>
      <vt:lpstr>TGba Documents Review and Approval</vt:lpstr>
      <vt:lpstr>Presentations</vt:lpstr>
      <vt:lpstr>TGba Timeline</vt:lpstr>
      <vt:lpstr>Goal for September 2017</vt:lpstr>
      <vt:lpstr>Teleconference Call Schedule</vt:lpstr>
      <vt:lpstr>TGba Documents Review</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Park, Minyoung</cp:lastModifiedBy>
  <cp:revision>3667</cp:revision>
  <cp:lastPrinted>2014-11-04T15:04:57Z</cp:lastPrinted>
  <dcterms:created xsi:type="dcterms:W3CDTF">2007-04-17T18:10:23Z</dcterms:created>
  <dcterms:modified xsi:type="dcterms:W3CDTF">2017-05-31T18:23:50Z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