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26" r:id="rId4"/>
    <p:sldId id="339" r:id="rId5"/>
    <p:sldId id="367" r:id="rId6"/>
    <p:sldId id="355" r:id="rId7"/>
    <p:sldId id="353" r:id="rId8"/>
    <p:sldId id="365" r:id="rId9"/>
    <p:sldId id="364" r:id="rId10"/>
    <p:sldId id="356" r:id="rId11"/>
    <p:sldId id="338" r:id="rId12"/>
    <p:sldId id="295" r:id="rId13"/>
    <p:sldId id="343" r:id="rId14"/>
    <p:sldId id="348" r:id="rId15"/>
    <p:sldId id="357" r:id="rId16"/>
    <p:sldId id="36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389" autoAdjust="0"/>
  </p:normalViewPr>
  <p:slideViewPr>
    <p:cSldViewPr>
      <p:cViewPr varScale="1">
        <p:scale>
          <a:sx n="69" d="100"/>
          <a:sy n="69" d="100"/>
        </p:scale>
        <p:origin x="119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802.11-17/0877r0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802.11-17/0877r0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712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716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7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5461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802.11-17/0877r0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802.11-17/0877r0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donnelly-capport-detection/" TargetMode="External"/><Relationship Id="rId4" Type="http://schemas.openxmlformats.org/officeDocument/2006/relationships/hyperlink" Target="https://datatracker.ietf.org/doc/draft-larose-capport-architectu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rfc8146" TargetMode="External"/><Relationship Id="rId4" Type="http://schemas.openxmlformats.org/officeDocument/2006/relationships/hyperlink" Target="https://datatracker.ietf.org/doc/draft-garcia-radext-radius-lorawa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barth-homenet-wifi-roamin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homenet-dot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capwap-alt-tunnel/" TargetMode="External"/><Relationship Id="rId13" Type="http://schemas.openxmlformats.org/officeDocument/2006/relationships/hyperlink" Target="https://datatracker.ietf.org/doc/rfc7548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draft-pularikkal-opsawg-wifi-calling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datatracker.ietf.org/doc/draft-li-opsawg-carrier-ip-service-model-req-arch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s://datatracker.ietf.org/doc/draft-ietf-opsawg-tacac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rfc4492bi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tls13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uang-detnet-xhaul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dp-al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7" Type="http://schemas.openxmlformats.org/officeDocument/2006/relationships/hyperlink" Target="https://tools.ietf.org/html/draft-bormann-t2trg-sworn-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Mh_vggVgrg&amp;index=43&amp;list=PLC86T-6ZTP5jo6kIuqdyeYYhsKv9sUwG1" TargetMode="External"/><Relationship Id="rId5" Type="http://schemas.openxmlformats.org/officeDocument/2006/relationships/hyperlink" Target="https://datatracker.ietf.org/wg/ipwave/charter/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-0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6lo@ietf.or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ideas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iasa20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banana/about/" TargetMode="External"/><Relationship Id="rId5" Type="http://schemas.openxmlformats.org/officeDocument/2006/relationships/hyperlink" Target="https://datatracker.ietf.org/wg/netslicing/about/" TargetMode="External"/><Relationship Id="rId4" Type="http://schemas.openxmlformats.org/officeDocument/2006/relationships/hyperlink" Target="https://www.ietf.org/blog/2017/06/new-work-at-upcoming-ietf-99-meetin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8/slides/slides-98-intarea-80211-multicast-testbed-and-results-00.pdf" TargetMode="External"/><Relationship Id="rId5" Type="http://schemas.openxmlformats.org/officeDocument/2006/relationships/hyperlink" Target="https://tools.ietf.org/html/draft-perkins-intarea-multicast-ieee802-02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2017-07-13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5" name="Document" r:id="rId4" imgW="8257888" imgH="2550332" progId="Word.Document.8">
                  <p:embed/>
                </p:oleObj>
              </mc:Choice>
              <mc:Fallback>
                <p:oleObj name="Document" r:id="rId4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[July </a:t>
            </a:r>
            <a:r>
              <a:rPr lang="en-US" sz="2000" dirty="0"/>
              <a:t>2017]</a:t>
            </a:r>
          </a:p>
          <a:p>
            <a:pPr lvl="1"/>
            <a:r>
              <a:rPr lang="en-US" sz="1600" dirty="0" smtClean="0"/>
              <a:t>Updated: CAPPORT architecture: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://datatracker.ietf.org/doc/draft-larose-capport-architecture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Updated: Captive Portal API: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://datatracker.ietf.org/doc/draft-donnelly-capport-detection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[July 2017]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GB" sz="1600" dirty="0" err="1"/>
              <a:t>LoRaWAN</a:t>
            </a:r>
            <a:r>
              <a:rPr lang="en-GB" sz="1600" dirty="0"/>
              <a:t> Authentication in RADIUS, see </a:t>
            </a:r>
            <a:r>
              <a:rPr lang="en-GB" sz="1600" dirty="0">
                <a:hlinkClick r:id="rId4"/>
              </a:rPr>
              <a:t>https://datatracker.ietf.org/doc/draft-garcia-radext-radius-lorawan</a:t>
            </a:r>
            <a:r>
              <a:rPr lang="en-GB" sz="1600" dirty="0" smtClean="0">
                <a:hlinkClick r:id="rId4"/>
              </a:rPr>
              <a:t>/</a:t>
            </a:r>
            <a:r>
              <a:rPr lang="en-GB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Published: RFC 8146: Adding Support for Salted Password Databases to EAP-</a:t>
            </a:r>
            <a:r>
              <a:rPr lang="en-US" sz="1600" dirty="0" err="1" smtClean="0"/>
              <a:t>pwd</a:t>
            </a:r>
            <a:r>
              <a:rPr lang="en-US" sz="1600" dirty="0"/>
              <a:t>, 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tools.ietf.org/html/rfc8146</a:t>
            </a:r>
            <a:r>
              <a:rPr lang="en-US" sz="1600" dirty="0" smtClean="0"/>
              <a:t> </a:t>
            </a: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</a:t>
            </a:r>
            <a:r>
              <a:rPr lang="en-US" sz="1800" dirty="0" smtClean="0"/>
              <a:t>y </a:t>
            </a:r>
            <a:r>
              <a:rPr lang="en-US" sz="1800" dirty="0" smtClean="0"/>
              <a:t>2017]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 and in WG Last call: </a:t>
            </a:r>
            <a:r>
              <a:rPr lang="en-US" sz="1600" dirty="0" smtClean="0"/>
              <a:t>Special </a:t>
            </a:r>
            <a:r>
              <a:rPr lang="en-US" sz="1600" dirty="0"/>
              <a:t>Use Top Level Domain '.</a:t>
            </a:r>
            <a:r>
              <a:rPr lang="en-US" sz="1600" dirty="0" err="1" smtClean="0"/>
              <a:t>homenet</a:t>
            </a:r>
            <a:r>
              <a:rPr lang="en-US" sz="1600" dirty="0"/>
              <a:t>‘, see </a:t>
            </a:r>
            <a:r>
              <a:rPr lang="en-US" sz="1600" dirty="0">
                <a:hlinkClick r:id="rId6"/>
              </a:rPr>
              <a:t>https://datatracker.ietf.org/doc/draft-ietf-homenet-dot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7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</a:t>
            </a:r>
            <a:r>
              <a:rPr lang="en-US" sz="1800" dirty="0" smtClean="0"/>
              <a:t>y </a:t>
            </a:r>
            <a:r>
              <a:rPr lang="en-US" sz="1800" dirty="0" smtClean="0"/>
              <a:t>2017]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Still active:</a:t>
            </a:r>
            <a:r>
              <a:rPr lang="en-US" sz="1400" dirty="0" smtClean="0"/>
              <a:t> </a:t>
            </a:r>
            <a:r>
              <a:rPr lang="en-US" sz="1400" dirty="0" smtClean="0"/>
              <a:t>Alternate Tunnel Encapsulation for Data Frames in CAPWAP, see  </a:t>
            </a:r>
            <a:r>
              <a:rPr lang="en-US" sz="1400" dirty="0">
                <a:hlinkClick r:id="rId8"/>
              </a:rPr>
              <a:t>https://datatracker.ietf.org/doc/draft-ietf-opsawg-capwap-alt-tunnel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The TACACS+ Protocol, see </a:t>
            </a:r>
            <a:r>
              <a:rPr lang="en-US" sz="1400" dirty="0" smtClean="0">
                <a:hlinkClick r:id="rId9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Requirements </a:t>
            </a:r>
            <a:r>
              <a:rPr lang="en-US" sz="1400" dirty="0"/>
              <a:t>and Architecture of Carrier IP Service Models  </a:t>
            </a:r>
            <a:r>
              <a:rPr lang="en-US" sz="1400" dirty="0">
                <a:hlinkClick r:id="rId10"/>
              </a:rPr>
              <a:t>https://datatracker.ietf.org/doc/draft-li-opsawg-carrier-ip-service-model-req-arch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Carrier </a:t>
            </a:r>
            <a:r>
              <a:rPr lang="en-US" sz="1400" dirty="0"/>
              <a:t>Wi-Fi Calling Deployment </a:t>
            </a:r>
            <a:r>
              <a:rPr lang="en-US" sz="1400" dirty="0" smtClean="0"/>
              <a:t>Considerations</a:t>
            </a:r>
            <a:r>
              <a:rPr lang="en-US" sz="1400" dirty="0"/>
              <a:t>: </a:t>
            </a:r>
            <a:r>
              <a:rPr lang="en-US" sz="1400" dirty="0">
                <a:hlinkClick r:id="rId11"/>
              </a:rPr>
              <a:t>https://datatracker.ietf.org/doc/draft-pularikkal-opsawg-wifi-calling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3"/>
              </a:rPr>
              <a:t>https://datatracker.ietf.org/doc/rfc7548</a:t>
            </a:r>
            <a:r>
              <a:rPr lang="en-US" sz="1400" dirty="0" smtClean="0">
                <a:hlinkClick r:id="rId13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Jul</a:t>
            </a:r>
            <a:r>
              <a:rPr lang="en-US" sz="1800" dirty="0" smtClean="0"/>
              <a:t>y </a:t>
            </a:r>
            <a:r>
              <a:rPr lang="en-US" sz="1800" dirty="0" smtClean="0"/>
              <a:t>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 WG document: Datagram Transport Layer Security (DTLS) Protocol </a:t>
            </a:r>
            <a:r>
              <a:rPr lang="en-US" sz="1600" dirty="0"/>
              <a:t>Version 1.3,see </a:t>
            </a:r>
            <a:r>
              <a:rPr lang="en-US" sz="1600" dirty="0">
                <a:hlinkClick r:id="rId4"/>
              </a:rPr>
              <a:t>https://datatracker.ietf.org/doc/draft-ietf-tls-dtls13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</a:t>
            </a:r>
            <a:r>
              <a:rPr lang="en-US" sz="1600" dirty="0" smtClean="0"/>
              <a:t>and </a:t>
            </a:r>
            <a:r>
              <a:rPr lang="en-US" sz="1600" dirty="0" smtClean="0"/>
              <a:t>in WG Last Call: </a:t>
            </a:r>
            <a:r>
              <a:rPr lang="en-US" sz="1600" dirty="0" smtClean="0"/>
              <a:t>TLS version 1.3 </a:t>
            </a:r>
            <a:r>
              <a:rPr lang="en-US" sz="1600" u="sng" dirty="0">
                <a:hlinkClick r:id="rId5"/>
              </a:rPr>
              <a:t>https://datatracker.ietf.org/doc/draft-ietf-tls-tls13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Submitted for publication</a:t>
            </a:r>
            <a:r>
              <a:rPr lang="en-US" sz="1600" dirty="0" smtClean="0"/>
              <a:t>: </a:t>
            </a:r>
            <a:r>
              <a:rPr lang="en-US" sz="1600" dirty="0" smtClean="0"/>
              <a:t>Elliptic Curve Cryptography (ECC) Cipher Suites for Transport Layer Security (TLS) Versions 1.2 and Earlier, see </a:t>
            </a:r>
            <a:r>
              <a:rPr lang="en-US" sz="1600" dirty="0" smtClean="0">
                <a:hlinkClick r:id="rId7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4"/>
              </a:rPr>
              <a:t>https://datatracker.ietf.org/doc/draft-ietf-detnet-dp-alt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5"/>
              </a:rPr>
              <a:t>https://datatracker.ietf.org/doc/draft-ietf-detnet-architecture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6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/>
              <a:t>Mobile </a:t>
            </a:r>
            <a:r>
              <a:rPr lang="en-US" sz="1400" dirty="0" err="1"/>
              <a:t>Fronthaul</a:t>
            </a:r>
            <a:r>
              <a:rPr lang="en-US" sz="1400" dirty="0"/>
              <a:t> and Backhaul, see </a:t>
            </a:r>
            <a:r>
              <a:rPr lang="en-US" sz="1400" dirty="0">
                <a:hlinkClick r:id="rId8"/>
              </a:rPr>
              <a:t>https://datatracker.ietf.org/doc/draft-huang-detnet-xhaul/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</a:t>
            </a:r>
            <a:r>
              <a:rPr lang="en-US" sz="2000" dirty="0" smtClean="0"/>
              <a:t>(RFC4441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</a:t>
            </a:r>
            <a:r>
              <a:rPr lang="en-US" sz="1600" u="sng" dirty="0" smtClean="0">
                <a:hlinkClick r:id="rId4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July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July </a:t>
            </a:r>
            <a:r>
              <a:rPr lang="en-US" dirty="0"/>
              <a:t>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22-27, </a:t>
            </a:r>
            <a:r>
              <a:rPr lang="en-US" dirty="0"/>
              <a:t>2018 –  </a:t>
            </a:r>
            <a:r>
              <a:rPr lang="en-US" dirty="0" smtClean="0"/>
              <a:t>San Francisco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Next meeting: 15 July 2017, Prague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Agenda topics include: YANG Models, Low Latency, Time Sensitive Networking/DETNET, </a:t>
            </a:r>
            <a:r>
              <a:rPr lang="en-US" sz="1600" dirty="0" err="1" smtClean="0"/>
              <a:t>FlexE</a:t>
            </a:r>
            <a:r>
              <a:rPr lang="en-US" sz="1600" dirty="0" smtClean="0"/>
              <a:t>, </a:t>
            </a:r>
            <a:r>
              <a:rPr lang="en-US" sz="1600" dirty="0"/>
              <a:t>Networking Slicing, 48-bit and 64-bit MAC addresses </a:t>
            </a:r>
            <a:r>
              <a:rPr lang="en-US" sz="1600" dirty="0" smtClean="0"/>
              <a:t>interworking, 5G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802.11 related items being discussion/tracked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CAPWAP</a:t>
            </a:r>
            <a:r>
              <a:rPr lang="en-US" sz="1600" dirty="0"/>
              <a:t>, </a:t>
            </a:r>
            <a:r>
              <a:rPr lang="en-US" sz="1600" dirty="0" smtClean="0"/>
              <a:t>one remaining draft:  </a:t>
            </a:r>
            <a:r>
              <a:rPr lang="en-US" sz="1600" dirty="0">
                <a:hlinkClick r:id="rId4"/>
              </a:rPr>
              <a:t>https://datatracker.ietf.org/doc/draft-ietf-opsawg-capwap-alt-tunnel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Intelligent Transportation Systems (ITS</a:t>
            </a:r>
            <a:r>
              <a:rPr lang="en-GB" sz="1600" dirty="0" smtClean="0"/>
              <a:t>)- IETF IP Wireless Access in Vehicular Environments  </a:t>
            </a:r>
            <a:r>
              <a:rPr lang="en-GB" sz="1600" dirty="0" err="1" smtClean="0">
                <a:hlinkClick r:id="rId5"/>
              </a:rPr>
              <a:t>ipwave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Also note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March 2017 IETF presentation on 5G Security, see </a:t>
            </a:r>
            <a:r>
              <a:rPr lang="en-US" sz="1600" dirty="0" smtClean="0">
                <a:hlinkClick r:id="rId6"/>
              </a:rPr>
              <a:t>https://www.youtube.com/watch?v=SMh_vggVgrg&amp;index=43&amp;list=PLC86T-6ZTP5jo6kIuqdyeYYhsKv9sUwG1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Individual submission draft: Secure </a:t>
            </a:r>
            <a:r>
              <a:rPr lang="en-US" sz="1600" dirty="0"/>
              <a:t>Wake on Radio Nudging (SWORN),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tools.ietf.org/html/draft-bormann-t2trg-sworn-00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related work – feedback requested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IETF last call ongoing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IPv6 over Networks of Resource-constrained </a:t>
            </a:r>
            <a:r>
              <a:rPr lang="en-US" dirty="0" smtClean="0"/>
              <a:t>Nodes (6LO)</a:t>
            </a:r>
            <a:r>
              <a:rPr lang="en-US" dirty="0" smtClean="0"/>
              <a:t> draft: “An update to 6LO ND”, see  </a:t>
            </a:r>
            <a:r>
              <a:rPr lang="en-US" dirty="0" smtClean="0">
                <a:hlinkClick r:id="rId3"/>
              </a:rPr>
              <a:t>“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://tools.ietf.org/html/draft-ietf-6lo-rfc6775-update-06 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 smtClean="0"/>
              <a:t>6LoWPAN </a:t>
            </a:r>
            <a:r>
              <a:rPr lang="en-US" dirty="0" smtClean="0"/>
              <a:t>Neighbor Discovery </a:t>
            </a:r>
            <a:r>
              <a:rPr lang="en-US" dirty="0"/>
              <a:t>for </a:t>
            </a:r>
            <a:r>
              <a:rPr lang="en-US" dirty="0" err="1" smtClean="0"/>
              <a:t>LoWPANs</a:t>
            </a:r>
            <a:r>
              <a:rPr lang="en-US" dirty="0"/>
              <a:t> </a:t>
            </a:r>
            <a:r>
              <a:rPr lang="en-US" dirty="0" smtClean="0"/>
              <a:t>was initially used only </a:t>
            </a:r>
            <a:r>
              <a:rPr lang="en-US" dirty="0"/>
              <a:t>for duplicate address </a:t>
            </a:r>
            <a:r>
              <a:rPr lang="en-US" dirty="0" smtClean="0"/>
              <a:t>detection. </a:t>
            </a:r>
            <a:endParaRPr lang="en-US" dirty="0" smtClean="0"/>
          </a:p>
          <a:p>
            <a:pPr lvl="1"/>
            <a:r>
              <a:rPr lang="en-US" dirty="0" smtClean="0"/>
              <a:t>Now </a:t>
            </a:r>
            <a:r>
              <a:rPr lang="en-US" dirty="0" smtClean="0"/>
              <a:t>being </a:t>
            </a:r>
            <a:r>
              <a:rPr lang="en-US" dirty="0" smtClean="0"/>
              <a:t>extended </a:t>
            </a:r>
            <a:r>
              <a:rPr lang="en-US" dirty="0"/>
              <a:t>as a Layer-3 association process that enables IPv6 ND proxy operations.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othing </a:t>
            </a:r>
            <a:r>
              <a:rPr lang="en-US" dirty="0"/>
              <a:t>prevents its use in higher power environments such as </a:t>
            </a:r>
            <a:r>
              <a:rPr lang="en-US" dirty="0" smtClean="0"/>
              <a:t>802.11</a:t>
            </a:r>
          </a:p>
          <a:p>
            <a:r>
              <a:rPr lang="en-US" dirty="0" smtClean="0"/>
              <a:t>Invitation/request for review and feedback from 802.11 members, send to any comments to </a:t>
            </a:r>
            <a:r>
              <a:rPr lang="en-GB" dirty="0" smtClean="0">
                <a:hlinkClick r:id="rId4"/>
              </a:rPr>
              <a:t>6lo@ietf.org</a:t>
            </a:r>
            <a:r>
              <a:rPr lang="en-GB" dirty="0" smtClean="0"/>
              <a:t>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840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IETF July 16-21, 2017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4"/>
              </a:rPr>
              <a:t>new work summary </a:t>
            </a:r>
            <a:endParaRPr lang="en-US" sz="2000" dirty="0" smtClean="0"/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88002"/>
              </p:ext>
            </p:extLst>
          </p:nvPr>
        </p:nvGraphicFramePr>
        <p:xfrm>
          <a:off x="1066800" y="2875632"/>
          <a:ext cx="6977557" cy="30821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5"/>
                        </a:rPr>
                        <a:t>netslicing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Slicing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6"/>
                        </a:rPr>
                        <a:t>banana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BANdwidth</a:t>
                      </a:r>
                      <a:r>
                        <a:rPr lang="en-US" baseline="0" dirty="0" smtClean="0"/>
                        <a:t> Aggregation for </a:t>
                      </a:r>
                      <a:r>
                        <a:rPr lang="en-US" baseline="0" dirty="0" err="1" smtClean="0"/>
                        <a:t>interNet</a:t>
                      </a:r>
                      <a:r>
                        <a:rPr lang="en-US" baseline="0" dirty="0" smtClean="0"/>
                        <a:t> Access: </a:t>
                      </a:r>
                      <a:r>
                        <a:rPr lang="en-US" dirty="0" smtClean="0"/>
                        <a:t>bandwidth aggregation across multiple Internet access links in single-provider and multi-provider scenarios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7"/>
                        </a:rPr>
                        <a:t>Iasa2.0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IETF Administrative Support Activity 2.0 (IASA 2.0) Virtual Workshops;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IASA 2.0 process seeks to address which administrative arrangements will best support the IETF going forward.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8"/>
                        </a:rPr>
                        <a:t>ideas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 Enabled Networks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YANG </a:t>
            </a:r>
            <a:r>
              <a:rPr lang="en-US" dirty="0"/>
              <a:t>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www.ietf.org/blog/2017/04/yang-catalog-latest-development-ietf-98-hackathon/Insights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>
                <a:hlinkClick r:id="rId4"/>
              </a:rPr>
              <a:t>https://yangcatalog.org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tools.ietf.org/html/draft-perkins-intarea-multicast-ieee802-02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See</a:t>
            </a:r>
            <a:r>
              <a:rPr lang="en-US" sz="2000" b="1" dirty="0" smtClean="0"/>
              <a:t> </a:t>
            </a:r>
            <a:r>
              <a:rPr lang="en-GB" sz="2000" dirty="0" smtClean="0">
                <a:hlinkClick r:id="rId6"/>
              </a:rPr>
              <a:t>https://www.ietf.org/proceedings/98/slides/slides-98-intarea-80211-multicast-testbed-and-results-00.pdf</a:t>
            </a:r>
            <a:r>
              <a:rPr lang="en-GB" sz="2000" dirty="0" smtClean="0"/>
              <a:t> ; </a:t>
            </a:r>
          </a:p>
          <a:p>
            <a:pPr lvl="1">
              <a:lnSpc>
                <a:spcPct val="80000"/>
              </a:lnSpc>
            </a:pPr>
            <a:r>
              <a:rPr lang="en-GB" sz="1600" dirty="0" err="1" smtClean="0"/>
              <a:t>TGmd</a:t>
            </a:r>
            <a:r>
              <a:rPr lang="en-GB" sz="1600" dirty="0" smtClean="0"/>
              <a:t> teleconference held  with the authors 2017-05-30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b="1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79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93224</TotalTime>
  <Words>1630</Words>
  <Application>Microsoft Office PowerPoint</Application>
  <PresentationFormat>On-screen Show (4:3)</PresentationFormat>
  <Paragraphs>340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IoT related work – feedback requested</vt:lpstr>
      <vt:lpstr>IETF BOFs IETF July 16-21, 2017</vt:lpstr>
      <vt:lpstr>YANG Model Catalog</vt:lpstr>
      <vt:lpstr>Multicast Topics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Deterministic Networking (DETNET)</vt:lpstr>
      <vt:lpstr>References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Stanley, Dorothy</cp:lastModifiedBy>
  <cp:revision>673</cp:revision>
  <cp:lastPrinted>1998-02-10T13:28:06Z</cp:lastPrinted>
  <dcterms:created xsi:type="dcterms:W3CDTF">2005-01-04T21:26:55Z</dcterms:created>
  <dcterms:modified xsi:type="dcterms:W3CDTF">2017-07-13T19:54:15Z</dcterms:modified>
</cp:coreProperties>
</file>